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2"/>
  </p:notesMasterIdLst>
  <p:handoutMasterIdLst>
    <p:handoutMasterId r:id="rId323"/>
  </p:handoutMasterIdLst>
  <p:sldIdLst>
    <p:sldId id="574" r:id="rId2"/>
    <p:sldId id="264" r:id="rId3"/>
    <p:sldId id="263" r:id="rId4"/>
    <p:sldId id="275" r:id="rId5"/>
    <p:sldId id="276" r:id="rId6"/>
    <p:sldId id="266" r:id="rId7"/>
    <p:sldId id="277" r:id="rId8"/>
    <p:sldId id="268" r:id="rId9"/>
    <p:sldId id="350" r:id="rId10"/>
    <p:sldId id="458" r:id="rId11"/>
    <p:sldId id="280" r:id="rId12"/>
    <p:sldId id="459" r:id="rId13"/>
    <p:sldId id="588" r:id="rId14"/>
    <p:sldId id="589" r:id="rId15"/>
    <p:sldId id="578" r:id="rId16"/>
    <p:sldId id="579" r:id="rId17"/>
    <p:sldId id="580" r:id="rId18"/>
    <p:sldId id="590" r:id="rId19"/>
    <p:sldId id="283" r:id="rId20"/>
    <p:sldId id="271" r:id="rId21"/>
    <p:sldId id="284" r:id="rId22"/>
    <p:sldId id="285" r:id="rId23"/>
    <p:sldId id="591" r:id="rId24"/>
    <p:sldId id="760" r:id="rId25"/>
    <p:sldId id="786" r:id="rId26"/>
    <p:sldId id="787" r:id="rId27"/>
    <p:sldId id="477" r:id="rId28"/>
    <p:sldId id="478" r:id="rId29"/>
    <p:sldId id="479" r:id="rId30"/>
    <p:sldId id="480" r:id="rId31"/>
    <p:sldId id="481" r:id="rId32"/>
    <p:sldId id="562" r:id="rId33"/>
    <p:sldId id="482" r:id="rId34"/>
    <p:sldId id="484" r:id="rId35"/>
    <p:sldId id="486" r:id="rId36"/>
    <p:sldId id="487" r:id="rId37"/>
    <p:sldId id="488" r:id="rId38"/>
    <p:sldId id="563" r:id="rId39"/>
    <p:sldId id="489" r:id="rId40"/>
    <p:sldId id="490" r:id="rId41"/>
    <p:sldId id="491" r:id="rId42"/>
    <p:sldId id="492" r:id="rId43"/>
    <p:sldId id="493" r:id="rId44"/>
    <p:sldId id="494" r:id="rId45"/>
    <p:sldId id="761" r:id="rId46"/>
    <p:sldId id="496" r:id="rId47"/>
    <p:sldId id="497" r:id="rId48"/>
    <p:sldId id="498" r:id="rId49"/>
    <p:sldId id="499" r:id="rId50"/>
    <p:sldId id="500" r:id="rId51"/>
    <p:sldId id="501" r:id="rId52"/>
    <p:sldId id="502" r:id="rId53"/>
    <p:sldId id="762" r:id="rId54"/>
    <p:sldId id="504" r:id="rId55"/>
    <p:sldId id="505" r:id="rId56"/>
    <p:sldId id="506" r:id="rId57"/>
    <p:sldId id="507" r:id="rId58"/>
    <p:sldId id="508" r:id="rId59"/>
    <p:sldId id="509" r:id="rId60"/>
    <p:sldId id="510" r:id="rId61"/>
    <p:sldId id="511" r:id="rId62"/>
    <p:sldId id="512" r:id="rId63"/>
    <p:sldId id="542" r:id="rId64"/>
    <p:sldId id="592" r:id="rId65"/>
    <p:sldId id="593" r:id="rId66"/>
    <p:sldId id="565" r:id="rId67"/>
    <p:sldId id="566" r:id="rId68"/>
    <p:sldId id="594" r:id="rId69"/>
    <p:sldId id="567" r:id="rId70"/>
    <p:sldId id="569" r:id="rId71"/>
    <p:sldId id="515" r:id="rId72"/>
    <p:sldId id="516" r:id="rId73"/>
    <p:sldId id="517" r:id="rId74"/>
    <p:sldId id="518" r:id="rId75"/>
    <p:sldId id="519" r:id="rId76"/>
    <p:sldId id="520" r:id="rId77"/>
    <p:sldId id="521" r:id="rId78"/>
    <p:sldId id="522" r:id="rId79"/>
    <p:sldId id="523" r:id="rId80"/>
    <p:sldId id="524" r:id="rId81"/>
    <p:sldId id="525" r:id="rId82"/>
    <p:sldId id="526" r:id="rId83"/>
    <p:sldId id="527" r:id="rId84"/>
    <p:sldId id="528" r:id="rId85"/>
    <p:sldId id="564" r:id="rId86"/>
    <p:sldId id="788" r:id="rId87"/>
    <p:sldId id="789" r:id="rId88"/>
    <p:sldId id="790" r:id="rId89"/>
    <p:sldId id="763" r:id="rId90"/>
    <p:sldId id="530" r:id="rId91"/>
    <p:sldId id="531" r:id="rId92"/>
    <p:sldId id="532" r:id="rId93"/>
    <p:sldId id="533" r:id="rId94"/>
    <p:sldId id="534" r:id="rId95"/>
    <p:sldId id="535" r:id="rId96"/>
    <p:sldId id="536" r:id="rId97"/>
    <p:sldId id="537" r:id="rId98"/>
    <p:sldId id="538" r:id="rId99"/>
    <p:sldId id="539" r:id="rId100"/>
    <p:sldId id="540" r:id="rId101"/>
    <p:sldId id="764" r:id="rId102"/>
    <p:sldId id="545" r:id="rId103"/>
    <p:sldId id="546" r:id="rId104"/>
    <p:sldId id="547" r:id="rId105"/>
    <p:sldId id="548" r:id="rId106"/>
    <p:sldId id="549" r:id="rId107"/>
    <p:sldId id="550" r:id="rId108"/>
    <p:sldId id="551" r:id="rId109"/>
    <p:sldId id="584" r:id="rId110"/>
    <p:sldId id="552" r:id="rId111"/>
    <p:sldId id="553" r:id="rId112"/>
    <p:sldId id="554" r:id="rId113"/>
    <p:sldId id="555" r:id="rId114"/>
    <p:sldId id="556" r:id="rId115"/>
    <p:sldId id="586" r:id="rId116"/>
    <p:sldId id="558" r:id="rId117"/>
    <p:sldId id="559" r:id="rId118"/>
    <p:sldId id="560" r:id="rId119"/>
    <p:sldId id="585" r:id="rId120"/>
    <p:sldId id="765" r:id="rId121"/>
    <p:sldId id="601" r:id="rId122"/>
    <p:sldId id="602" r:id="rId123"/>
    <p:sldId id="603" r:id="rId124"/>
    <p:sldId id="604" r:id="rId125"/>
    <p:sldId id="605" r:id="rId126"/>
    <p:sldId id="606" r:id="rId127"/>
    <p:sldId id="607" r:id="rId128"/>
    <p:sldId id="774" r:id="rId129"/>
    <p:sldId id="775" r:id="rId130"/>
    <p:sldId id="776" r:id="rId131"/>
    <p:sldId id="777" r:id="rId132"/>
    <p:sldId id="778" r:id="rId133"/>
    <p:sldId id="779" r:id="rId134"/>
    <p:sldId id="780" r:id="rId135"/>
    <p:sldId id="781" r:id="rId136"/>
    <p:sldId id="782" r:id="rId137"/>
    <p:sldId id="783" r:id="rId138"/>
    <p:sldId id="784" r:id="rId139"/>
    <p:sldId id="785" r:id="rId140"/>
    <p:sldId id="766" r:id="rId141"/>
    <p:sldId id="609" r:id="rId142"/>
    <p:sldId id="610" r:id="rId143"/>
    <p:sldId id="611" r:id="rId144"/>
    <p:sldId id="612" r:id="rId145"/>
    <p:sldId id="616" r:id="rId146"/>
    <p:sldId id="617" r:id="rId147"/>
    <p:sldId id="618" r:id="rId148"/>
    <p:sldId id="619" r:id="rId149"/>
    <p:sldId id="620" r:id="rId150"/>
    <p:sldId id="621" r:id="rId151"/>
    <p:sldId id="622" r:id="rId152"/>
    <p:sldId id="623" r:id="rId153"/>
    <p:sldId id="624" r:id="rId154"/>
    <p:sldId id="625" r:id="rId155"/>
    <p:sldId id="626" r:id="rId156"/>
    <p:sldId id="627" r:id="rId157"/>
    <p:sldId id="628" r:id="rId158"/>
    <p:sldId id="629" r:id="rId159"/>
    <p:sldId id="630" r:id="rId160"/>
    <p:sldId id="631" r:id="rId161"/>
    <p:sldId id="632" r:id="rId162"/>
    <p:sldId id="633" r:id="rId163"/>
    <p:sldId id="634" r:id="rId164"/>
    <p:sldId id="635" r:id="rId165"/>
    <p:sldId id="636" r:id="rId166"/>
    <p:sldId id="637" r:id="rId167"/>
    <p:sldId id="638" r:id="rId168"/>
    <p:sldId id="639" r:id="rId169"/>
    <p:sldId id="640" r:id="rId170"/>
    <p:sldId id="838" r:id="rId171"/>
    <p:sldId id="839" r:id="rId172"/>
    <p:sldId id="840" r:id="rId173"/>
    <p:sldId id="642" r:id="rId174"/>
    <p:sldId id="643" r:id="rId175"/>
    <p:sldId id="644" r:id="rId176"/>
    <p:sldId id="645" r:id="rId177"/>
    <p:sldId id="646" r:id="rId178"/>
    <p:sldId id="647" r:id="rId179"/>
    <p:sldId id="648" r:id="rId180"/>
    <p:sldId id="767" r:id="rId181"/>
    <p:sldId id="650" r:id="rId182"/>
    <p:sldId id="651" r:id="rId183"/>
    <p:sldId id="652" r:id="rId184"/>
    <p:sldId id="653" r:id="rId185"/>
    <p:sldId id="654" r:id="rId186"/>
    <p:sldId id="655" r:id="rId187"/>
    <p:sldId id="656" r:id="rId188"/>
    <p:sldId id="657" r:id="rId189"/>
    <p:sldId id="658" r:id="rId190"/>
    <p:sldId id="659" r:id="rId191"/>
    <p:sldId id="660" r:id="rId192"/>
    <p:sldId id="661" r:id="rId193"/>
    <p:sldId id="662" r:id="rId194"/>
    <p:sldId id="663" r:id="rId195"/>
    <p:sldId id="664" r:id="rId196"/>
    <p:sldId id="665" r:id="rId197"/>
    <p:sldId id="666" r:id="rId198"/>
    <p:sldId id="667" r:id="rId199"/>
    <p:sldId id="668" r:id="rId200"/>
    <p:sldId id="669" r:id="rId201"/>
    <p:sldId id="670" r:id="rId202"/>
    <p:sldId id="671" r:id="rId203"/>
    <p:sldId id="672" r:id="rId204"/>
    <p:sldId id="673" r:id="rId205"/>
    <p:sldId id="674" r:id="rId206"/>
    <p:sldId id="675" r:id="rId207"/>
    <p:sldId id="676" r:id="rId208"/>
    <p:sldId id="677" r:id="rId209"/>
    <p:sldId id="678" r:id="rId210"/>
    <p:sldId id="679" r:id="rId211"/>
    <p:sldId id="680" r:id="rId212"/>
    <p:sldId id="681" r:id="rId213"/>
    <p:sldId id="682" r:id="rId214"/>
    <p:sldId id="683" r:id="rId215"/>
    <p:sldId id="684" r:id="rId216"/>
    <p:sldId id="685" r:id="rId217"/>
    <p:sldId id="686" r:id="rId218"/>
    <p:sldId id="687" r:id="rId219"/>
    <p:sldId id="805" r:id="rId220"/>
    <p:sldId id="804" r:id="rId221"/>
    <p:sldId id="689" r:id="rId222"/>
    <p:sldId id="688" r:id="rId223"/>
    <p:sldId id="791" r:id="rId224"/>
    <p:sldId id="690" r:id="rId225"/>
    <p:sldId id="792" r:id="rId226"/>
    <p:sldId id="793" r:id="rId227"/>
    <p:sldId id="794" r:id="rId228"/>
    <p:sldId id="795" r:id="rId229"/>
    <p:sldId id="796" r:id="rId230"/>
    <p:sldId id="797" r:id="rId231"/>
    <p:sldId id="798" r:id="rId232"/>
    <p:sldId id="799" r:id="rId233"/>
    <p:sldId id="800" r:id="rId234"/>
    <p:sldId id="801" r:id="rId235"/>
    <p:sldId id="802" r:id="rId236"/>
    <p:sldId id="803" r:id="rId237"/>
    <p:sldId id="691" r:id="rId238"/>
    <p:sldId id="692" r:id="rId239"/>
    <p:sldId id="693" r:id="rId240"/>
    <p:sldId id="694" r:id="rId241"/>
    <p:sldId id="768" r:id="rId242"/>
    <p:sldId id="732" r:id="rId243"/>
    <p:sldId id="733" r:id="rId244"/>
    <p:sldId id="734" r:id="rId245"/>
    <p:sldId id="735" r:id="rId246"/>
    <p:sldId id="736" r:id="rId247"/>
    <p:sldId id="737" r:id="rId248"/>
    <p:sldId id="738" r:id="rId249"/>
    <p:sldId id="739" r:id="rId250"/>
    <p:sldId id="740" r:id="rId251"/>
    <p:sldId id="741" r:id="rId252"/>
    <p:sldId id="742" r:id="rId253"/>
    <p:sldId id="743" r:id="rId254"/>
    <p:sldId id="744" r:id="rId255"/>
    <p:sldId id="745" r:id="rId256"/>
    <p:sldId id="746" r:id="rId257"/>
    <p:sldId id="747" r:id="rId258"/>
    <p:sldId id="748" r:id="rId259"/>
    <p:sldId id="749" r:id="rId260"/>
    <p:sldId id="750" r:id="rId261"/>
    <p:sldId id="751" r:id="rId262"/>
    <p:sldId id="752" r:id="rId263"/>
    <p:sldId id="753" r:id="rId264"/>
    <p:sldId id="754" r:id="rId265"/>
    <p:sldId id="755" r:id="rId266"/>
    <p:sldId id="756" r:id="rId267"/>
    <p:sldId id="757" r:id="rId268"/>
    <p:sldId id="758" r:id="rId269"/>
    <p:sldId id="759" r:id="rId270"/>
    <p:sldId id="769" r:id="rId271"/>
    <p:sldId id="726" r:id="rId272"/>
    <p:sldId id="806" r:id="rId273"/>
    <p:sldId id="830" r:id="rId274"/>
    <p:sldId id="831" r:id="rId275"/>
    <p:sldId id="832" r:id="rId276"/>
    <p:sldId id="833" r:id="rId277"/>
    <p:sldId id="841" r:id="rId278"/>
    <p:sldId id="843" r:id="rId279"/>
    <p:sldId id="837" r:id="rId280"/>
    <p:sldId id="844" r:id="rId281"/>
    <p:sldId id="834" r:id="rId282"/>
    <p:sldId id="835" r:id="rId283"/>
    <p:sldId id="845" r:id="rId284"/>
    <p:sldId id="836" r:id="rId285"/>
    <p:sldId id="824" r:id="rId286"/>
    <p:sldId id="727" r:id="rId287"/>
    <p:sldId id="825" r:id="rId288"/>
    <p:sldId id="846" r:id="rId289"/>
    <p:sldId id="826" r:id="rId290"/>
    <p:sldId id="827" r:id="rId291"/>
    <p:sldId id="828" r:id="rId292"/>
    <p:sldId id="829" r:id="rId293"/>
    <p:sldId id="808" r:id="rId294"/>
    <p:sldId id="809" r:id="rId295"/>
    <p:sldId id="810" r:id="rId296"/>
    <p:sldId id="811" r:id="rId297"/>
    <p:sldId id="812" r:id="rId298"/>
    <p:sldId id="813" r:id="rId299"/>
    <p:sldId id="814" r:id="rId300"/>
    <p:sldId id="815" r:id="rId301"/>
    <p:sldId id="816" r:id="rId302"/>
    <p:sldId id="817" r:id="rId303"/>
    <p:sldId id="847" r:id="rId304"/>
    <p:sldId id="848" r:id="rId305"/>
    <p:sldId id="849" r:id="rId306"/>
    <p:sldId id="850" r:id="rId307"/>
    <p:sldId id="851" r:id="rId308"/>
    <p:sldId id="852" r:id="rId309"/>
    <p:sldId id="853" r:id="rId310"/>
    <p:sldId id="854" r:id="rId311"/>
    <p:sldId id="855" r:id="rId312"/>
    <p:sldId id="856" r:id="rId313"/>
    <p:sldId id="857" r:id="rId314"/>
    <p:sldId id="858" r:id="rId315"/>
    <p:sldId id="859" r:id="rId316"/>
    <p:sldId id="771" r:id="rId317"/>
    <p:sldId id="325" r:id="rId318"/>
    <p:sldId id="327" r:id="rId319"/>
    <p:sldId id="772" r:id="rId320"/>
    <p:sldId id="773" r:id="rId3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2849" autoAdjust="0"/>
  </p:normalViewPr>
  <p:slideViewPr>
    <p:cSldViewPr>
      <p:cViewPr varScale="1">
        <p:scale>
          <a:sx n="135" d="100"/>
          <a:sy n="135" d="100"/>
        </p:scale>
        <p:origin x="1768" y="176"/>
      </p:cViewPr>
      <p:guideLst>
        <p:guide orient="horz" pos="36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34000"/>
    </p:cViewPr>
  </p:sorterViewPr>
  <p:notesViewPr>
    <p:cSldViewPr>
      <p:cViewPr varScale="1">
        <p:scale>
          <a:sx n="88" d="100"/>
          <a:sy n="88" d="100"/>
        </p:scale>
        <p:origin x="-364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notesMaster" Target="notesMasters/notesMaster1.xml"/><Relationship Id="rId323" Type="http://schemas.openxmlformats.org/officeDocument/2006/relationships/handoutMaster" Target="handoutMasters/handoutMaster1.xml"/><Relationship Id="rId324" Type="http://schemas.openxmlformats.org/officeDocument/2006/relationships/presProps" Target="presProps.xml"/><Relationship Id="rId325" Type="http://schemas.openxmlformats.org/officeDocument/2006/relationships/viewProps" Target="viewProps.xml"/><Relationship Id="rId326" Type="http://schemas.openxmlformats.org/officeDocument/2006/relationships/theme" Target="theme/theme1.xml"/><Relationship Id="rId32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Message-passing</c:v>
                </c:pt>
              </c:strCache>
            </c:strRef>
          </c:tx>
          <c:spPr>
            <a:ln w="38100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10Kx10K</c:v>
                </c:pt>
                <c:pt idx="1">
                  <c:v>12Kx12K</c:v>
                </c:pt>
                <c:pt idx="2">
                  <c:v>14Kx14K</c:v>
                </c:pt>
                <c:pt idx="3">
                  <c:v>16Kx16K</c:v>
                </c:pt>
                <c:pt idx="4">
                  <c:v>18Kx18K</c:v>
                </c:pt>
                <c:pt idx="5">
                  <c:v>20Kx20K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0.0686928</c:v>
                </c:pt>
                <c:pt idx="1">
                  <c:v>0.1236528</c:v>
                </c:pt>
                <c:pt idx="2">
                  <c:v>0.180627</c:v>
                </c:pt>
                <c:pt idx="3">
                  <c:v>0.2164923</c:v>
                </c:pt>
                <c:pt idx="4">
                  <c:v>0.259452</c:v>
                </c:pt>
                <c:pt idx="5">
                  <c:v>0.283588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Shared-memory</c:v>
                </c:pt>
              </c:strCache>
            </c:strRef>
          </c:tx>
          <c:spPr>
            <a:ln w="38100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76200">
                <a:solidFill>
                  <a:schemeClr val="accent3"/>
                </a:solidFill>
                <a:prstDash val="solid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10Kx10K</c:v>
                </c:pt>
                <c:pt idx="1">
                  <c:v>12Kx12K</c:v>
                </c:pt>
                <c:pt idx="2">
                  <c:v>14Kx14K</c:v>
                </c:pt>
                <c:pt idx="3">
                  <c:v>16Kx16K</c:v>
                </c:pt>
                <c:pt idx="4">
                  <c:v>18Kx18K</c:v>
                </c:pt>
                <c:pt idx="5">
                  <c:v>20Kx20K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0.040513</c:v>
                </c:pt>
                <c:pt idx="1">
                  <c:v>0.0473553</c:v>
                </c:pt>
                <c:pt idx="2">
                  <c:v>0.0722061</c:v>
                </c:pt>
                <c:pt idx="3">
                  <c:v>0.0791398</c:v>
                </c:pt>
                <c:pt idx="4">
                  <c:v>0.0967797</c:v>
                </c:pt>
                <c:pt idx="5">
                  <c:v>0.1333635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4776528"/>
        <c:axId val="-2054788992"/>
      </c:lineChart>
      <c:catAx>
        <c:axId val="-2054776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Matrix Size </a:t>
                </a:r>
                <a:r>
                  <a:rPr lang="en-US" dirty="0" smtClean="0"/>
                  <a:t>(doubles)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4788992"/>
        <c:crosses val="autoZero"/>
        <c:auto val="1"/>
        <c:lblAlgn val="ctr"/>
        <c:lblOffset val="100"/>
        <c:noMultiLvlLbl val="0"/>
      </c:catAx>
      <c:valAx>
        <c:axId val="-2054788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Communication/Synchronization Time (sec)</a:t>
                </a:r>
              </a:p>
            </c:rich>
          </c:tx>
          <c:layout>
            <c:manualLayout>
              <c:xMode val="edge"/>
              <c:yMode val="edge"/>
              <c:x val="0.00308641975308642"/>
              <c:y val="0.04109058977921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4776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Message Passing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Memory Assignment</c:v>
                </c:pt>
                <c:pt idx="1">
                  <c:v>Stencil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42.292011</c:v>
                </c:pt>
                <c:pt idx="1">
                  <c:v>129.867875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Shared memory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Memory Assignment</c:v>
                </c:pt>
                <c:pt idx="1">
                  <c:v>Stencil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74.842564</c:v>
                </c:pt>
                <c:pt idx="1">
                  <c:v>164.779458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6300368"/>
        <c:axId val="-2086301584"/>
      </c:barChart>
      <c:catAx>
        <c:axId val="-208630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301584"/>
        <c:crosses val="autoZero"/>
        <c:auto val="1"/>
        <c:lblAlgn val="ctr"/>
        <c:lblOffset val="100"/>
        <c:noMultiLvlLbl val="0"/>
      </c:catAx>
      <c:valAx>
        <c:axId val="-208630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Execution Time</a:t>
                </a:r>
                <a:r>
                  <a:rPr lang="en-US" baseline="0" dirty="0" smtClean="0"/>
                  <a:t> (sec)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30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7160493827161"/>
          <c:y val="0.0751601821831095"/>
          <c:w val="0.305864197530864"/>
          <c:h val="0.152780994287479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Message Passing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Memory Assignment</c:v>
                </c:pt>
                <c:pt idx="1">
                  <c:v>Stencil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42.292011</c:v>
                </c:pt>
                <c:pt idx="1">
                  <c:v>129.867875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Shared memory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Memory Assignment</c:v>
                </c:pt>
                <c:pt idx="1">
                  <c:v>Stencil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74.842564</c:v>
                </c:pt>
                <c:pt idx="1">
                  <c:v>164.779458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Buffer Sharing/Handoff + restrict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Memory Assignment</c:v>
                </c:pt>
                <c:pt idx="1">
                  <c:v>Stencil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42.292968</c:v>
                </c:pt>
                <c:pt idx="1">
                  <c:v>129.946448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6434176"/>
        <c:axId val="-2086449616"/>
      </c:barChart>
      <c:catAx>
        <c:axId val="-208643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449616"/>
        <c:crosses val="autoZero"/>
        <c:auto val="1"/>
        <c:lblAlgn val="ctr"/>
        <c:lblOffset val="100"/>
        <c:noMultiLvlLbl val="0"/>
      </c:catAx>
      <c:valAx>
        <c:axId val="-208644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Execution Time</a:t>
                </a:r>
                <a:r>
                  <a:rPr lang="en-US" baseline="0" dirty="0" smtClean="0"/>
                  <a:t> (sec)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434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8641975308642"/>
          <c:y val="0.0972190057125212"/>
          <c:w val="0.426234567901234"/>
          <c:h val="0.255722170758067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96614414024"/>
          <c:y val="0.0351546681664792"/>
          <c:w val="0.825336271039515"/>
          <c:h val="0.6944850018747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Message Passing</c:v>
                </c:pt>
              </c:strCache>
            </c:strRef>
          </c:tx>
          <c:spPr>
            <a:ln w="3175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508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Sheet1!$A$2:$A$31</c:f>
              <c:strCache>
                <c:ptCount val="30"/>
                <c:pt idx="0">
                  <c:v>4538x4538</c:v>
                </c:pt>
                <c:pt idx="1">
                  <c:v>4540x4540</c:v>
                </c:pt>
                <c:pt idx="2">
                  <c:v>4542x4542</c:v>
                </c:pt>
                <c:pt idx="3">
                  <c:v>4544x4544</c:v>
                </c:pt>
                <c:pt idx="4">
                  <c:v>4546x4546</c:v>
                </c:pt>
                <c:pt idx="5">
                  <c:v>4548x4548</c:v>
                </c:pt>
                <c:pt idx="6">
                  <c:v>4550x4550</c:v>
                </c:pt>
                <c:pt idx="7">
                  <c:v>4552x4552</c:v>
                </c:pt>
                <c:pt idx="8">
                  <c:v>4554x4554</c:v>
                </c:pt>
                <c:pt idx="9">
                  <c:v>4556x4556</c:v>
                </c:pt>
                <c:pt idx="10">
                  <c:v>4558x4558</c:v>
                </c:pt>
                <c:pt idx="11">
                  <c:v>4560x4560</c:v>
                </c:pt>
                <c:pt idx="12">
                  <c:v>4562x4562</c:v>
                </c:pt>
                <c:pt idx="13">
                  <c:v>4564x4564</c:v>
                </c:pt>
                <c:pt idx="14">
                  <c:v>4566x4566</c:v>
                </c:pt>
                <c:pt idx="15">
                  <c:v>4568x4568</c:v>
                </c:pt>
                <c:pt idx="16">
                  <c:v>4570x4570</c:v>
                </c:pt>
                <c:pt idx="17">
                  <c:v>4572x4572</c:v>
                </c:pt>
                <c:pt idx="18">
                  <c:v>4574x4574</c:v>
                </c:pt>
                <c:pt idx="19">
                  <c:v>4576x4576</c:v>
                </c:pt>
                <c:pt idx="20">
                  <c:v>4578x4578</c:v>
                </c:pt>
                <c:pt idx="21">
                  <c:v>4580x4580</c:v>
                </c:pt>
                <c:pt idx="22">
                  <c:v>4582x4582</c:v>
                </c:pt>
                <c:pt idx="23">
                  <c:v>4584x4584</c:v>
                </c:pt>
                <c:pt idx="24">
                  <c:v>4586x4586</c:v>
                </c:pt>
                <c:pt idx="25">
                  <c:v>4588x4588</c:v>
                </c:pt>
                <c:pt idx="26">
                  <c:v>4590x4590</c:v>
                </c:pt>
                <c:pt idx="27">
                  <c:v>4592x4592</c:v>
                </c:pt>
                <c:pt idx="28">
                  <c:v>4594x4594</c:v>
                </c:pt>
                <c:pt idx="29">
                  <c:v>4596x4596</c:v>
                </c:pt>
              </c:strCache>
            </c:strRef>
          </c:cat>
          <c:val>
            <c:numRef>
              <c:f>Sheet1!$B$2:$B$31</c:f>
              <c:numCache>
                <c:formatCode>General</c:formatCode>
                <c:ptCount val="30"/>
                <c:pt idx="0">
                  <c:v>1.726961</c:v>
                </c:pt>
                <c:pt idx="1">
                  <c:v>1.732185</c:v>
                </c:pt>
                <c:pt idx="2">
                  <c:v>1.724488</c:v>
                </c:pt>
                <c:pt idx="3">
                  <c:v>1.731891</c:v>
                </c:pt>
                <c:pt idx="4">
                  <c:v>1.734105</c:v>
                </c:pt>
                <c:pt idx="5">
                  <c:v>1.73543</c:v>
                </c:pt>
                <c:pt idx="6">
                  <c:v>1.738124</c:v>
                </c:pt>
                <c:pt idx="7">
                  <c:v>1.744183</c:v>
                </c:pt>
                <c:pt idx="8">
                  <c:v>1.741125</c:v>
                </c:pt>
                <c:pt idx="9">
                  <c:v>1.741065</c:v>
                </c:pt>
                <c:pt idx="10">
                  <c:v>1.743624</c:v>
                </c:pt>
                <c:pt idx="11">
                  <c:v>1.74379</c:v>
                </c:pt>
                <c:pt idx="12">
                  <c:v>1.746052</c:v>
                </c:pt>
                <c:pt idx="13">
                  <c:v>1.750835</c:v>
                </c:pt>
                <c:pt idx="14">
                  <c:v>1.749075</c:v>
                </c:pt>
                <c:pt idx="15">
                  <c:v>1.750205</c:v>
                </c:pt>
                <c:pt idx="16">
                  <c:v>1.755621</c:v>
                </c:pt>
                <c:pt idx="17">
                  <c:v>1.75805</c:v>
                </c:pt>
                <c:pt idx="18">
                  <c:v>1.748956</c:v>
                </c:pt>
                <c:pt idx="19">
                  <c:v>1.793635</c:v>
                </c:pt>
                <c:pt idx="20">
                  <c:v>1.756986</c:v>
                </c:pt>
                <c:pt idx="21">
                  <c:v>1.762132</c:v>
                </c:pt>
                <c:pt idx="22">
                  <c:v>1.760403</c:v>
                </c:pt>
                <c:pt idx="23">
                  <c:v>1.764585</c:v>
                </c:pt>
                <c:pt idx="24">
                  <c:v>1.765728</c:v>
                </c:pt>
                <c:pt idx="25">
                  <c:v>1.767708</c:v>
                </c:pt>
                <c:pt idx="26">
                  <c:v>1.768567</c:v>
                </c:pt>
                <c:pt idx="27">
                  <c:v>1.768362</c:v>
                </c:pt>
                <c:pt idx="28">
                  <c:v>1.770029</c:v>
                </c:pt>
                <c:pt idx="29">
                  <c:v>1.774473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Shared Memory + restrict</c:v>
                </c:pt>
              </c:strCache>
            </c:strRef>
          </c:tx>
          <c:spPr>
            <a:ln w="31750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0800">
                <a:solidFill>
                  <a:schemeClr val="accent3"/>
                </a:solidFill>
                <a:prstDash val="solid"/>
              </a:ln>
              <a:effectLst/>
            </c:spPr>
          </c:marker>
          <c:cat>
            <c:strRef>
              <c:f>Sheet1!$A$2:$A$31</c:f>
              <c:strCache>
                <c:ptCount val="30"/>
                <c:pt idx="0">
                  <c:v>4538x4538</c:v>
                </c:pt>
                <c:pt idx="1">
                  <c:v>4540x4540</c:v>
                </c:pt>
                <c:pt idx="2">
                  <c:v>4542x4542</c:v>
                </c:pt>
                <c:pt idx="3">
                  <c:v>4544x4544</c:v>
                </c:pt>
                <c:pt idx="4">
                  <c:v>4546x4546</c:v>
                </c:pt>
                <c:pt idx="5">
                  <c:v>4548x4548</c:v>
                </c:pt>
                <c:pt idx="6">
                  <c:v>4550x4550</c:v>
                </c:pt>
                <c:pt idx="7">
                  <c:v>4552x4552</c:v>
                </c:pt>
                <c:pt idx="8">
                  <c:v>4554x4554</c:v>
                </c:pt>
                <c:pt idx="9">
                  <c:v>4556x4556</c:v>
                </c:pt>
                <c:pt idx="10">
                  <c:v>4558x4558</c:v>
                </c:pt>
                <c:pt idx="11">
                  <c:v>4560x4560</c:v>
                </c:pt>
                <c:pt idx="12">
                  <c:v>4562x4562</c:v>
                </c:pt>
                <c:pt idx="13">
                  <c:v>4564x4564</c:v>
                </c:pt>
                <c:pt idx="14">
                  <c:v>4566x4566</c:v>
                </c:pt>
                <c:pt idx="15">
                  <c:v>4568x4568</c:v>
                </c:pt>
                <c:pt idx="16">
                  <c:v>4570x4570</c:v>
                </c:pt>
                <c:pt idx="17">
                  <c:v>4572x4572</c:v>
                </c:pt>
                <c:pt idx="18">
                  <c:v>4574x4574</c:v>
                </c:pt>
                <c:pt idx="19">
                  <c:v>4576x4576</c:v>
                </c:pt>
                <c:pt idx="20">
                  <c:v>4578x4578</c:v>
                </c:pt>
                <c:pt idx="21">
                  <c:v>4580x4580</c:v>
                </c:pt>
                <c:pt idx="22">
                  <c:v>4582x4582</c:v>
                </c:pt>
                <c:pt idx="23">
                  <c:v>4584x4584</c:v>
                </c:pt>
                <c:pt idx="24">
                  <c:v>4586x4586</c:v>
                </c:pt>
                <c:pt idx="25">
                  <c:v>4588x4588</c:v>
                </c:pt>
                <c:pt idx="26">
                  <c:v>4590x4590</c:v>
                </c:pt>
                <c:pt idx="27">
                  <c:v>4592x4592</c:v>
                </c:pt>
                <c:pt idx="28">
                  <c:v>4594x4594</c:v>
                </c:pt>
                <c:pt idx="29">
                  <c:v>4596x4596</c:v>
                </c:pt>
              </c:strCache>
            </c:strRef>
          </c:cat>
          <c:val>
            <c:numRef>
              <c:f>Sheet1!$C$2:$C$31</c:f>
              <c:numCache>
                <c:formatCode>General</c:formatCode>
                <c:ptCount val="30"/>
                <c:pt idx="0">
                  <c:v>1.754982</c:v>
                </c:pt>
                <c:pt idx="1">
                  <c:v>1.73167</c:v>
                </c:pt>
                <c:pt idx="2">
                  <c:v>1.759123</c:v>
                </c:pt>
                <c:pt idx="3">
                  <c:v>1.772812</c:v>
                </c:pt>
                <c:pt idx="4">
                  <c:v>1.761172</c:v>
                </c:pt>
                <c:pt idx="5">
                  <c:v>1.738703</c:v>
                </c:pt>
                <c:pt idx="6">
                  <c:v>1.764442</c:v>
                </c:pt>
                <c:pt idx="7">
                  <c:v>1.768532</c:v>
                </c:pt>
                <c:pt idx="8">
                  <c:v>1.740798</c:v>
                </c:pt>
                <c:pt idx="9">
                  <c:v>1.744621</c:v>
                </c:pt>
                <c:pt idx="10">
                  <c:v>1.744717</c:v>
                </c:pt>
                <c:pt idx="11">
                  <c:v>1.773283</c:v>
                </c:pt>
                <c:pt idx="12">
                  <c:v>1.74626</c:v>
                </c:pt>
                <c:pt idx="13">
                  <c:v>1.778113</c:v>
                </c:pt>
                <c:pt idx="14">
                  <c:v>1.750871</c:v>
                </c:pt>
                <c:pt idx="15">
                  <c:v>1.781024</c:v>
                </c:pt>
                <c:pt idx="16">
                  <c:v>1.752715</c:v>
                </c:pt>
                <c:pt idx="17">
                  <c:v>1.784846</c:v>
                </c:pt>
                <c:pt idx="18">
                  <c:v>1.756113</c:v>
                </c:pt>
                <c:pt idx="19">
                  <c:v>1.798506</c:v>
                </c:pt>
                <c:pt idx="20">
                  <c:v>1.828584</c:v>
                </c:pt>
                <c:pt idx="21">
                  <c:v>1.791211</c:v>
                </c:pt>
                <c:pt idx="22">
                  <c:v>1.781836</c:v>
                </c:pt>
                <c:pt idx="23">
                  <c:v>1.792471</c:v>
                </c:pt>
                <c:pt idx="24">
                  <c:v>1.792297</c:v>
                </c:pt>
                <c:pt idx="25">
                  <c:v>1.769413</c:v>
                </c:pt>
                <c:pt idx="26">
                  <c:v>1.76916</c:v>
                </c:pt>
                <c:pt idx="27">
                  <c:v>1.799922</c:v>
                </c:pt>
                <c:pt idx="28">
                  <c:v>1.771351</c:v>
                </c:pt>
                <c:pt idx="29">
                  <c:v>1.77501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6469120"/>
        <c:axId val="-2126477232"/>
      </c:lineChart>
      <c:catAx>
        <c:axId val="-2126469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Matrix Size (doubles</a:t>
                </a:r>
                <a:r>
                  <a:rPr lang="en-US" baseline="0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302688482747"/>
              <c:y val="0.9265127484064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477232"/>
        <c:crosses val="autoZero"/>
        <c:auto val="1"/>
        <c:lblAlgn val="ctr"/>
        <c:lblOffset val="100"/>
        <c:tickMarkSkip val="2"/>
        <c:noMultiLvlLbl val="0"/>
      </c:catAx>
      <c:valAx>
        <c:axId val="-212647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</a:t>
                </a:r>
                <a:r>
                  <a:rPr lang="en-US" baseline="0" dirty="0" smtClean="0"/>
                  <a:t> (sec)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198776758409786"/>
              <c:y val="0.3115579302587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469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1261407691011"/>
          <c:y val="0.526977877765279"/>
          <c:w val="0.541391557706663"/>
          <c:h val="0.232545931758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Page Faults</a:t>
            </a:r>
          </a:p>
        </c:rich>
      </c:tx>
      <c:layout>
        <c:manualLayout>
          <c:xMode val="edge"/>
          <c:yMode val="edge"/>
          <c:x val="0.448199287589051"/>
          <c:y val="0.01492537313432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6334364454443"/>
          <c:y val="0.0888805970149254"/>
          <c:w val="0.744975159355081"/>
          <c:h val="0.6882820151212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Message Passing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508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Sheet1!$A$2:$A$15</c:f>
              <c:strCache>
                <c:ptCount val="14"/>
                <c:pt idx="0">
                  <c:v>64 x 128</c:v>
                </c:pt>
                <c:pt idx="1">
                  <c:v>128 x 128</c:v>
                </c:pt>
                <c:pt idx="2">
                  <c:v>128 x 256</c:v>
                </c:pt>
                <c:pt idx="3">
                  <c:v>256 x 256</c:v>
                </c:pt>
                <c:pt idx="4">
                  <c:v>256 x 512</c:v>
                </c:pt>
                <c:pt idx="5">
                  <c:v>512 x 512</c:v>
                </c:pt>
                <c:pt idx="6">
                  <c:v>512 x 1K</c:v>
                </c:pt>
                <c:pt idx="7">
                  <c:v>1K x 1K</c:v>
                </c:pt>
                <c:pt idx="8">
                  <c:v>1K x 2K</c:v>
                </c:pt>
                <c:pt idx="9">
                  <c:v>2K x 2K</c:v>
                </c:pt>
                <c:pt idx="10">
                  <c:v>2K x 4K</c:v>
                </c:pt>
                <c:pt idx="11">
                  <c:v>4K x 4K</c:v>
                </c:pt>
                <c:pt idx="12">
                  <c:v>4K x 8K</c:v>
                </c:pt>
                <c:pt idx="13">
                  <c:v>8K x 8K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17.0</c:v>
                </c:pt>
                <c:pt idx="1">
                  <c:v>33.0</c:v>
                </c:pt>
                <c:pt idx="2">
                  <c:v>64.0</c:v>
                </c:pt>
                <c:pt idx="3">
                  <c:v>127.0</c:v>
                </c:pt>
                <c:pt idx="4">
                  <c:v>256.0</c:v>
                </c:pt>
                <c:pt idx="5">
                  <c:v>1.0</c:v>
                </c:pt>
                <c:pt idx="6">
                  <c:v>3.0</c:v>
                </c:pt>
                <c:pt idx="7">
                  <c:v>4.0</c:v>
                </c:pt>
                <c:pt idx="8">
                  <c:v>8.0</c:v>
                </c:pt>
                <c:pt idx="9">
                  <c:v>15.0</c:v>
                </c:pt>
                <c:pt idx="10">
                  <c:v>32.0</c:v>
                </c:pt>
                <c:pt idx="11">
                  <c:v>64.0</c:v>
                </c:pt>
                <c:pt idx="12">
                  <c:v>128.0</c:v>
                </c:pt>
                <c:pt idx="13">
                  <c:v>256.0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Shared memory</c:v>
                </c:pt>
              </c:strCache>
            </c:strRef>
          </c:tx>
          <c:spPr>
            <a:ln w="31750" cap="rnd">
              <a:solidFill>
                <a:srgbClr val="C00000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50800">
                <a:solidFill>
                  <a:srgbClr val="C00000"/>
                </a:solidFill>
              </a:ln>
              <a:effectLst/>
            </c:spPr>
          </c:marker>
          <c:cat>
            <c:strRef>
              <c:f>Sheet1!$A$2:$A$15</c:f>
              <c:strCache>
                <c:ptCount val="14"/>
                <c:pt idx="0">
                  <c:v>64 x 128</c:v>
                </c:pt>
                <c:pt idx="1">
                  <c:v>128 x 128</c:v>
                </c:pt>
                <c:pt idx="2">
                  <c:v>128 x 256</c:v>
                </c:pt>
                <c:pt idx="3">
                  <c:v>256 x 256</c:v>
                </c:pt>
                <c:pt idx="4">
                  <c:v>256 x 512</c:v>
                </c:pt>
                <c:pt idx="5">
                  <c:v>512 x 512</c:v>
                </c:pt>
                <c:pt idx="6">
                  <c:v>512 x 1K</c:v>
                </c:pt>
                <c:pt idx="7">
                  <c:v>1K x 1K</c:v>
                </c:pt>
                <c:pt idx="8">
                  <c:v>1K x 2K</c:v>
                </c:pt>
                <c:pt idx="9">
                  <c:v>2K x 2K</c:v>
                </c:pt>
                <c:pt idx="10">
                  <c:v>2K x 4K</c:v>
                </c:pt>
                <c:pt idx="11">
                  <c:v>4K x 4K</c:v>
                </c:pt>
                <c:pt idx="12">
                  <c:v>4K x 8K</c:v>
                </c:pt>
                <c:pt idx="13">
                  <c:v>8K x 8K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257.0</c:v>
                </c:pt>
                <c:pt idx="5">
                  <c:v>511.0</c:v>
                </c:pt>
                <c:pt idx="6">
                  <c:v>1024.0</c:v>
                </c:pt>
                <c:pt idx="7">
                  <c:v>2048.0</c:v>
                </c:pt>
                <c:pt idx="8">
                  <c:v>4097.0</c:v>
                </c:pt>
                <c:pt idx="9">
                  <c:v>8192.0</c:v>
                </c:pt>
                <c:pt idx="10">
                  <c:v>16383.0</c:v>
                </c:pt>
                <c:pt idx="11">
                  <c:v>32768.0</c:v>
                </c:pt>
                <c:pt idx="12">
                  <c:v>65536.0</c:v>
                </c:pt>
                <c:pt idx="13">
                  <c:v>131072.0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6454944"/>
        <c:axId val="-2086459184"/>
      </c:lineChart>
      <c:catAx>
        <c:axId val="-2086454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Matrix</a:t>
                </a:r>
                <a:r>
                  <a:rPr lang="en-US" baseline="0" dirty="0" smtClean="0"/>
                  <a:t> Size (doubles)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459184"/>
        <c:crosses val="autoZero"/>
        <c:auto val="1"/>
        <c:lblAlgn val="ctr"/>
        <c:lblOffset val="100"/>
        <c:noMultiLvlLbl val="0"/>
      </c:catAx>
      <c:valAx>
        <c:axId val="-2086459184"/>
        <c:scaling>
          <c:logBase val="2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454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026621672291"/>
          <c:y val="0.105811101970463"/>
          <c:w val="0.498327474690664"/>
          <c:h val="0.15040780350217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TLB Misses</a:t>
            </a:r>
            <a:endParaRPr lang="en-US" dirty="0"/>
          </a:p>
        </c:rich>
      </c:tx>
      <c:layout>
        <c:manualLayout>
          <c:xMode val="edge"/>
          <c:yMode val="edge"/>
          <c:x val="0.448199287589051"/>
          <c:y val="0.01492537313432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6334364454443"/>
          <c:y val="0.0888805970149254"/>
          <c:w val="0.744975159355081"/>
          <c:h val="0.70320738825557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Message Passing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508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Sheet1!$A$2:$A$15</c:f>
              <c:strCache>
                <c:ptCount val="14"/>
                <c:pt idx="0">
                  <c:v>64 x 128</c:v>
                </c:pt>
                <c:pt idx="1">
                  <c:v>128 x 128</c:v>
                </c:pt>
                <c:pt idx="2">
                  <c:v>128 x 256</c:v>
                </c:pt>
                <c:pt idx="3">
                  <c:v>256 x 256</c:v>
                </c:pt>
                <c:pt idx="4">
                  <c:v>256 x 512</c:v>
                </c:pt>
                <c:pt idx="5">
                  <c:v>512 x 512</c:v>
                </c:pt>
                <c:pt idx="6">
                  <c:v>512 x 1K</c:v>
                </c:pt>
                <c:pt idx="7">
                  <c:v>1K x 1K</c:v>
                </c:pt>
                <c:pt idx="8">
                  <c:v>1K x 2K</c:v>
                </c:pt>
                <c:pt idx="9">
                  <c:v>2K x 2K</c:v>
                </c:pt>
                <c:pt idx="10">
                  <c:v>2K x 4K</c:v>
                </c:pt>
                <c:pt idx="11">
                  <c:v>4K x 4K</c:v>
                </c:pt>
                <c:pt idx="12">
                  <c:v>4K x 8K</c:v>
                </c:pt>
                <c:pt idx="13">
                  <c:v>8K x 8K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20.0</c:v>
                </c:pt>
                <c:pt idx="1">
                  <c:v>35.0</c:v>
                </c:pt>
                <c:pt idx="2">
                  <c:v>69.0</c:v>
                </c:pt>
                <c:pt idx="3">
                  <c:v>132.0</c:v>
                </c:pt>
                <c:pt idx="4">
                  <c:v>264.0</c:v>
                </c:pt>
                <c:pt idx="5">
                  <c:v>536.0</c:v>
                </c:pt>
                <c:pt idx="6">
                  <c:v>536.0</c:v>
                </c:pt>
                <c:pt idx="7">
                  <c:v>542.0</c:v>
                </c:pt>
                <c:pt idx="8">
                  <c:v>553.0</c:v>
                </c:pt>
                <c:pt idx="9">
                  <c:v>564.0</c:v>
                </c:pt>
                <c:pt idx="10">
                  <c:v>585.0</c:v>
                </c:pt>
                <c:pt idx="11">
                  <c:v>618.0</c:v>
                </c:pt>
                <c:pt idx="12">
                  <c:v>709.0</c:v>
                </c:pt>
                <c:pt idx="13">
                  <c:v>885.0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Shared memory</c:v>
                </c:pt>
              </c:strCache>
            </c:strRef>
          </c:tx>
          <c:spPr>
            <a:ln w="31750" cap="rnd">
              <a:solidFill>
                <a:srgbClr val="C00000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50800">
                <a:solidFill>
                  <a:srgbClr val="C00000"/>
                </a:solidFill>
              </a:ln>
              <a:effectLst/>
            </c:spPr>
          </c:marker>
          <c:cat>
            <c:strRef>
              <c:f>Sheet1!$A$2:$A$15</c:f>
              <c:strCache>
                <c:ptCount val="14"/>
                <c:pt idx="0">
                  <c:v>64 x 128</c:v>
                </c:pt>
                <c:pt idx="1">
                  <c:v>128 x 128</c:v>
                </c:pt>
                <c:pt idx="2">
                  <c:v>128 x 256</c:v>
                </c:pt>
                <c:pt idx="3">
                  <c:v>256 x 256</c:v>
                </c:pt>
                <c:pt idx="4">
                  <c:v>256 x 512</c:v>
                </c:pt>
                <c:pt idx="5">
                  <c:v>512 x 512</c:v>
                </c:pt>
                <c:pt idx="6">
                  <c:v>512 x 1K</c:v>
                </c:pt>
                <c:pt idx="7">
                  <c:v>1K x 1K</c:v>
                </c:pt>
                <c:pt idx="8">
                  <c:v>1K x 2K</c:v>
                </c:pt>
                <c:pt idx="9">
                  <c:v>2K x 2K</c:v>
                </c:pt>
                <c:pt idx="10">
                  <c:v>2K x 4K</c:v>
                </c:pt>
                <c:pt idx="11">
                  <c:v>4K x 4K</c:v>
                </c:pt>
                <c:pt idx="12">
                  <c:v>4K x 8K</c:v>
                </c:pt>
                <c:pt idx="13">
                  <c:v>8K x 8K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18.0</c:v>
                </c:pt>
                <c:pt idx="1">
                  <c:v>34.0</c:v>
                </c:pt>
                <c:pt idx="2">
                  <c:v>67.0</c:v>
                </c:pt>
                <c:pt idx="3">
                  <c:v>132.0</c:v>
                </c:pt>
                <c:pt idx="4">
                  <c:v>261.0</c:v>
                </c:pt>
                <c:pt idx="5">
                  <c:v>535.0</c:v>
                </c:pt>
                <c:pt idx="6">
                  <c:v>1053.0</c:v>
                </c:pt>
                <c:pt idx="7">
                  <c:v>2082.0</c:v>
                </c:pt>
                <c:pt idx="8">
                  <c:v>4145.0</c:v>
                </c:pt>
                <c:pt idx="9">
                  <c:v>8289.0</c:v>
                </c:pt>
                <c:pt idx="10">
                  <c:v>16537.0</c:v>
                </c:pt>
                <c:pt idx="11">
                  <c:v>33044.0</c:v>
                </c:pt>
                <c:pt idx="12">
                  <c:v>66127.0</c:v>
                </c:pt>
                <c:pt idx="13">
                  <c:v>132000.0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6520784"/>
        <c:axId val="-2086549792"/>
      </c:lineChart>
      <c:catAx>
        <c:axId val="-2086520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Matrix Size (doubles)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549792"/>
        <c:crosses val="autoZero"/>
        <c:auto val="1"/>
        <c:lblAlgn val="ctr"/>
        <c:lblOffset val="100"/>
        <c:noMultiLvlLbl val="0"/>
      </c:catAx>
      <c:valAx>
        <c:axId val="-2086549792"/>
        <c:scaling>
          <c:logBase val="2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520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0002812148481"/>
          <c:y val="0.105811101970463"/>
          <c:w val="0.498327474690664"/>
          <c:h val="0.15040780350217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96614414024"/>
          <c:y val="0.0351546681664792"/>
          <c:w val="0.825336271039515"/>
          <c:h val="0.6944850018747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Message Passing</c:v>
                </c:pt>
              </c:strCache>
            </c:strRef>
          </c:tx>
          <c:spPr>
            <a:ln w="3175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508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Sheet1!$A$2:$A$31</c:f>
              <c:strCache>
                <c:ptCount val="30"/>
                <c:pt idx="0">
                  <c:v>4538x4538</c:v>
                </c:pt>
                <c:pt idx="1">
                  <c:v>4540x4540</c:v>
                </c:pt>
                <c:pt idx="2">
                  <c:v>4542x4542</c:v>
                </c:pt>
                <c:pt idx="3">
                  <c:v>4544x4544</c:v>
                </c:pt>
                <c:pt idx="4">
                  <c:v>4546x4546</c:v>
                </c:pt>
                <c:pt idx="5">
                  <c:v>4548x4548</c:v>
                </c:pt>
                <c:pt idx="6">
                  <c:v>4550x4550</c:v>
                </c:pt>
                <c:pt idx="7">
                  <c:v>4552x4552</c:v>
                </c:pt>
                <c:pt idx="8">
                  <c:v>4554x4554</c:v>
                </c:pt>
                <c:pt idx="9">
                  <c:v>4556x4556</c:v>
                </c:pt>
                <c:pt idx="10">
                  <c:v>4558x4558</c:v>
                </c:pt>
                <c:pt idx="11">
                  <c:v>4560x4560</c:v>
                </c:pt>
                <c:pt idx="12">
                  <c:v>4562x4562</c:v>
                </c:pt>
                <c:pt idx="13">
                  <c:v>4564x4564</c:v>
                </c:pt>
                <c:pt idx="14">
                  <c:v>4566x4566</c:v>
                </c:pt>
                <c:pt idx="15">
                  <c:v>4568x4568</c:v>
                </c:pt>
                <c:pt idx="16">
                  <c:v>4570x4570</c:v>
                </c:pt>
                <c:pt idx="17">
                  <c:v>4572x4572</c:v>
                </c:pt>
                <c:pt idx="18">
                  <c:v>4574x4574</c:v>
                </c:pt>
                <c:pt idx="19">
                  <c:v>4576x4576</c:v>
                </c:pt>
                <c:pt idx="20">
                  <c:v>4578x4578</c:v>
                </c:pt>
                <c:pt idx="21">
                  <c:v>4580x4580</c:v>
                </c:pt>
                <c:pt idx="22">
                  <c:v>4582x4582</c:v>
                </c:pt>
                <c:pt idx="23">
                  <c:v>4584x4584</c:v>
                </c:pt>
                <c:pt idx="24">
                  <c:v>4586x4586</c:v>
                </c:pt>
                <c:pt idx="25">
                  <c:v>4588x4588</c:v>
                </c:pt>
                <c:pt idx="26">
                  <c:v>4590x4590</c:v>
                </c:pt>
                <c:pt idx="27">
                  <c:v>4592x4592</c:v>
                </c:pt>
                <c:pt idx="28">
                  <c:v>4594x4594</c:v>
                </c:pt>
                <c:pt idx="29">
                  <c:v>4596x4596</c:v>
                </c:pt>
              </c:strCache>
            </c:strRef>
          </c:cat>
          <c:val>
            <c:numRef>
              <c:f>Sheet1!$B$2:$B$31</c:f>
              <c:numCache>
                <c:formatCode>General</c:formatCode>
                <c:ptCount val="30"/>
                <c:pt idx="0">
                  <c:v>1.726961</c:v>
                </c:pt>
                <c:pt idx="1">
                  <c:v>1.732185</c:v>
                </c:pt>
                <c:pt idx="2">
                  <c:v>1.724488</c:v>
                </c:pt>
                <c:pt idx="3">
                  <c:v>1.731891</c:v>
                </c:pt>
                <c:pt idx="4">
                  <c:v>1.734105</c:v>
                </c:pt>
                <c:pt idx="5">
                  <c:v>1.73543</c:v>
                </c:pt>
                <c:pt idx="6">
                  <c:v>1.738124</c:v>
                </c:pt>
                <c:pt idx="7">
                  <c:v>1.744183</c:v>
                </c:pt>
                <c:pt idx="8">
                  <c:v>1.741125</c:v>
                </c:pt>
                <c:pt idx="9">
                  <c:v>1.741065</c:v>
                </c:pt>
                <c:pt idx="10">
                  <c:v>1.743624</c:v>
                </c:pt>
                <c:pt idx="11">
                  <c:v>1.74379</c:v>
                </c:pt>
                <c:pt idx="12">
                  <c:v>1.746052</c:v>
                </c:pt>
                <c:pt idx="13">
                  <c:v>1.750835</c:v>
                </c:pt>
                <c:pt idx="14">
                  <c:v>1.749075</c:v>
                </c:pt>
                <c:pt idx="15">
                  <c:v>1.750205</c:v>
                </c:pt>
                <c:pt idx="16">
                  <c:v>1.755621</c:v>
                </c:pt>
                <c:pt idx="17">
                  <c:v>1.75805</c:v>
                </c:pt>
                <c:pt idx="18">
                  <c:v>1.748956</c:v>
                </c:pt>
                <c:pt idx="19">
                  <c:v>1.793635</c:v>
                </c:pt>
                <c:pt idx="20">
                  <c:v>1.756986</c:v>
                </c:pt>
                <c:pt idx="21">
                  <c:v>1.762132</c:v>
                </c:pt>
                <c:pt idx="22">
                  <c:v>1.760403</c:v>
                </c:pt>
                <c:pt idx="23">
                  <c:v>1.764585</c:v>
                </c:pt>
                <c:pt idx="24">
                  <c:v>1.765728</c:v>
                </c:pt>
                <c:pt idx="25">
                  <c:v>1.767708</c:v>
                </c:pt>
                <c:pt idx="26">
                  <c:v>1.768567</c:v>
                </c:pt>
                <c:pt idx="27">
                  <c:v>1.768362</c:v>
                </c:pt>
                <c:pt idx="28">
                  <c:v>1.770029</c:v>
                </c:pt>
                <c:pt idx="29">
                  <c:v>1.774473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Shared Memory + restrict</c:v>
                </c:pt>
              </c:strCache>
            </c:strRef>
          </c:tx>
          <c:spPr>
            <a:ln w="31750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0800">
                <a:solidFill>
                  <a:schemeClr val="accent3"/>
                </a:solidFill>
                <a:prstDash val="solid"/>
              </a:ln>
              <a:effectLst/>
            </c:spPr>
          </c:marker>
          <c:cat>
            <c:strRef>
              <c:f>Sheet1!$A$2:$A$31</c:f>
              <c:strCache>
                <c:ptCount val="30"/>
                <c:pt idx="0">
                  <c:v>4538x4538</c:v>
                </c:pt>
                <c:pt idx="1">
                  <c:v>4540x4540</c:v>
                </c:pt>
                <c:pt idx="2">
                  <c:v>4542x4542</c:v>
                </c:pt>
                <c:pt idx="3">
                  <c:v>4544x4544</c:v>
                </c:pt>
                <c:pt idx="4">
                  <c:v>4546x4546</c:v>
                </c:pt>
                <c:pt idx="5">
                  <c:v>4548x4548</c:v>
                </c:pt>
                <c:pt idx="6">
                  <c:v>4550x4550</c:v>
                </c:pt>
                <c:pt idx="7">
                  <c:v>4552x4552</c:v>
                </c:pt>
                <c:pt idx="8">
                  <c:v>4554x4554</c:v>
                </c:pt>
                <c:pt idx="9">
                  <c:v>4556x4556</c:v>
                </c:pt>
                <c:pt idx="10">
                  <c:v>4558x4558</c:v>
                </c:pt>
                <c:pt idx="11">
                  <c:v>4560x4560</c:v>
                </c:pt>
                <c:pt idx="12">
                  <c:v>4562x4562</c:v>
                </c:pt>
                <c:pt idx="13">
                  <c:v>4564x4564</c:v>
                </c:pt>
                <c:pt idx="14">
                  <c:v>4566x4566</c:v>
                </c:pt>
                <c:pt idx="15">
                  <c:v>4568x4568</c:v>
                </c:pt>
                <c:pt idx="16">
                  <c:v>4570x4570</c:v>
                </c:pt>
                <c:pt idx="17">
                  <c:v>4572x4572</c:v>
                </c:pt>
                <c:pt idx="18">
                  <c:v>4574x4574</c:v>
                </c:pt>
                <c:pt idx="19">
                  <c:v>4576x4576</c:v>
                </c:pt>
                <c:pt idx="20">
                  <c:v>4578x4578</c:v>
                </c:pt>
                <c:pt idx="21">
                  <c:v>4580x4580</c:v>
                </c:pt>
                <c:pt idx="22">
                  <c:v>4582x4582</c:v>
                </c:pt>
                <c:pt idx="23">
                  <c:v>4584x4584</c:v>
                </c:pt>
                <c:pt idx="24">
                  <c:v>4586x4586</c:v>
                </c:pt>
                <c:pt idx="25">
                  <c:v>4588x4588</c:v>
                </c:pt>
                <c:pt idx="26">
                  <c:v>4590x4590</c:v>
                </c:pt>
                <c:pt idx="27">
                  <c:v>4592x4592</c:v>
                </c:pt>
                <c:pt idx="28">
                  <c:v>4594x4594</c:v>
                </c:pt>
                <c:pt idx="29">
                  <c:v>4596x4596</c:v>
                </c:pt>
              </c:strCache>
            </c:strRef>
          </c:cat>
          <c:val>
            <c:numRef>
              <c:f>Sheet1!$C$2:$C$31</c:f>
              <c:numCache>
                <c:formatCode>General</c:formatCode>
                <c:ptCount val="30"/>
                <c:pt idx="0">
                  <c:v>1.754982</c:v>
                </c:pt>
                <c:pt idx="1">
                  <c:v>1.73167</c:v>
                </c:pt>
                <c:pt idx="2">
                  <c:v>1.759123</c:v>
                </c:pt>
                <c:pt idx="3">
                  <c:v>1.772812</c:v>
                </c:pt>
                <c:pt idx="4">
                  <c:v>1.761172</c:v>
                </c:pt>
                <c:pt idx="5">
                  <c:v>1.738703</c:v>
                </c:pt>
                <c:pt idx="6">
                  <c:v>1.764442</c:v>
                </c:pt>
                <c:pt idx="7">
                  <c:v>1.768532</c:v>
                </c:pt>
                <c:pt idx="8">
                  <c:v>1.740798</c:v>
                </c:pt>
                <c:pt idx="9">
                  <c:v>1.744621</c:v>
                </c:pt>
                <c:pt idx="10">
                  <c:v>1.744717</c:v>
                </c:pt>
                <c:pt idx="11">
                  <c:v>1.773283</c:v>
                </c:pt>
                <c:pt idx="12">
                  <c:v>1.74626</c:v>
                </c:pt>
                <c:pt idx="13">
                  <c:v>1.778113</c:v>
                </c:pt>
                <c:pt idx="14">
                  <c:v>1.750871</c:v>
                </c:pt>
                <c:pt idx="15">
                  <c:v>1.781024</c:v>
                </c:pt>
                <c:pt idx="16">
                  <c:v>1.752715</c:v>
                </c:pt>
                <c:pt idx="17">
                  <c:v>1.784846</c:v>
                </c:pt>
                <c:pt idx="18">
                  <c:v>1.756113</c:v>
                </c:pt>
                <c:pt idx="19">
                  <c:v>1.798506</c:v>
                </c:pt>
                <c:pt idx="20">
                  <c:v>1.828584</c:v>
                </c:pt>
                <c:pt idx="21">
                  <c:v>1.791211</c:v>
                </c:pt>
                <c:pt idx="22">
                  <c:v>1.781836</c:v>
                </c:pt>
                <c:pt idx="23">
                  <c:v>1.792471</c:v>
                </c:pt>
                <c:pt idx="24">
                  <c:v>1.792297</c:v>
                </c:pt>
                <c:pt idx="25">
                  <c:v>1.769413</c:v>
                </c:pt>
                <c:pt idx="26">
                  <c:v>1.76916</c:v>
                </c:pt>
                <c:pt idx="27">
                  <c:v>1.799922</c:v>
                </c:pt>
                <c:pt idx="28">
                  <c:v>1.771351</c:v>
                </c:pt>
                <c:pt idx="29">
                  <c:v>1.77501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Shared memory + restrict + large pages</c:v>
                </c:pt>
              </c:strCache>
            </c:strRef>
          </c:tx>
          <c:spPr>
            <a:ln w="31750" cap="rnd">
              <a:solidFill>
                <a:schemeClr val="accent4">
                  <a:lumMod val="75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5000"/>
                </a:schemeClr>
              </a:solidFill>
              <a:ln w="50800">
                <a:solidFill>
                  <a:schemeClr val="accent4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Sheet1!$A$2:$A$31</c:f>
              <c:strCache>
                <c:ptCount val="30"/>
                <c:pt idx="0">
                  <c:v>4538x4538</c:v>
                </c:pt>
                <c:pt idx="1">
                  <c:v>4540x4540</c:v>
                </c:pt>
                <c:pt idx="2">
                  <c:v>4542x4542</c:v>
                </c:pt>
                <c:pt idx="3">
                  <c:v>4544x4544</c:v>
                </c:pt>
                <c:pt idx="4">
                  <c:v>4546x4546</c:v>
                </c:pt>
                <c:pt idx="5">
                  <c:v>4548x4548</c:v>
                </c:pt>
                <c:pt idx="6">
                  <c:v>4550x4550</c:v>
                </c:pt>
                <c:pt idx="7">
                  <c:v>4552x4552</c:v>
                </c:pt>
                <c:pt idx="8">
                  <c:v>4554x4554</c:v>
                </c:pt>
                <c:pt idx="9">
                  <c:v>4556x4556</c:v>
                </c:pt>
                <c:pt idx="10">
                  <c:v>4558x4558</c:v>
                </c:pt>
                <c:pt idx="11">
                  <c:v>4560x4560</c:v>
                </c:pt>
                <c:pt idx="12">
                  <c:v>4562x4562</c:v>
                </c:pt>
                <c:pt idx="13">
                  <c:v>4564x4564</c:v>
                </c:pt>
                <c:pt idx="14">
                  <c:v>4566x4566</c:v>
                </c:pt>
                <c:pt idx="15">
                  <c:v>4568x4568</c:v>
                </c:pt>
                <c:pt idx="16">
                  <c:v>4570x4570</c:v>
                </c:pt>
                <c:pt idx="17">
                  <c:v>4572x4572</c:v>
                </c:pt>
                <c:pt idx="18">
                  <c:v>4574x4574</c:v>
                </c:pt>
                <c:pt idx="19">
                  <c:v>4576x4576</c:v>
                </c:pt>
                <c:pt idx="20">
                  <c:v>4578x4578</c:v>
                </c:pt>
                <c:pt idx="21">
                  <c:v>4580x4580</c:v>
                </c:pt>
                <c:pt idx="22">
                  <c:v>4582x4582</c:v>
                </c:pt>
                <c:pt idx="23">
                  <c:v>4584x4584</c:v>
                </c:pt>
                <c:pt idx="24">
                  <c:v>4586x4586</c:v>
                </c:pt>
                <c:pt idx="25">
                  <c:v>4588x4588</c:v>
                </c:pt>
                <c:pt idx="26">
                  <c:v>4590x4590</c:v>
                </c:pt>
                <c:pt idx="27">
                  <c:v>4592x4592</c:v>
                </c:pt>
                <c:pt idx="28">
                  <c:v>4594x4594</c:v>
                </c:pt>
                <c:pt idx="29">
                  <c:v>4596x4596</c:v>
                </c:pt>
              </c:strCache>
            </c:strRef>
          </c:cat>
          <c:val>
            <c:numRef>
              <c:f>Sheet1!$D$2:$D$31</c:f>
              <c:numCache>
                <c:formatCode>General</c:formatCode>
                <c:ptCount val="30"/>
                <c:pt idx="0">
                  <c:v>1.722446</c:v>
                </c:pt>
                <c:pt idx="1">
                  <c:v>1.728302</c:v>
                </c:pt>
                <c:pt idx="2">
                  <c:v>1.726684</c:v>
                </c:pt>
                <c:pt idx="3">
                  <c:v>1.76611</c:v>
                </c:pt>
                <c:pt idx="4">
                  <c:v>1.730435</c:v>
                </c:pt>
                <c:pt idx="5">
                  <c:v>1.732599</c:v>
                </c:pt>
                <c:pt idx="6">
                  <c:v>1.732884</c:v>
                </c:pt>
                <c:pt idx="7">
                  <c:v>1.738574</c:v>
                </c:pt>
                <c:pt idx="8">
                  <c:v>1.734913</c:v>
                </c:pt>
                <c:pt idx="9">
                  <c:v>1.740021</c:v>
                </c:pt>
                <c:pt idx="10">
                  <c:v>1.740887</c:v>
                </c:pt>
                <c:pt idx="11">
                  <c:v>1.740895</c:v>
                </c:pt>
                <c:pt idx="12">
                  <c:v>1.742751</c:v>
                </c:pt>
                <c:pt idx="13">
                  <c:v>1.744947</c:v>
                </c:pt>
                <c:pt idx="14">
                  <c:v>1.745086</c:v>
                </c:pt>
                <c:pt idx="15">
                  <c:v>1.747372</c:v>
                </c:pt>
                <c:pt idx="16">
                  <c:v>1.746872</c:v>
                </c:pt>
                <c:pt idx="17">
                  <c:v>1.752975</c:v>
                </c:pt>
                <c:pt idx="18">
                  <c:v>1.750786</c:v>
                </c:pt>
                <c:pt idx="19">
                  <c:v>1.791456</c:v>
                </c:pt>
                <c:pt idx="20">
                  <c:v>1.754805</c:v>
                </c:pt>
                <c:pt idx="21">
                  <c:v>1.760092</c:v>
                </c:pt>
                <c:pt idx="22">
                  <c:v>1.757549</c:v>
                </c:pt>
                <c:pt idx="23">
                  <c:v>1.761871</c:v>
                </c:pt>
                <c:pt idx="24">
                  <c:v>1.759696</c:v>
                </c:pt>
                <c:pt idx="25">
                  <c:v>1.769536</c:v>
                </c:pt>
                <c:pt idx="26">
                  <c:v>1.765111</c:v>
                </c:pt>
                <c:pt idx="27">
                  <c:v>1.767273</c:v>
                </c:pt>
                <c:pt idx="28">
                  <c:v>1.767953</c:v>
                </c:pt>
                <c:pt idx="29">
                  <c:v>1.770137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0696096"/>
        <c:axId val="2140687056"/>
      </c:lineChart>
      <c:catAx>
        <c:axId val="2140696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Matrix Size (doubles</a:t>
                </a:r>
                <a:r>
                  <a:rPr lang="en-US" baseline="0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302688482747"/>
              <c:y val="0.9265127484064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687056"/>
        <c:crosses val="autoZero"/>
        <c:auto val="1"/>
        <c:lblAlgn val="ctr"/>
        <c:lblOffset val="100"/>
        <c:noMultiLvlLbl val="0"/>
      </c:catAx>
      <c:valAx>
        <c:axId val="2140687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</a:t>
                </a:r>
                <a:r>
                  <a:rPr lang="en-US" baseline="0" dirty="0" smtClean="0"/>
                  <a:t> (sec)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198776758409786"/>
              <c:y val="0.3115579302587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69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1261407691011"/>
          <c:y val="0.45793025871766"/>
          <c:w val="0.541391557706663"/>
          <c:h val="0.2325459317585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B0C5C-528F-9041-BF7E-8E99BBB2247B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CBE11-C356-8A42-A960-1852E18EA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D4844-81F1-446A-97B8-54AB0D050AA8}" type="datetimeFigureOut">
              <a:rPr lang="en-US" smtClean="0"/>
              <a:pPr/>
              <a:t>12/14/15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F541E-15DA-4669-9121-E1091DE0D7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236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3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0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8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5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err="1" smtClean="0"/>
              <a:t>hello.c</a:t>
            </a:r>
            <a:r>
              <a:rPr lang="en-US" baseline="0" dirty="0" smtClean="0"/>
              <a:t> </a:t>
            </a:r>
            <a:r>
              <a:rPr lang="en-US" dirty="0" smtClean="0"/>
              <a:t>in examples/</a:t>
            </a:r>
            <a:r>
              <a:rPr lang="en-US" baseline="0" dirty="0" smtClean="0"/>
              <a:t>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0030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4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to run example a couple times to show how</a:t>
            </a:r>
            <a:r>
              <a:rPr lang="en-US" baseline="0" dirty="0" smtClean="0"/>
              <a:t> output is re-ordered.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37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7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4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concept is</a:t>
            </a:r>
            <a:r>
              <a:rPr lang="en-US" baseline="0" dirty="0" smtClean="0"/>
              <a:t> that each process is running the same program. Difference in rank determines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76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7C578C-665E-4ADE-A409-3C0E299B3139}" type="slidenum">
              <a:rPr lang="en-US"/>
              <a:pPr/>
              <a:t>41</a:t>
            </a:fld>
            <a:endParaRPr lang="en-U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158" y="4344025"/>
            <a:ext cx="5031685" cy="4112926"/>
          </a:xfrm>
        </p:spPr>
        <p:txBody>
          <a:bodyPr lIns="91429" tIns="45713" rIns="91429" bIns="4571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4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73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17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C2A7B9-537C-E446-96C9-C3FE1EE13E85}" type="slidenum">
              <a:rPr lang="en-US"/>
              <a:pPr/>
              <a:t>10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algn="ctr" defTabSz="91443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algn="ctr" defTabSz="91443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algn="ctr" defTabSz="91443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algn="ctr" defTabSz="91443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7D6C7DA-BEB3-4EBA-B492-0B82D1C58717}" type="slidenum">
              <a:rPr lang="en-US"/>
              <a:pPr/>
              <a:t>56</a:t>
            </a:fld>
            <a:endParaRPr lang="en-US"/>
          </a:p>
        </p:txBody>
      </p:sp>
      <p:sp>
        <p:nvSpPr>
          <p:cNvPr id="64515" name="Rectangle 7"/>
          <p:cNvSpPr txBox="1">
            <a:spLocks noGrp="1" noChangeArrowheads="1"/>
          </p:cNvSpPr>
          <p:nvPr/>
        </p:nvSpPr>
        <p:spPr bwMode="auto">
          <a:xfrm>
            <a:off x="3885579" y="8686489"/>
            <a:ext cx="2972421" cy="4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b"/>
          <a:lstStyle>
            <a:lvl1pPr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DD9A4485-5D52-4FD8-8291-594D11733ABD}" type="slidenum">
              <a:rPr lang="en-US" sz="1200">
                <a:latin typeface="Arial" charset="0"/>
                <a:ea typeface="MS PGothic" pitchFamily="34" charset="-128"/>
              </a:rPr>
              <a:pPr algn="r"/>
              <a:t>56</a:t>
            </a:fld>
            <a:endParaRPr lang="en-US" sz="1200">
              <a:latin typeface="Arial" charset="0"/>
              <a:ea typeface="MS PGothic" pitchFamily="34" charset="-128"/>
            </a:endParaRPr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55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algn="ctr" defTabSz="91443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algn="ctr" defTabSz="91443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algn="ctr" defTabSz="91443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algn="ctr" defTabSz="91443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07433B8-27A7-4767-80EC-1746EA0489A3}" type="slidenum">
              <a:rPr lang="en-US"/>
              <a:pPr/>
              <a:t>59</a:t>
            </a:fld>
            <a:endParaRPr lang="en-US"/>
          </a:p>
        </p:txBody>
      </p:sp>
      <p:sp>
        <p:nvSpPr>
          <p:cNvPr id="66563" name="Rectangle 7"/>
          <p:cNvSpPr txBox="1">
            <a:spLocks noGrp="1" noChangeArrowheads="1"/>
          </p:cNvSpPr>
          <p:nvPr/>
        </p:nvSpPr>
        <p:spPr bwMode="auto">
          <a:xfrm>
            <a:off x="3885579" y="8686489"/>
            <a:ext cx="2972421" cy="4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b"/>
          <a:lstStyle>
            <a:lvl1pPr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A2E7D179-DA4D-4FB2-86D5-62BAB007F478}" type="slidenum">
              <a:rPr lang="en-US" sz="1200">
                <a:latin typeface="Arial" charset="0"/>
                <a:ea typeface="MS PGothic" pitchFamily="34" charset="-128"/>
              </a:rPr>
              <a:pPr algn="r"/>
              <a:t>59</a:t>
            </a:fld>
            <a:endParaRPr lang="en-US" sz="1200">
              <a:latin typeface="Arial" charset="0"/>
              <a:ea typeface="MS PGothic" pitchFamily="34" charset="-128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40A5E-E04A-AD4B-8E71-E509C119E3C0}" type="slidenum">
              <a:rPr lang="en-US"/>
              <a:pPr/>
              <a:t>66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40A5E-E04A-AD4B-8E71-E509C119E3C0}" type="slidenum">
              <a:rPr lang="en-US"/>
              <a:pPr/>
              <a:t>67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40A5E-E04A-AD4B-8E71-E509C119E3C0}" type="slidenum">
              <a:rPr lang="en-US"/>
              <a:pPr/>
              <a:t>69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No periodic</a:t>
            </a:r>
            <a:r>
              <a:rPr kumimoji="1" lang="en-US" altLang="zh-CN" baseline="0" dirty="0" smtClean="0"/>
              <a:t> exchange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80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48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8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F16D36-1252-6243-8403-BD48F7A16FE6}" type="slidenum">
              <a:rPr lang="en-US"/>
              <a:pPr/>
              <a:t>12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7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40A5E-E04A-AD4B-8E71-E509C119E3C0}" type="slidenum">
              <a:rPr lang="en-US"/>
              <a:pPr/>
              <a:t>102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30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27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kumimoji="1" lang="en-US" altLang="zh-CN" baseline="0" dirty="0" smtClean="0"/>
              <a:t> in-order matching: if it is out-of-order matching, it will prohibit some optimized algorithms in implementation</a:t>
            </a:r>
          </a:p>
          <a:p>
            <a:pPr marL="228600" indent="-228600">
              <a:buAutoNum type="arabicParenBoth"/>
            </a:pPr>
            <a:r>
              <a:rPr kumimoji="1" lang="en-US" altLang="zh-CN" baseline="0" dirty="0" smtClean="0"/>
              <a:t> Send buffers cannot be touched: same with non-blocking communications</a:t>
            </a:r>
          </a:p>
          <a:p>
            <a:pPr marL="228600" indent="-228600">
              <a:buAutoNum type="arabicParenBoth"/>
            </a:pPr>
            <a:r>
              <a:rPr kumimoji="1" lang="en-US" altLang="zh-CN" baseline="0" dirty="0" smtClean="0"/>
              <a:t> </a:t>
            </a:r>
            <a:r>
              <a:rPr kumimoji="1" lang="en-US" altLang="zh-CN" baseline="0" dirty="0" err="1" smtClean="0"/>
              <a:t>MPI_Cancel</a:t>
            </a:r>
            <a:r>
              <a:rPr kumimoji="1" lang="en-US" altLang="zh-CN" baseline="0" dirty="0" smtClean="0"/>
              <a:t> not supported: </a:t>
            </a:r>
            <a:r>
              <a:rPr kumimoji="1" lang="en-US" altLang="zh-CN" baseline="0" dirty="0" err="1" smtClean="0"/>
              <a:t>MPI_Cancel</a:t>
            </a:r>
            <a:r>
              <a:rPr kumimoji="1" lang="en-US" altLang="zh-CN" baseline="0" dirty="0" smtClean="0"/>
              <a:t> is supported in </a:t>
            </a:r>
            <a:r>
              <a:rPr kumimoji="1" lang="en-US" altLang="zh-CN" baseline="0" dirty="0" err="1" smtClean="0"/>
              <a:t>nonblocking</a:t>
            </a:r>
            <a:r>
              <a:rPr kumimoji="1" lang="en-US" altLang="zh-CN" baseline="0" dirty="0" smtClean="0"/>
              <a:t> operations, to cancel a request handle,</a:t>
            </a:r>
          </a:p>
          <a:p>
            <a:pPr marL="0" indent="0">
              <a:buNone/>
            </a:pPr>
            <a:r>
              <a:rPr kumimoji="1" lang="en-US" altLang="zh-CN" baseline="0" dirty="0" smtClean="0"/>
              <a:t>                             because </a:t>
            </a:r>
            <a:r>
              <a:rPr kumimoji="1" lang="en-US" altLang="zh-CN" baseline="0" dirty="0" err="1" smtClean="0"/>
              <a:t>Nonblocking</a:t>
            </a:r>
            <a:r>
              <a:rPr kumimoji="1" lang="en-US" altLang="zh-CN" baseline="0" dirty="0" smtClean="0"/>
              <a:t> collective is a collective call, we need to cancel routines on all processes,</a:t>
            </a:r>
          </a:p>
          <a:p>
            <a:pPr marL="0" indent="0">
              <a:buNone/>
            </a:pPr>
            <a:r>
              <a:rPr kumimoji="1" lang="en-US" altLang="zh-CN" baseline="0" dirty="0" smtClean="0"/>
              <a:t>(4) No matching with blocking collectives: because blocking/</a:t>
            </a:r>
            <a:r>
              <a:rPr kumimoji="1" lang="en-US" altLang="zh-CN" baseline="0" dirty="0" err="1" smtClean="0"/>
              <a:t>nonblocking</a:t>
            </a:r>
            <a:r>
              <a:rPr kumimoji="1" lang="en-US" altLang="zh-CN" baseline="0" dirty="0" smtClean="0"/>
              <a:t> has different optimized algorithms, (blocking---communication pattern, </a:t>
            </a:r>
            <a:r>
              <a:rPr kumimoji="1" lang="en-US" altLang="zh-CN" baseline="0" dirty="0" err="1" smtClean="0"/>
              <a:t>nonblocking</a:t>
            </a:r>
            <a:r>
              <a:rPr kumimoji="1" lang="en-US" altLang="zh-CN" baseline="0" dirty="0" smtClean="0"/>
              <a:t>---overlap), we don’t want to mix them up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76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86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10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Fix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PEX – </a:t>
            </a:r>
            <a:r>
              <a:rPr lang="en-US" dirty="0" err="1" smtClean="0"/>
              <a:t>All_to_all</a:t>
            </a:r>
            <a:endParaRPr lang="en-US" dirty="0" smtClean="0"/>
          </a:p>
          <a:p>
            <a:r>
              <a:rPr lang="en-US" dirty="0" smtClean="0"/>
              <a:t>PCS – </a:t>
            </a:r>
            <a:r>
              <a:rPr lang="en-US" dirty="0" err="1" smtClean="0"/>
              <a:t>Reduce_scatter</a:t>
            </a:r>
            <a:endParaRPr lang="en-US" dirty="0" smtClean="0"/>
          </a:p>
          <a:p>
            <a:r>
              <a:rPr lang="en-US" dirty="0" smtClean="0"/>
              <a:t>NBX</a:t>
            </a:r>
            <a:r>
              <a:rPr lang="en-US" baseline="0" dirty="0" smtClean="0"/>
              <a:t> – ISSEND / IBARRIER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9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68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Fix alignment between</a:t>
            </a:r>
            <a:r>
              <a:rPr lang="en-US" baseline="0" dirty="0" smtClean="0"/>
              <a:t>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98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6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baseline="0" dirty="0" smtClean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418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81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36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718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260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564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809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697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2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09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73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715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85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92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E502D-E1D9-7E40-A394-B343ED4AF47A}" type="slidenum">
              <a:rPr kumimoji="1" lang="zh-CN" altLang="en-US" smtClean="0"/>
              <a:t>171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948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448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61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62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76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8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61D5C-EEE4-4CB1-ABFC-48EB7144C065}" type="slidenum">
              <a:rPr lang="en-US"/>
              <a:pPr/>
              <a:t>20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384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3"/>
            <a:ext cx="5027414" cy="4115405"/>
          </a:xfrm>
        </p:spPr>
        <p:txBody>
          <a:bodyPr lIns="89706" tIns="44853" rIns="89706" bIns="44853"/>
          <a:lstStyle/>
          <a:p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304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always at least one</a:t>
            </a:r>
            <a:r>
              <a:rPr lang="en-US" baseline="0" dirty="0" smtClean="0"/>
              <a:t> thread in the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397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109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272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7"/>
          <p:cNvSpPr txBox="1">
            <a:spLocks noGrp="1" noChangeArrowheads="1"/>
          </p:cNvSpPr>
          <p:nvPr/>
        </p:nvSpPr>
        <p:spPr bwMode="auto">
          <a:xfrm>
            <a:off x="3885903" y="8685893"/>
            <a:ext cx="2972097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3" rIns="91424" bIns="45713" anchor="b"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69938" indent="-295275"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85863" indent="-238125"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60525" indent="-238125"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133600" indent="-236538"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90800" indent="-236538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3048000" indent="-236538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505200" indent="-236538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962400" indent="-236538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/>
            <a:fld id="{8AD5F1A9-E2B0-43E5-B6B8-8B0BA71E5A52}" type="slidenum">
              <a:rPr lang="en-US" sz="1100"/>
              <a:pPr algn="r"/>
              <a:t>189</a:t>
            </a:fld>
            <a:endParaRPr lang="en-US" sz="1100"/>
          </a:p>
        </p:txBody>
      </p:sp>
      <p:sp>
        <p:nvSpPr>
          <p:cNvPr id="64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64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3"/>
            <a:ext cx="5027414" cy="4115405"/>
          </a:xfrm>
        </p:spPr>
        <p:txBody>
          <a:bodyPr lIns="91424" tIns="45713" rIns="91424" bIns="45713"/>
          <a:lstStyle/>
          <a:p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314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7"/>
          <p:cNvSpPr txBox="1">
            <a:spLocks noGrp="1" noChangeArrowheads="1"/>
          </p:cNvSpPr>
          <p:nvPr/>
        </p:nvSpPr>
        <p:spPr bwMode="auto">
          <a:xfrm>
            <a:off x="3885903" y="8685893"/>
            <a:ext cx="2972097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3" rIns="91424" bIns="45713" anchor="b"/>
          <a:lstStyle>
            <a:lvl1pPr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69938" indent="-295275"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85863" indent="-238125"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60525" indent="-238125"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133600" indent="-236538" defTabSz="966788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90800" indent="-236538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3048000" indent="-236538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505200" indent="-236538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962400" indent="-236538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/>
            <a:fld id="{D851BA8A-775C-4958-8EC5-60228355AA79}" type="slidenum">
              <a:rPr lang="en-US" sz="1100"/>
              <a:pPr algn="r"/>
              <a:t>192</a:t>
            </a:fld>
            <a:endParaRPr lang="en-US" sz="1100"/>
          </a:p>
        </p:txBody>
      </p:sp>
      <p:sp>
        <p:nvSpPr>
          <p:cNvPr id="642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64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3"/>
            <a:ext cx="5027414" cy="4115405"/>
          </a:xfrm>
        </p:spPr>
        <p:txBody>
          <a:bodyPr lIns="91424" tIns="45713" rIns="91424" bIns="45713"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616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2191"/>
            <a:ext cx="5027414" cy="4115405"/>
          </a:xfrm>
        </p:spPr>
        <p:txBody>
          <a:bodyPr lIns="89922" tIns="44961" rIns="89922" bIns="44961"/>
          <a:lstStyle/>
          <a:p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309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51B89B-9D32-3C4A-8504-8403CADC7400}" type="slidenum">
              <a:rPr lang="en-US"/>
              <a:pPr/>
              <a:t>208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50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CA91F-CC77-BF45-BCB5-8A6C80579CD6}" type="slidenum">
              <a:rPr lang="en-US"/>
              <a:pPr/>
              <a:t>209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Note I don’t mention “what to watch for in MPI” - that’s its own talk</a:t>
            </a:r>
          </a:p>
        </p:txBody>
      </p:sp>
    </p:spTree>
    <p:extLst>
      <p:ext uri="{BB962C8B-B14F-4D97-AF65-F5344CB8AC3E}">
        <p14:creationId xmlns:p14="http://schemas.microsoft.com/office/powerpoint/2010/main" val="405006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F86575-272E-4B47-9450-CF939BF69602}" type="slidenum">
              <a:rPr lang="en-US"/>
              <a:pPr/>
              <a:t>23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71984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5CDA78-20AD-AD4F-BBC0-6D9BFD4841A4}" type="slidenum">
              <a:rPr lang="en-US"/>
              <a:pPr/>
              <a:t>210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597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EAFF7B0-0CE4-DB42-B0B5-2C41CABB9566}" type="slidenum">
              <a:rPr lang="en-US" sz="1200"/>
              <a:pPr/>
              <a:t>215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926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10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20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305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43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657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247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53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6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84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5F8AB-E599-4C56-B446-CFF800618E67}" type="slidenum">
              <a:rPr lang="en-US" smtClean="0"/>
              <a:pPr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412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905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313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596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E502D-E1D9-7E40-A394-B343ED4AF47A}" type="slidenum">
              <a:rPr kumimoji="1" lang="zh-CN" altLang="en-US" smtClean="0"/>
              <a:t>278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379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5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48688-BBBB-D146-9A0F-F4DC2497BCD3}" type="slidenum">
              <a:rPr lang="en-US" smtClean="0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13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“M” is the master thread.</a:t>
            </a:r>
            <a:r>
              <a:rPr lang="en-US" baseline="0" dirty="0" smtClean="0"/>
              <a:t>  Not really an important detail, but potentially useful to point out when comparing </a:t>
            </a:r>
            <a:r>
              <a:rPr lang="en-US" baseline="0" smtClean="0"/>
              <a:t>with MPI</a:t>
            </a:r>
            <a:r>
              <a:rPr lang="en-US" baseline="0" dirty="0" err="1" smtClean="0"/>
              <a:t>+OpenMP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630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haven’t found an</a:t>
            </a:r>
            <a:r>
              <a:rPr lang="en-US" baseline="0" dirty="0" smtClean="0"/>
              <a:t> optimal </a:t>
            </a:r>
            <a:r>
              <a:rPr lang="en-US" dirty="0" smtClean="0"/>
              <a:t>way of explaining endpoints.  This is an alternate explanation,</a:t>
            </a:r>
            <a:r>
              <a:rPr lang="en-US" baseline="0" dirty="0" smtClean="0"/>
              <a:t> that seems to be helpful.</a:t>
            </a:r>
          </a:p>
          <a:p>
            <a:r>
              <a:rPr lang="en-US" dirty="0" smtClean="0"/>
              <a:t>When we create endpoints, we effectively “fork” a process in the parent communicator.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99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505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079" name="Picture 7" descr="title header_Blue_64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7" descr="doe_blac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8" descr="title footer_Blue_646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8827-EC23-ED41-862E-C84A97753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5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762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031" name="Picture 7" descr="slide header_646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 userDrawn="1"/>
        </p:nvGrpSpPr>
        <p:grpSpPr>
          <a:xfrm>
            <a:off x="0" y="6324600"/>
            <a:ext cx="9144000" cy="530225"/>
            <a:chOff x="0" y="6324600"/>
            <a:chExt cx="9144000" cy="530225"/>
          </a:xfrm>
        </p:grpSpPr>
        <p:pic>
          <p:nvPicPr>
            <p:cNvPr id="1032" name="Picture 5" descr="slide footer_blue_646.jpg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6324600"/>
              <a:ext cx="9144000" cy="53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Isosceles Triangle 8"/>
            <p:cNvSpPr/>
            <p:nvPr userDrawn="1"/>
          </p:nvSpPr>
          <p:spPr bwMode="auto">
            <a:xfrm>
              <a:off x="152400" y="6477000"/>
              <a:ext cx="304800" cy="30480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Wingdings" pitchFamily="2" charset="2"/>
        <a:buChar char="§"/>
        <a:defRPr sz="24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2000">
          <a:solidFill>
            <a:schemeClr val="bg2">
              <a:lumMod val="10000"/>
            </a:schemeClr>
          </a:solidFill>
          <a:latin typeface="+mn-lt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•"/>
        <a:defRPr sz="1800">
          <a:solidFill>
            <a:schemeClr val="bg2">
              <a:lumMod val="10000"/>
            </a:schemeClr>
          </a:solidFill>
          <a:latin typeface="+mn-lt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1800">
          <a:solidFill>
            <a:schemeClr val="bg2">
              <a:lumMod val="10000"/>
            </a:schemeClr>
          </a:solidFill>
          <a:latin typeface="+mn-lt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800">
          <a:solidFill>
            <a:schemeClr val="bg2">
              <a:lumMod val="1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balaji@anl.gov" TargetMode="External"/><Relationship Id="rId3" Type="http://schemas.openxmlformats.org/officeDocument/2006/relationships/hyperlink" Target="http://www.mcs.anl.gov/~balaji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pi-forum.org/" TargetMode="External"/><Relationship Id="rId3" Type="http://schemas.openxmlformats.org/officeDocument/2006/relationships/hyperlink" Target="http://www.mcs.anl.gov/mpi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w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-forum.org/" TargetMode="External"/><Relationship Id="rId4" Type="http://schemas.openxmlformats.org/officeDocument/2006/relationships/hyperlink" Target="http://www.mpich.org/" TargetMode="External"/><Relationship Id="rId5" Type="http://schemas.openxmlformats.org/officeDocument/2006/relationships/hyperlink" Target="http://mvapich.cse.ohio-state.edu/" TargetMode="External"/><Relationship Id="rId6" Type="http://schemas.openxmlformats.org/officeDocument/2006/relationships/hyperlink" Target="http://software.intel.com/en-us/intel-mpi-library/" TargetMode="External"/><Relationship Id="rId7" Type="http://schemas.openxmlformats.org/officeDocument/2006/relationships/hyperlink" Target="http://www.microsoft.com/en-us/download/details.aspx?id=39961" TargetMode="External"/><Relationship Id="rId8" Type="http://schemas.openxmlformats.org/officeDocument/2006/relationships/hyperlink" Target="http://www.open-mpi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pi-forum.org/docs/docs.html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dp/B002TM5BQK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jpe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hyperlink" Target="https://mitpress.mit.edu/model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3" Type="http://schemas.openxmlformats.org/officeDocument/2006/relationships/image" Target="../media/image54.jpe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4.jpe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piwg-p2p@lists.mpi-forum.org" TargetMode="External"/><Relationship Id="rId3" Type="http://schemas.openxmlformats.org/officeDocument/2006/relationships/hyperlink" Target="http://meetings.mpi-forum.org/Meeting_details.php" TargetMode="Externa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github.com/mpiwg-ft" TargetMode="External"/><Relationship Id="rId3" Type="http://schemas.openxmlformats.org/officeDocument/2006/relationships/hyperlink" Target="mailto:mpiwg-ft@lists.mpi-forum.org" TargetMode="Externa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vn.mpi-forum.org/trac/mpi-forum-web/ticket/380" TargetMode="External"/><Relationship Id="rId3" Type="http://schemas.openxmlformats.org/officeDocument/2006/relationships/hyperlink" Target="https://svn.mpi-forum.org/trac/mpi-forum-web/wiki/MPI3Hybrid" TargetMode="Externa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piwg-tools/tools-issues/wiki/Meetings" TargetMode="External"/><Relationship Id="rId4" Type="http://schemas.openxmlformats.org/officeDocument/2006/relationships/hyperlink" Target="https://github.com/mpiwg-tools/tools-issues/wik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sts.mpi-forum.org/" TargetMode="Externa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ch.org/" TargetMode="External"/><Relationship Id="rId4" Type="http://schemas.openxmlformats.org/officeDocument/2006/relationships/hyperlink" Target="mailto:discuss@mpich.org" TargetMode="External"/><Relationship Id="rId5" Type="http://schemas.openxmlformats.org/officeDocument/2006/relationships/hyperlink" Target="http://www.mpi-forum.org/" TargetMode="External"/><Relationship Id="rId6" Type="http://schemas.openxmlformats.org/officeDocument/2006/relationships/hyperlink" Target="http://mvapich.cse.ohio-state.edu/" TargetMode="External"/><Relationship Id="rId7" Type="http://schemas.openxmlformats.org/officeDocument/2006/relationships/hyperlink" Target="http://software.intel.com/en-us/intel-mpi-library/" TargetMode="External"/><Relationship Id="rId8" Type="http://schemas.openxmlformats.org/officeDocument/2006/relationships/hyperlink" Target="http://www.open-mpi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pi-forum.org/docs/docs.html" TargetMode="Externa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hyperlink" Target="https://mitpress.mit.edu/model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pich.org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iscuss@mpich.org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38" y="1447800"/>
            <a:ext cx="6786562" cy="91757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mtClean="0"/>
              <a:t>Parallel Programming with MPI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2895600" y="3733800"/>
            <a:ext cx="3581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None/>
              <a:defRPr sz="18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600" b="1" i="1" dirty="0" smtClean="0">
                <a:solidFill>
                  <a:srgbClr val="C00000"/>
                </a:solidFill>
              </a:rPr>
              <a:t>Pavan Balaji</a:t>
            </a:r>
          </a:p>
          <a:p>
            <a:pPr algn="ctr">
              <a:spcBef>
                <a:spcPts val="0"/>
              </a:spcBef>
            </a:pPr>
            <a:r>
              <a:rPr lang="en-US" sz="1600" i="1" dirty="0" smtClean="0">
                <a:solidFill>
                  <a:srgbClr val="00B050"/>
                </a:solidFill>
              </a:rPr>
              <a:t>Argonne National Laboratory</a:t>
            </a:r>
          </a:p>
          <a:p>
            <a:pPr algn="ctr">
              <a:spcBef>
                <a:spcPts val="0"/>
              </a:spcBef>
            </a:pPr>
            <a:r>
              <a:rPr lang="en-US" sz="1600" i="1" dirty="0" smtClean="0">
                <a:solidFill>
                  <a:srgbClr val="00B050"/>
                </a:solidFill>
              </a:rPr>
              <a:t>Email: </a:t>
            </a:r>
            <a:r>
              <a:rPr lang="en-US" sz="1600" i="1" dirty="0" smtClean="0">
                <a:solidFill>
                  <a:srgbClr val="00B050"/>
                </a:solidFill>
                <a:hlinkClick r:id="rId2"/>
              </a:rPr>
              <a:t>balaji@anl.gov</a:t>
            </a:r>
            <a:endParaRPr lang="en-US" sz="1600" i="1" dirty="0" smtClean="0">
              <a:solidFill>
                <a:srgbClr val="00B050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sz="1600" i="1" dirty="0" smtClean="0">
                <a:solidFill>
                  <a:srgbClr val="00B050"/>
                </a:solidFill>
              </a:rPr>
              <a:t>Web: </a:t>
            </a:r>
            <a:r>
              <a:rPr lang="en-US" sz="1600" i="1" dirty="0" smtClean="0">
                <a:solidFill>
                  <a:srgbClr val="00B050"/>
                </a:solidFill>
                <a:hlinkClick r:id="rId3"/>
              </a:rPr>
              <a:t>http://www.mcs.anl.gov/~balaji</a:t>
            </a:r>
            <a:endParaRPr lang="en-US" sz="1600" i="1" dirty="0">
              <a:solidFill>
                <a:srgbClr val="00B05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04800" y="2057400"/>
            <a:ext cx="85344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 smtClean="0"/>
              <a:t>Slides available </a:t>
            </a:r>
            <a:r>
              <a:rPr lang="en-US" sz="1600" dirty="0"/>
              <a:t>at https://</a:t>
            </a:r>
            <a:r>
              <a:rPr lang="en-US" sz="1600" dirty="0" err="1"/>
              <a:t>anl.box.com</a:t>
            </a:r>
            <a:r>
              <a:rPr lang="en-US" sz="1600" dirty="0"/>
              <a:t>/balaji-tutorials-2015/</a:t>
            </a:r>
          </a:p>
        </p:txBody>
      </p:sp>
    </p:spTree>
    <p:extLst>
      <p:ext uri="{BB962C8B-B14F-4D97-AF65-F5344CB8AC3E}">
        <p14:creationId xmlns:p14="http://schemas.microsoft.com/office/powerpoint/2010/main" val="5319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MPI-1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541338" y="838200"/>
            <a:ext cx="8221662" cy="5562600"/>
          </a:xfrm>
        </p:spPr>
        <p:txBody>
          <a:bodyPr/>
          <a:lstStyle/>
          <a:p>
            <a:r>
              <a:rPr lang="en-US" dirty="0" smtClean="0"/>
              <a:t>MPI-1 supports the classical </a:t>
            </a:r>
            <a:r>
              <a:rPr lang="en-US" dirty="0"/>
              <a:t>message-passing programming </a:t>
            </a:r>
            <a:r>
              <a:rPr lang="en-US" dirty="0" smtClean="0"/>
              <a:t>model: basic point-to-point communication, collectives, </a:t>
            </a:r>
            <a:r>
              <a:rPr lang="en-US" dirty="0" err="1" smtClean="0"/>
              <a:t>datatypes</a:t>
            </a:r>
            <a:r>
              <a:rPr lang="en-US" dirty="0" smtClean="0"/>
              <a:t>, etc</a:t>
            </a:r>
          </a:p>
          <a:p>
            <a:pPr eaLnBrk="1" hangingPunct="1"/>
            <a:r>
              <a:rPr lang="en-US" dirty="0"/>
              <a:t>MPI-1 was defined (1994) by a </a:t>
            </a:r>
            <a:r>
              <a:rPr lang="en-US" dirty="0" smtClean="0"/>
              <a:t>broadly based </a:t>
            </a:r>
            <a:r>
              <a:rPr lang="en-US" dirty="0"/>
              <a:t>group of parallel computer vendors, computer scientists, and applications developers.</a:t>
            </a:r>
          </a:p>
          <a:p>
            <a:pPr lvl="1" eaLnBrk="1" hangingPunct="1"/>
            <a:r>
              <a:rPr lang="en-US" dirty="0"/>
              <a:t>2-year intensive process</a:t>
            </a:r>
          </a:p>
          <a:p>
            <a:pPr eaLnBrk="1" hangingPunct="1"/>
            <a:r>
              <a:rPr lang="en-US" dirty="0"/>
              <a:t>Implementations appeared quickly and now MPI is taken for granted as vendor-supported software on any parallel machine.</a:t>
            </a:r>
          </a:p>
          <a:p>
            <a:pPr eaLnBrk="1" hangingPunct="1"/>
            <a:r>
              <a:rPr lang="en-US" dirty="0"/>
              <a:t>Free, portable implementations exist for clusters and other environments (</a:t>
            </a:r>
            <a:r>
              <a:rPr lang="en-US" dirty="0" smtClean="0"/>
              <a:t>MPICH, </a:t>
            </a:r>
            <a:r>
              <a:rPr lang="en-US" dirty="0"/>
              <a:t>Open MPI)</a:t>
            </a:r>
          </a:p>
        </p:txBody>
      </p:sp>
      <p:sp>
        <p:nvSpPr>
          <p:cNvPr id="38916" name="Slide Number Placeholder 3"/>
          <p:cNvSpPr txBox="1">
            <a:spLocks noGrp="1"/>
          </p:cNvSpPr>
          <p:nvPr/>
        </p:nvSpPr>
        <p:spPr bwMode="auto">
          <a:xfrm>
            <a:off x="8494713" y="6465888"/>
            <a:ext cx="471487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1B79E0BC-C6D9-1349-B033-E8390AA90E39}" type="slidenum">
              <a:rPr lang="en-US" sz="1000" b="1">
                <a:solidFill>
                  <a:schemeClr val="bg1"/>
                </a:solidFill>
              </a:rPr>
              <a:pPr algn="r"/>
              <a:t>10</a:t>
            </a:fld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3891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63000" y="6489700"/>
            <a:ext cx="384175" cy="365125"/>
          </a:xfrm>
          <a:prstGeom prst="rect">
            <a:avLst/>
          </a:prstGeom>
          <a:noFill/>
        </p:spPr>
        <p:txBody>
          <a:bodyPr/>
          <a:lstStyle/>
          <a:p>
            <a:fld id="{1D14890B-F926-2D49-BB51-108DF7402031}" type="slidenum">
              <a:rPr lang="en-US" sz="1100" b="0" i="0" smtClean="0"/>
              <a:pPr/>
              <a:t>10</a:t>
            </a:fld>
            <a:endParaRPr lang="en-US" sz="1100" b="0" i="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04800" y="838200"/>
            <a:ext cx="8610600" cy="5562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chemeClr val="accent2"/>
                </a:solidFill>
                <a:latin typeface="Courier New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2"/>
                </a:solidFill>
                <a:latin typeface="Courier New" pitchFamily="49" charset="0"/>
              </a:rPr>
              <a:t>mpi.h</a:t>
            </a:r>
            <a:r>
              <a:rPr lang="en-US" altLang="zh-CN" sz="1600" b="1" dirty="0">
                <a:solidFill>
                  <a:schemeClr val="accent2"/>
                </a:solidFill>
                <a:latin typeface="Courier New" pitchFamily="49" charset="0"/>
              </a:rPr>
              <a:t>&gt;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#include &lt;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math.h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&gt;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main(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argc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, char *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argv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[])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{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[...snip...]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/* Tell all processes, the number of segments you want */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altLang="zh-CN" sz="1600" b="1" dirty="0" err="1">
                <a:solidFill>
                  <a:schemeClr val="accent2"/>
                </a:solidFill>
                <a:latin typeface="Courier New" pitchFamily="49" charset="0"/>
              </a:rPr>
              <a:t>MPI_Bcast</a:t>
            </a:r>
            <a:r>
              <a:rPr lang="en-US" altLang="zh-CN" sz="1600" b="1" dirty="0">
                <a:solidFill>
                  <a:schemeClr val="accent2"/>
                </a:solidFill>
                <a:latin typeface="Courier New" pitchFamily="49" charset="0"/>
              </a:rPr>
              <a:t>(&amp;n, 1, MPI_INT, 0, MPI_COMM_WORLD);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w   = 1.0 / (double) n;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mypi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= 0.0;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for (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= rank + 1;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&lt;= n;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+= size)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mypi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+= w *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sqrt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(1 – (((double)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/ n) * ((double)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/ n));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altLang="zh-CN" sz="1600" b="1" dirty="0" err="1">
                <a:solidFill>
                  <a:schemeClr val="accent2"/>
                </a:solidFill>
                <a:latin typeface="Courier New" pitchFamily="49" charset="0"/>
              </a:rPr>
              <a:t>MPI_Reduce</a:t>
            </a:r>
            <a:r>
              <a:rPr lang="en-US" altLang="zh-CN" sz="1600" b="1" dirty="0">
                <a:solidFill>
                  <a:schemeClr val="accent2"/>
                </a:solidFill>
                <a:latin typeface="Courier New" pitchFamily="49" charset="0"/>
              </a:rPr>
              <a:t>(&amp;</a:t>
            </a:r>
            <a:r>
              <a:rPr lang="en-US" altLang="zh-CN" sz="1600" b="1" dirty="0" err="1">
                <a:solidFill>
                  <a:schemeClr val="accent2"/>
                </a:solidFill>
                <a:latin typeface="Courier New" pitchFamily="49" charset="0"/>
              </a:rPr>
              <a:t>mypi</a:t>
            </a:r>
            <a:r>
              <a:rPr lang="en-US" altLang="zh-CN" sz="1600" b="1" dirty="0">
                <a:solidFill>
                  <a:schemeClr val="accent2"/>
                </a:solidFill>
                <a:latin typeface="Courier New" pitchFamily="49" charset="0"/>
              </a:rPr>
              <a:t>, &amp;pi, 1, MPI_DOUBLE, MPI_SUM, 0</a:t>
            </a:r>
            <a:r>
              <a:rPr lang="en-US" altLang="zh-CN" sz="1600" b="1" dirty="0" smtClean="0">
                <a:solidFill>
                  <a:schemeClr val="accent2"/>
                </a:solidFill>
                <a:latin typeface="Courier New" pitchFamily="49" charset="0"/>
              </a:rPr>
              <a:t>,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altLang="zh-CN" sz="1600" b="1" dirty="0" smtClean="0">
                <a:solidFill>
                  <a:schemeClr val="accent2"/>
                </a:solidFill>
                <a:latin typeface="Courier New" pitchFamily="49" charset="0"/>
              </a:rPr>
              <a:t>	MPI_COMM_WORLD</a:t>
            </a:r>
            <a:r>
              <a:rPr lang="en-US" altLang="zh-CN" sz="1600" b="1" dirty="0">
                <a:solidFill>
                  <a:schemeClr val="accent2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if (rank == 0)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printf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("pi is approximately %.16f, Error is %.16f\n", 4 * pi,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      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fabs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((4 * pi) - PI25DT));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[...snip...]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Example:  PI in </a:t>
            </a:r>
            <a:r>
              <a:rPr lang="en-US" dirty="0" smtClean="0"/>
              <a:t>C 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Running your application with MPICH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Slightly more advanced topics: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Non-blocking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Group (collective) communication in MPI</a:t>
            </a:r>
          </a:p>
          <a:p>
            <a:pPr lvl="1"/>
            <a:r>
              <a:rPr lang="en-US" sz="1800" b="1" dirty="0" smtClean="0">
                <a:solidFill>
                  <a:srgbClr val="C00000"/>
                </a:solidFill>
              </a:rPr>
              <a:t>MPI </a:t>
            </a:r>
            <a:r>
              <a:rPr lang="en-US" sz="1800" b="1" dirty="0" err="1" smtClean="0">
                <a:solidFill>
                  <a:srgbClr val="C00000"/>
                </a:solidFill>
              </a:rPr>
              <a:t>Datatypes</a:t>
            </a:r>
            <a:endParaRPr lang="en-US" sz="1800" b="1" dirty="0" smtClean="0">
              <a:solidFill>
                <a:srgbClr val="C00000"/>
              </a:solidFill>
            </a:endParaRPr>
          </a:p>
          <a:p>
            <a:r>
              <a:rPr lang="en-US" sz="2000" dirty="0" smtClean="0"/>
              <a:t>Advanced topics:</a:t>
            </a:r>
          </a:p>
          <a:p>
            <a:pPr lvl="1"/>
            <a:r>
              <a:rPr lang="en-US" sz="1800" dirty="0" err="1" smtClean="0"/>
              <a:t>Nonblocking</a:t>
            </a:r>
            <a:r>
              <a:rPr lang="en-US" sz="1800" dirty="0" smtClean="0"/>
              <a:t> Collectives</a:t>
            </a:r>
          </a:p>
          <a:p>
            <a:pPr lvl="1"/>
            <a:r>
              <a:rPr lang="en-US" sz="1800" dirty="0" smtClean="0"/>
              <a:t>One-sided communication</a:t>
            </a:r>
          </a:p>
          <a:p>
            <a:pPr lvl="1"/>
            <a:r>
              <a:rPr lang="en-US" sz="1800" dirty="0" smtClean="0"/>
              <a:t>Hybrid Programming</a:t>
            </a:r>
          </a:p>
          <a:p>
            <a:pPr lvl="1"/>
            <a:r>
              <a:rPr lang="en-US" sz="1800" dirty="0" smtClean="0"/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5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Data Transfers</a:t>
            </a:r>
            <a:endParaRPr lang="en-US" dirty="0"/>
          </a:p>
        </p:txBody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075" y="1219200"/>
            <a:ext cx="7935913" cy="7539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Provide access to remote data through a </a:t>
            </a:r>
            <a:r>
              <a:rPr lang="en-US" i="1" dirty="0" smtClean="0"/>
              <a:t>halo</a:t>
            </a:r>
            <a:r>
              <a:rPr lang="en-US" dirty="0" smtClean="0"/>
              <a:t> exchange (5 point stencil)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997431" y="5068207"/>
            <a:ext cx="5479665" cy="880034"/>
            <a:chOff x="1404435" y="5838152"/>
            <a:chExt cx="5479665" cy="880034"/>
          </a:xfrm>
        </p:grpSpPr>
        <p:grpSp>
          <p:nvGrpSpPr>
            <p:cNvPr id="3" name="Group 20"/>
            <p:cNvGrpSpPr/>
            <p:nvPr/>
          </p:nvGrpSpPr>
          <p:grpSpPr>
            <a:xfrm>
              <a:off x="1404435" y="5838152"/>
              <a:ext cx="1516094" cy="880034"/>
              <a:chOff x="3296951" y="4044939"/>
              <a:chExt cx="1516094" cy="880034"/>
            </a:xfrm>
          </p:grpSpPr>
          <p:sp>
            <p:nvSpPr>
              <p:cNvPr id="505972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3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4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5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6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7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8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9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2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3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4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5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6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7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8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9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2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3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4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5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6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7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8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9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2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3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4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5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6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7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8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9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" name="Group 1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44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791"/>
            <p:cNvGrpSpPr/>
            <p:nvPr/>
          </p:nvGrpSpPr>
          <p:grpSpPr>
            <a:xfrm>
              <a:off x="3386221" y="5838152"/>
              <a:ext cx="1516094" cy="880034"/>
              <a:chOff x="3296951" y="4044939"/>
              <a:chExt cx="1516094" cy="880034"/>
            </a:xfrm>
          </p:grpSpPr>
          <p:sp>
            <p:nvSpPr>
              <p:cNvPr id="79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85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88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889"/>
            <p:cNvGrpSpPr/>
            <p:nvPr/>
          </p:nvGrpSpPr>
          <p:grpSpPr>
            <a:xfrm>
              <a:off x="5368006" y="5838152"/>
              <a:ext cx="1516094" cy="880034"/>
              <a:chOff x="3296951" y="4044939"/>
              <a:chExt cx="1516094" cy="880034"/>
            </a:xfrm>
          </p:grpSpPr>
          <p:sp>
            <p:nvSpPr>
              <p:cNvPr id="891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" name="Group 950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97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2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3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4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2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" name="Group 988"/>
          <p:cNvGrpSpPr/>
          <p:nvPr/>
        </p:nvGrpSpPr>
        <p:grpSpPr>
          <a:xfrm>
            <a:off x="2022972" y="3680904"/>
            <a:ext cx="5479665" cy="880034"/>
            <a:chOff x="1404435" y="5838152"/>
            <a:chExt cx="5479665" cy="880034"/>
          </a:xfrm>
        </p:grpSpPr>
        <p:grpSp>
          <p:nvGrpSpPr>
            <p:cNvPr id="10" name="Group 989"/>
            <p:cNvGrpSpPr/>
            <p:nvPr/>
          </p:nvGrpSpPr>
          <p:grpSpPr>
            <a:xfrm>
              <a:off x="1404435" y="5838152"/>
              <a:ext cx="1516094" cy="880034"/>
              <a:chOff x="3296951" y="4044939"/>
              <a:chExt cx="1516094" cy="880034"/>
            </a:xfrm>
          </p:grpSpPr>
          <p:sp>
            <p:nvSpPr>
              <p:cNvPr id="1187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" name="Group 1611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63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0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1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3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4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5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8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13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990"/>
            <p:cNvGrpSpPr/>
            <p:nvPr/>
          </p:nvGrpSpPr>
          <p:grpSpPr>
            <a:xfrm>
              <a:off x="3386221" y="5838152"/>
              <a:ext cx="1516094" cy="880034"/>
              <a:chOff x="3296951" y="4044939"/>
              <a:chExt cx="1516094" cy="880034"/>
            </a:xfrm>
          </p:grpSpPr>
          <p:sp>
            <p:nvSpPr>
              <p:cNvPr id="1090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" name="Group 114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17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51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991"/>
            <p:cNvGrpSpPr/>
            <p:nvPr/>
          </p:nvGrpSpPr>
          <p:grpSpPr>
            <a:xfrm>
              <a:off x="5368006" y="5838152"/>
              <a:ext cx="1516094" cy="880034"/>
              <a:chOff x="3296951" y="4044939"/>
              <a:chExt cx="1516094" cy="880034"/>
            </a:xfrm>
          </p:grpSpPr>
          <p:sp>
            <p:nvSpPr>
              <p:cNvPr id="99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05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08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" name="Group 1648"/>
          <p:cNvGrpSpPr/>
          <p:nvPr/>
        </p:nvGrpSpPr>
        <p:grpSpPr>
          <a:xfrm>
            <a:off x="2022972" y="2293600"/>
            <a:ext cx="5479665" cy="880034"/>
            <a:chOff x="1404435" y="5838152"/>
            <a:chExt cx="5479665" cy="880034"/>
          </a:xfrm>
        </p:grpSpPr>
        <p:grpSp>
          <p:nvGrpSpPr>
            <p:cNvPr id="17" name="Group 1649"/>
            <p:cNvGrpSpPr/>
            <p:nvPr/>
          </p:nvGrpSpPr>
          <p:grpSpPr>
            <a:xfrm>
              <a:off x="1404435" y="5838152"/>
              <a:ext cx="1516094" cy="880034"/>
              <a:chOff x="3296951" y="4044939"/>
              <a:chExt cx="1516094" cy="880034"/>
            </a:xfrm>
          </p:grpSpPr>
          <p:sp>
            <p:nvSpPr>
              <p:cNvPr id="1847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" name="Group 1906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93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08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1650"/>
            <p:cNvGrpSpPr/>
            <p:nvPr/>
          </p:nvGrpSpPr>
          <p:grpSpPr>
            <a:xfrm>
              <a:off x="3386221" y="5838152"/>
              <a:ext cx="1516094" cy="880034"/>
              <a:chOff x="3296951" y="4044939"/>
              <a:chExt cx="1516094" cy="880034"/>
            </a:xfrm>
          </p:grpSpPr>
          <p:sp>
            <p:nvSpPr>
              <p:cNvPr id="1750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8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180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83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11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651"/>
            <p:cNvGrpSpPr/>
            <p:nvPr/>
          </p:nvGrpSpPr>
          <p:grpSpPr>
            <a:xfrm>
              <a:off x="5368006" y="5838152"/>
              <a:ext cx="1516094" cy="880034"/>
              <a:chOff x="3296951" y="4044939"/>
              <a:chExt cx="1516094" cy="880034"/>
            </a:xfrm>
          </p:grpSpPr>
          <p:sp>
            <p:nvSpPr>
              <p:cNvPr id="165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" name="Group 171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74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1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" name="Group 1382"/>
          <p:cNvGrpSpPr/>
          <p:nvPr/>
        </p:nvGrpSpPr>
        <p:grpSpPr>
          <a:xfrm>
            <a:off x="1600200" y="1914186"/>
            <a:ext cx="6070509" cy="4237324"/>
            <a:chOff x="966785" y="1914186"/>
            <a:chExt cx="6070509" cy="4237324"/>
          </a:xfrm>
        </p:grpSpPr>
        <p:cxnSp>
          <p:nvCxnSpPr>
            <p:cNvPr id="1384" name="Straight Connector 1383"/>
            <p:cNvCxnSpPr/>
            <p:nvPr/>
          </p:nvCxnSpPr>
          <p:spPr>
            <a:xfrm>
              <a:off x="3156136" y="192053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/>
            <p:cNvCxnSpPr/>
            <p:nvPr/>
          </p:nvCxnSpPr>
          <p:spPr>
            <a:xfrm>
              <a:off x="5203078" y="191418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Connector 1385"/>
            <p:cNvCxnSpPr/>
            <p:nvPr/>
          </p:nvCxnSpPr>
          <p:spPr>
            <a:xfrm>
              <a:off x="984328" y="3459420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7" name="Straight Connector 1386"/>
            <p:cNvCxnSpPr/>
            <p:nvPr/>
          </p:nvCxnSpPr>
          <p:spPr>
            <a:xfrm>
              <a:off x="966785" y="4705382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8"/>
          <p:cNvGrpSpPr>
            <a:grpSpLocks/>
          </p:cNvGrpSpPr>
          <p:nvPr/>
        </p:nvGrpSpPr>
        <p:grpSpPr bwMode="auto">
          <a:xfrm>
            <a:off x="4133379" y="3796541"/>
            <a:ext cx="125412" cy="661987"/>
            <a:chOff x="4897" y="2051"/>
            <a:chExt cx="79" cy="417"/>
          </a:xfrm>
        </p:grpSpPr>
        <p:sp>
          <p:nvSpPr>
            <p:cNvPr id="1389" name="Rectangle 29"/>
            <p:cNvSpPr>
              <a:spLocks noChangeArrowheads="1"/>
            </p:cNvSpPr>
            <p:nvPr/>
          </p:nvSpPr>
          <p:spPr bwMode="auto">
            <a:xfrm>
              <a:off x="4897" y="2051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Rectangle 30"/>
            <p:cNvSpPr>
              <a:spLocks noChangeArrowheads="1"/>
            </p:cNvSpPr>
            <p:nvPr/>
          </p:nvSpPr>
          <p:spPr bwMode="auto">
            <a:xfrm>
              <a:off x="4897" y="2121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Rectangle 31"/>
            <p:cNvSpPr>
              <a:spLocks noChangeArrowheads="1"/>
            </p:cNvSpPr>
            <p:nvPr/>
          </p:nvSpPr>
          <p:spPr bwMode="auto">
            <a:xfrm>
              <a:off x="4897" y="2190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Rectangle 32"/>
            <p:cNvSpPr>
              <a:spLocks noChangeArrowheads="1"/>
            </p:cNvSpPr>
            <p:nvPr/>
          </p:nvSpPr>
          <p:spPr bwMode="auto">
            <a:xfrm>
              <a:off x="4897" y="2259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Rectangle 33"/>
            <p:cNvSpPr>
              <a:spLocks noChangeArrowheads="1"/>
            </p:cNvSpPr>
            <p:nvPr/>
          </p:nvSpPr>
          <p:spPr bwMode="auto">
            <a:xfrm>
              <a:off x="4897" y="2329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Rectangle 34"/>
            <p:cNvSpPr>
              <a:spLocks noChangeArrowheads="1"/>
            </p:cNvSpPr>
            <p:nvPr/>
          </p:nvSpPr>
          <p:spPr bwMode="auto">
            <a:xfrm>
              <a:off x="4897" y="2398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"/>
          <p:cNvGrpSpPr/>
          <p:nvPr/>
        </p:nvGrpSpPr>
        <p:grpSpPr>
          <a:xfrm>
            <a:off x="4130181" y="3796542"/>
            <a:ext cx="1257299" cy="111126"/>
            <a:chOff x="7445555" y="3685416"/>
            <a:chExt cx="1257299" cy="111126"/>
          </a:xfrm>
        </p:grpSpPr>
        <p:sp>
          <p:nvSpPr>
            <p:cNvPr id="1396" name="Rectangle 43"/>
            <p:cNvSpPr>
              <a:spLocks noChangeArrowheads="1"/>
            </p:cNvSpPr>
            <p:nvPr/>
          </p:nvSpPr>
          <p:spPr bwMode="auto">
            <a:xfrm>
              <a:off x="8074205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Rectangle 44"/>
            <p:cNvSpPr>
              <a:spLocks noChangeArrowheads="1"/>
            </p:cNvSpPr>
            <p:nvPr/>
          </p:nvSpPr>
          <p:spPr bwMode="auto">
            <a:xfrm>
              <a:off x="7948792" y="3685416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Rectangle 45"/>
            <p:cNvSpPr>
              <a:spLocks noChangeArrowheads="1"/>
            </p:cNvSpPr>
            <p:nvPr/>
          </p:nvSpPr>
          <p:spPr bwMode="auto">
            <a:xfrm>
              <a:off x="7696380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Rectangle 46"/>
            <p:cNvSpPr>
              <a:spLocks noChangeArrowheads="1"/>
            </p:cNvSpPr>
            <p:nvPr/>
          </p:nvSpPr>
          <p:spPr bwMode="auto">
            <a:xfrm>
              <a:off x="7821792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Rectangle 47"/>
            <p:cNvSpPr>
              <a:spLocks noChangeArrowheads="1"/>
            </p:cNvSpPr>
            <p:nvPr/>
          </p:nvSpPr>
          <p:spPr bwMode="auto">
            <a:xfrm>
              <a:off x="7570967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Rectangle 48"/>
            <p:cNvSpPr>
              <a:spLocks noChangeArrowheads="1"/>
            </p:cNvSpPr>
            <p:nvPr/>
          </p:nvSpPr>
          <p:spPr bwMode="auto">
            <a:xfrm>
              <a:off x="7445555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4" name="Rectangle 51"/>
            <p:cNvSpPr>
              <a:spLocks noChangeArrowheads="1"/>
            </p:cNvSpPr>
            <p:nvPr/>
          </p:nvSpPr>
          <p:spPr bwMode="auto">
            <a:xfrm>
              <a:off x="8577442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5" name="Rectangle 52"/>
            <p:cNvSpPr>
              <a:spLocks noChangeArrowheads="1"/>
            </p:cNvSpPr>
            <p:nvPr/>
          </p:nvSpPr>
          <p:spPr bwMode="auto">
            <a:xfrm>
              <a:off x="8452030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6" name="Rectangle 53"/>
            <p:cNvSpPr>
              <a:spLocks noChangeArrowheads="1"/>
            </p:cNvSpPr>
            <p:nvPr/>
          </p:nvSpPr>
          <p:spPr bwMode="auto">
            <a:xfrm>
              <a:off x="8325030" y="3685416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7" name="Rectangle 54"/>
            <p:cNvSpPr>
              <a:spLocks noChangeArrowheads="1"/>
            </p:cNvSpPr>
            <p:nvPr/>
          </p:nvSpPr>
          <p:spPr bwMode="auto">
            <a:xfrm>
              <a:off x="8199617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1407"/>
          <p:cNvGrpSpPr/>
          <p:nvPr/>
        </p:nvGrpSpPr>
        <p:grpSpPr>
          <a:xfrm>
            <a:off x="4138140" y="4347402"/>
            <a:ext cx="1257299" cy="111126"/>
            <a:chOff x="7445555" y="3685416"/>
            <a:chExt cx="1257299" cy="111126"/>
          </a:xfrm>
        </p:grpSpPr>
        <p:sp>
          <p:nvSpPr>
            <p:cNvPr id="1409" name="Rectangle 43"/>
            <p:cNvSpPr>
              <a:spLocks noChangeArrowheads="1"/>
            </p:cNvSpPr>
            <p:nvPr/>
          </p:nvSpPr>
          <p:spPr bwMode="auto">
            <a:xfrm>
              <a:off x="8074205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0" name="Rectangle 44"/>
            <p:cNvSpPr>
              <a:spLocks noChangeArrowheads="1"/>
            </p:cNvSpPr>
            <p:nvPr/>
          </p:nvSpPr>
          <p:spPr bwMode="auto">
            <a:xfrm>
              <a:off x="7948792" y="3685416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1" name="Rectangle 45"/>
            <p:cNvSpPr>
              <a:spLocks noChangeArrowheads="1"/>
            </p:cNvSpPr>
            <p:nvPr/>
          </p:nvSpPr>
          <p:spPr bwMode="auto">
            <a:xfrm>
              <a:off x="7696380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2" name="Rectangle 46"/>
            <p:cNvSpPr>
              <a:spLocks noChangeArrowheads="1"/>
            </p:cNvSpPr>
            <p:nvPr/>
          </p:nvSpPr>
          <p:spPr bwMode="auto">
            <a:xfrm>
              <a:off x="7821792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3" name="Rectangle 47"/>
            <p:cNvSpPr>
              <a:spLocks noChangeArrowheads="1"/>
            </p:cNvSpPr>
            <p:nvPr/>
          </p:nvSpPr>
          <p:spPr bwMode="auto">
            <a:xfrm>
              <a:off x="7570967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4" name="Rectangle 48"/>
            <p:cNvSpPr>
              <a:spLocks noChangeArrowheads="1"/>
            </p:cNvSpPr>
            <p:nvPr/>
          </p:nvSpPr>
          <p:spPr bwMode="auto">
            <a:xfrm>
              <a:off x="7445555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5" name="Rectangle 51"/>
            <p:cNvSpPr>
              <a:spLocks noChangeArrowheads="1"/>
            </p:cNvSpPr>
            <p:nvPr/>
          </p:nvSpPr>
          <p:spPr bwMode="auto">
            <a:xfrm>
              <a:off x="8577442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6" name="Rectangle 52"/>
            <p:cNvSpPr>
              <a:spLocks noChangeArrowheads="1"/>
            </p:cNvSpPr>
            <p:nvPr/>
          </p:nvSpPr>
          <p:spPr bwMode="auto">
            <a:xfrm>
              <a:off x="8452030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7" name="Rectangle 53"/>
            <p:cNvSpPr>
              <a:spLocks noChangeArrowheads="1"/>
            </p:cNvSpPr>
            <p:nvPr/>
          </p:nvSpPr>
          <p:spPr bwMode="auto">
            <a:xfrm>
              <a:off x="8325030" y="3685416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8" name="Rectangle 54"/>
            <p:cNvSpPr>
              <a:spLocks noChangeArrowheads="1"/>
            </p:cNvSpPr>
            <p:nvPr/>
          </p:nvSpPr>
          <p:spPr bwMode="auto">
            <a:xfrm>
              <a:off x="8199617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5266841" y="3796541"/>
            <a:ext cx="125412" cy="661987"/>
            <a:chOff x="4897" y="2051"/>
            <a:chExt cx="79" cy="417"/>
          </a:xfrm>
        </p:grpSpPr>
        <p:sp>
          <p:nvSpPr>
            <p:cNvPr id="506909" name="Rectangle 29"/>
            <p:cNvSpPr>
              <a:spLocks noChangeArrowheads="1"/>
            </p:cNvSpPr>
            <p:nvPr/>
          </p:nvSpPr>
          <p:spPr bwMode="auto">
            <a:xfrm>
              <a:off x="4897" y="2051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0" name="Rectangle 30"/>
            <p:cNvSpPr>
              <a:spLocks noChangeArrowheads="1"/>
            </p:cNvSpPr>
            <p:nvPr/>
          </p:nvSpPr>
          <p:spPr bwMode="auto">
            <a:xfrm>
              <a:off x="4897" y="2121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1" name="Rectangle 31"/>
            <p:cNvSpPr>
              <a:spLocks noChangeArrowheads="1"/>
            </p:cNvSpPr>
            <p:nvPr/>
          </p:nvSpPr>
          <p:spPr bwMode="auto">
            <a:xfrm>
              <a:off x="4897" y="2190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2" name="Rectangle 32"/>
            <p:cNvSpPr>
              <a:spLocks noChangeArrowheads="1"/>
            </p:cNvSpPr>
            <p:nvPr/>
          </p:nvSpPr>
          <p:spPr bwMode="auto">
            <a:xfrm>
              <a:off x="4897" y="2259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3" name="Rectangle 33"/>
            <p:cNvSpPr>
              <a:spLocks noChangeArrowheads="1"/>
            </p:cNvSpPr>
            <p:nvPr/>
          </p:nvSpPr>
          <p:spPr bwMode="auto">
            <a:xfrm>
              <a:off x="4897" y="2329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4" name="Rectangle 34"/>
            <p:cNvSpPr>
              <a:spLocks noChangeArrowheads="1"/>
            </p:cNvSpPr>
            <p:nvPr/>
          </p:nvSpPr>
          <p:spPr bwMode="auto">
            <a:xfrm>
              <a:off x="4897" y="2398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1" name="Slide Number Placeholder 9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988" name="Footer Placeholder 98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8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92 L -0.0776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.07847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3.61111E-6 -0.106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-0.00087 0.105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Local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888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Each process has its local “patch” of the global array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bx</a:t>
            </a:r>
            <a:r>
              <a:rPr lang="en-US" dirty="0" smtClean="0"/>
              <a:t>” and “by” are the sizes of the local array</a:t>
            </a:r>
          </a:p>
          <a:p>
            <a:pPr lvl="1"/>
            <a:r>
              <a:rPr lang="en-US" dirty="0" smtClean="0"/>
              <a:t>Always allocate a halo around the patch</a:t>
            </a:r>
          </a:p>
          <a:p>
            <a:pPr lvl="1"/>
            <a:r>
              <a:rPr lang="en-US" dirty="0" smtClean="0"/>
              <a:t>Array allocated of size (bx+2)x(by+2)</a:t>
            </a:r>
            <a:endParaRPr lang="en-US" dirty="0"/>
          </a:p>
        </p:txBody>
      </p:sp>
      <p:grpSp>
        <p:nvGrpSpPr>
          <p:cNvPr id="163" name="Group 177"/>
          <p:cNvGrpSpPr/>
          <p:nvPr/>
        </p:nvGrpSpPr>
        <p:grpSpPr>
          <a:xfrm>
            <a:off x="2323146" y="3804873"/>
            <a:ext cx="3855807" cy="2085420"/>
            <a:chOff x="3314700" y="4038600"/>
            <a:chExt cx="3855807" cy="208542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3314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3467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6195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7719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9243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4076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229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3815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5339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6863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4838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91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51435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52959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54483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5600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753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3314700" y="4191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34671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6195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37719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39243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40767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2291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3815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45339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6863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48387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49911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51435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52959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54483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56007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5753100" y="4191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314700" y="4343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34671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36195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37719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39243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40767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42291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43815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45339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46863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48387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49911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1435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52959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54483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56007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753100" y="4343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3314700" y="4495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4671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36195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37719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39243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0767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42291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43815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45339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46863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48387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6"/>
            <p:cNvSpPr>
              <a:spLocks noChangeArrowheads="1"/>
            </p:cNvSpPr>
            <p:nvPr/>
          </p:nvSpPr>
          <p:spPr bwMode="auto">
            <a:xfrm>
              <a:off x="49911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7"/>
            <p:cNvSpPr>
              <a:spLocks noChangeArrowheads="1"/>
            </p:cNvSpPr>
            <p:nvPr/>
          </p:nvSpPr>
          <p:spPr bwMode="auto">
            <a:xfrm>
              <a:off x="51435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8"/>
            <p:cNvSpPr>
              <a:spLocks noChangeArrowheads="1"/>
            </p:cNvSpPr>
            <p:nvPr/>
          </p:nvSpPr>
          <p:spPr bwMode="auto">
            <a:xfrm>
              <a:off x="52959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54483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0"/>
            <p:cNvSpPr>
              <a:spLocks noChangeArrowheads="1"/>
            </p:cNvSpPr>
            <p:nvPr/>
          </p:nvSpPr>
          <p:spPr bwMode="auto">
            <a:xfrm>
              <a:off x="56007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5753100" y="4495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3314700" y="46482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34671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4"/>
            <p:cNvSpPr>
              <a:spLocks noChangeArrowheads="1"/>
            </p:cNvSpPr>
            <p:nvPr/>
          </p:nvSpPr>
          <p:spPr bwMode="auto">
            <a:xfrm>
              <a:off x="36195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37719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39243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40767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42291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43815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45339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1"/>
            <p:cNvSpPr>
              <a:spLocks noChangeArrowheads="1"/>
            </p:cNvSpPr>
            <p:nvPr/>
          </p:nvSpPr>
          <p:spPr bwMode="auto">
            <a:xfrm>
              <a:off x="46863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2"/>
            <p:cNvSpPr>
              <a:spLocks noChangeArrowheads="1"/>
            </p:cNvSpPr>
            <p:nvPr/>
          </p:nvSpPr>
          <p:spPr bwMode="auto">
            <a:xfrm>
              <a:off x="48387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3"/>
            <p:cNvSpPr>
              <a:spLocks noChangeArrowheads="1"/>
            </p:cNvSpPr>
            <p:nvPr/>
          </p:nvSpPr>
          <p:spPr bwMode="auto">
            <a:xfrm>
              <a:off x="49911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51435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52959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54483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56007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5753100" y="46482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3314700" y="4800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90"/>
            <p:cNvSpPr>
              <a:spLocks noChangeArrowheads="1"/>
            </p:cNvSpPr>
            <p:nvPr/>
          </p:nvSpPr>
          <p:spPr bwMode="auto">
            <a:xfrm>
              <a:off x="34671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91"/>
            <p:cNvSpPr>
              <a:spLocks noChangeArrowheads="1"/>
            </p:cNvSpPr>
            <p:nvPr/>
          </p:nvSpPr>
          <p:spPr bwMode="auto">
            <a:xfrm>
              <a:off x="36195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92"/>
            <p:cNvSpPr>
              <a:spLocks noChangeArrowheads="1"/>
            </p:cNvSpPr>
            <p:nvPr/>
          </p:nvSpPr>
          <p:spPr bwMode="auto">
            <a:xfrm>
              <a:off x="37719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39243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40767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42291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43815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45339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46863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9"/>
            <p:cNvSpPr>
              <a:spLocks noChangeArrowheads="1"/>
            </p:cNvSpPr>
            <p:nvPr/>
          </p:nvSpPr>
          <p:spPr bwMode="auto">
            <a:xfrm>
              <a:off x="48387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100"/>
            <p:cNvSpPr>
              <a:spLocks noChangeArrowheads="1"/>
            </p:cNvSpPr>
            <p:nvPr/>
          </p:nvSpPr>
          <p:spPr bwMode="auto">
            <a:xfrm>
              <a:off x="49911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01"/>
            <p:cNvSpPr>
              <a:spLocks noChangeArrowheads="1"/>
            </p:cNvSpPr>
            <p:nvPr/>
          </p:nvSpPr>
          <p:spPr bwMode="auto">
            <a:xfrm>
              <a:off x="51435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52959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54483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56007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5753100" y="4800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3314700" y="4953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34671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08"/>
            <p:cNvSpPr>
              <a:spLocks noChangeArrowheads="1"/>
            </p:cNvSpPr>
            <p:nvPr/>
          </p:nvSpPr>
          <p:spPr bwMode="auto">
            <a:xfrm>
              <a:off x="36195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37719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39243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40767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42291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43815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45339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46863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48387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7"/>
            <p:cNvSpPr>
              <a:spLocks noChangeArrowheads="1"/>
            </p:cNvSpPr>
            <p:nvPr/>
          </p:nvSpPr>
          <p:spPr bwMode="auto">
            <a:xfrm>
              <a:off x="49911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51435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52959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54483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56007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5753100" y="4953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123"/>
            <p:cNvSpPr>
              <a:spLocks noChangeArrowheads="1"/>
            </p:cNvSpPr>
            <p:nvPr/>
          </p:nvSpPr>
          <p:spPr bwMode="auto">
            <a:xfrm>
              <a:off x="3314700" y="5105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34671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25"/>
            <p:cNvSpPr>
              <a:spLocks noChangeArrowheads="1"/>
            </p:cNvSpPr>
            <p:nvPr/>
          </p:nvSpPr>
          <p:spPr bwMode="auto">
            <a:xfrm>
              <a:off x="36195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37719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7"/>
            <p:cNvSpPr>
              <a:spLocks noChangeArrowheads="1"/>
            </p:cNvSpPr>
            <p:nvPr/>
          </p:nvSpPr>
          <p:spPr bwMode="auto">
            <a:xfrm>
              <a:off x="39243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40767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29"/>
            <p:cNvSpPr>
              <a:spLocks noChangeArrowheads="1"/>
            </p:cNvSpPr>
            <p:nvPr/>
          </p:nvSpPr>
          <p:spPr bwMode="auto">
            <a:xfrm>
              <a:off x="42291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43815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31"/>
            <p:cNvSpPr>
              <a:spLocks noChangeArrowheads="1"/>
            </p:cNvSpPr>
            <p:nvPr/>
          </p:nvSpPr>
          <p:spPr bwMode="auto">
            <a:xfrm>
              <a:off x="45339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32"/>
            <p:cNvSpPr>
              <a:spLocks noChangeArrowheads="1"/>
            </p:cNvSpPr>
            <p:nvPr/>
          </p:nvSpPr>
          <p:spPr bwMode="auto">
            <a:xfrm>
              <a:off x="46863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33"/>
            <p:cNvSpPr>
              <a:spLocks noChangeArrowheads="1"/>
            </p:cNvSpPr>
            <p:nvPr/>
          </p:nvSpPr>
          <p:spPr bwMode="auto">
            <a:xfrm>
              <a:off x="48387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49911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5"/>
            <p:cNvSpPr>
              <a:spLocks noChangeArrowheads="1"/>
            </p:cNvSpPr>
            <p:nvPr/>
          </p:nvSpPr>
          <p:spPr bwMode="auto">
            <a:xfrm>
              <a:off x="51435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6"/>
            <p:cNvSpPr>
              <a:spLocks noChangeArrowheads="1"/>
            </p:cNvSpPr>
            <p:nvPr/>
          </p:nvSpPr>
          <p:spPr bwMode="auto">
            <a:xfrm>
              <a:off x="52959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7"/>
            <p:cNvSpPr>
              <a:spLocks noChangeArrowheads="1"/>
            </p:cNvSpPr>
            <p:nvPr/>
          </p:nvSpPr>
          <p:spPr bwMode="auto">
            <a:xfrm>
              <a:off x="54483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8"/>
            <p:cNvSpPr>
              <a:spLocks noChangeArrowheads="1"/>
            </p:cNvSpPr>
            <p:nvPr/>
          </p:nvSpPr>
          <p:spPr bwMode="auto">
            <a:xfrm>
              <a:off x="56007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39"/>
            <p:cNvSpPr>
              <a:spLocks noChangeArrowheads="1"/>
            </p:cNvSpPr>
            <p:nvPr/>
          </p:nvSpPr>
          <p:spPr bwMode="auto">
            <a:xfrm>
              <a:off x="5753100" y="5105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40"/>
            <p:cNvSpPr>
              <a:spLocks noChangeArrowheads="1"/>
            </p:cNvSpPr>
            <p:nvPr/>
          </p:nvSpPr>
          <p:spPr bwMode="auto">
            <a:xfrm>
              <a:off x="3314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3467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42"/>
            <p:cNvSpPr>
              <a:spLocks noChangeArrowheads="1"/>
            </p:cNvSpPr>
            <p:nvPr/>
          </p:nvSpPr>
          <p:spPr bwMode="auto">
            <a:xfrm>
              <a:off x="36195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43"/>
            <p:cNvSpPr>
              <a:spLocks noChangeArrowheads="1"/>
            </p:cNvSpPr>
            <p:nvPr/>
          </p:nvSpPr>
          <p:spPr bwMode="auto">
            <a:xfrm>
              <a:off x="37719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44"/>
            <p:cNvSpPr>
              <a:spLocks noChangeArrowheads="1"/>
            </p:cNvSpPr>
            <p:nvPr/>
          </p:nvSpPr>
          <p:spPr bwMode="auto">
            <a:xfrm>
              <a:off x="39243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5"/>
            <p:cNvSpPr>
              <a:spLocks noChangeArrowheads="1"/>
            </p:cNvSpPr>
            <p:nvPr/>
          </p:nvSpPr>
          <p:spPr bwMode="auto">
            <a:xfrm>
              <a:off x="4076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6"/>
            <p:cNvSpPr>
              <a:spLocks noChangeArrowheads="1"/>
            </p:cNvSpPr>
            <p:nvPr/>
          </p:nvSpPr>
          <p:spPr bwMode="auto">
            <a:xfrm>
              <a:off x="4229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7"/>
            <p:cNvSpPr>
              <a:spLocks noChangeArrowheads="1"/>
            </p:cNvSpPr>
            <p:nvPr/>
          </p:nvSpPr>
          <p:spPr bwMode="auto">
            <a:xfrm>
              <a:off x="43815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48"/>
            <p:cNvSpPr>
              <a:spLocks noChangeArrowheads="1"/>
            </p:cNvSpPr>
            <p:nvPr/>
          </p:nvSpPr>
          <p:spPr bwMode="auto">
            <a:xfrm>
              <a:off x="45339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9"/>
            <p:cNvSpPr>
              <a:spLocks noChangeArrowheads="1"/>
            </p:cNvSpPr>
            <p:nvPr/>
          </p:nvSpPr>
          <p:spPr bwMode="auto">
            <a:xfrm>
              <a:off x="46863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50"/>
            <p:cNvSpPr>
              <a:spLocks noChangeArrowheads="1"/>
            </p:cNvSpPr>
            <p:nvPr/>
          </p:nvSpPr>
          <p:spPr bwMode="auto">
            <a:xfrm>
              <a:off x="4838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51"/>
            <p:cNvSpPr>
              <a:spLocks noChangeArrowheads="1"/>
            </p:cNvSpPr>
            <p:nvPr/>
          </p:nvSpPr>
          <p:spPr bwMode="auto">
            <a:xfrm>
              <a:off x="4991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52"/>
            <p:cNvSpPr>
              <a:spLocks noChangeArrowheads="1"/>
            </p:cNvSpPr>
            <p:nvPr/>
          </p:nvSpPr>
          <p:spPr bwMode="auto">
            <a:xfrm>
              <a:off x="51435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53"/>
            <p:cNvSpPr>
              <a:spLocks noChangeArrowheads="1"/>
            </p:cNvSpPr>
            <p:nvPr/>
          </p:nvSpPr>
          <p:spPr bwMode="auto">
            <a:xfrm>
              <a:off x="52959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54"/>
            <p:cNvSpPr>
              <a:spLocks noChangeArrowheads="1"/>
            </p:cNvSpPr>
            <p:nvPr/>
          </p:nvSpPr>
          <p:spPr bwMode="auto">
            <a:xfrm>
              <a:off x="54483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55"/>
            <p:cNvSpPr>
              <a:spLocks noChangeArrowheads="1"/>
            </p:cNvSpPr>
            <p:nvPr/>
          </p:nvSpPr>
          <p:spPr bwMode="auto">
            <a:xfrm>
              <a:off x="5600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6"/>
            <p:cNvSpPr>
              <a:spLocks noChangeArrowheads="1"/>
            </p:cNvSpPr>
            <p:nvPr/>
          </p:nvSpPr>
          <p:spPr bwMode="auto">
            <a:xfrm>
              <a:off x="5753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AutoShape 157"/>
            <p:cNvSpPr>
              <a:spLocks/>
            </p:cNvSpPr>
            <p:nvPr/>
          </p:nvSpPr>
          <p:spPr bwMode="auto">
            <a:xfrm rot="5393440" flipV="1">
              <a:off x="4418013" y="4457700"/>
              <a:ext cx="381000" cy="22860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 Box 162"/>
            <p:cNvSpPr txBox="1">
              <a:spLocks noChangeArrowheads="1"/>
            </p:cNvSpPr>
            <p:nvPr/>
          </p:nvSpPr>
          <p:spPr bwMode="auto">
            <a:xfrm>
              <a:off x="4407970" y="5754688"/>
              <a:ext cx="4026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err="1" smtClean="0">
                  <a:ea typeface="Arial" charset="0"/>
                  <a:cs typeface="Arial" charset="0"/>
                </a:rPr>
                <a:t>bx</a:t>
              </a:r>
              <a:endParaRPr lang="en-US" dirty="0">
                <a:ea typeface="Arial" charset="0"/>
                <a:cs typeface="Arial" charset="0"/>
              </a:endParaRPr>
            </a:p>
          </p:txBody>
        </p:sp>
        <p:sp>
          <p:nvSpPr>
            <p:cNvPr id="176" name="Right Brace 175"/>
            <p:cNvSpPr/>
            <p:nvPr/>
          </p:nvSpPr>
          <p:spPr>
            <a:xfrm>
              <a:off x="6020754" y="4196127"/>
              <a:ext cx="551397" cy="990600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54154" y="4495800"/>
              <a:ext cx="616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by</a:t>
              </a:r>
              <a:endParaRPr lang="en-US" dirty="0"/>
            </a:p>
          </p:txBody>
        </p:sp>
      </p:grpSp>
      <p:sp>
        <p:nvSpPr>
          <p:cNvPr id="170" name="Slide Number Placeholder 16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73" name="Footer Placeholder 17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Datatypes in MPI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Datatypes allow to (de)serialize </a:t>
            </a:r>
            <a:r>
              <a:rPr lang="en-US" b="1" dirty="0" smtClean="0"/>
              <a:t>arbitrary</a:t>
            </a:r>
            <a:r>
              <a:rPr lang="en-US" dirty="0" smtClean="0"/>
              <a:t> data layouts into a message stream</a:t>
            </a:r>
          </a:p>
          <a:p>
            <a:pPr lvl="1"/>
            <a:r>
              <a:rPr lang="en-US" dirty="0" smtClean="0"/>
              <a:t>Networks provide serial channels</a:t>
            </a:r>
          </a:p>
          <a:p>
            <a:pPr lvl="1"/>
            <a:r>
              <a:rPr lang="en-US" dirty="0" smtClean="0"/>
              <a:t>Same for block devices and I/O</a:t>
            </a:r>
          </a:p>
          <a:p>
            <a:r>
              <a:rPr lang="en-US" dirty="0" smtClean="0"/>
              <a:t>Several constructors allow arbitrary layouts</a:t>
            </a:r>
          </a:p>
          <a:p>
            <a:pPr lvl="1"/>
            <a:r>
              <a:rPr lang="en-US" dirty="0" smtClean="0"/>
              <a:t>Recursive specification possible</a:t>
            </a:r>
          </a:p>
          <a:p>
            <a:pPr lvl="1"/>
            <a:r>
              <a:rPr lang="en-US" i="1" dirty="0" smtClean="0"/>
              <a:t>Declarative</a:t>
            </a:r>
            <a:r>
              <a:rPr lang="en-US" dirty="0" smtClean="0"/>
              <a:t> specification of data-layout</a:t>
            </a:r>
          </a:p>
          <a:p>
            <a:pPr lvl="2"/>
            <a:r>
              <a:rPr lang="en-US" dirty="0" smtClean="0"/>
              <a:t>“what” and not “how”, leaves optimization to implementation (</a:t>
            </a:r>
            <a:r>
              <a:rPr lang="en-US" i="1" dirty="0" smtClean="0"/>
              <a:t>many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FF0000"/>
                </a:solidFill>
              </a:rPr>
              <a:t>unexplored</a:t>
            </a:r>
            <a:r>
              <a:rPr lang="en-US" dirty="0" smtClean="0"/>
              <a:t> possibilities!)</a:t>
            </a:r>
          </a:p>
          <a:p>
            <a:pPr lvl="1"/>
            <a:r>
              <a:rPr lang="en-US" dirty="0" smtClean="0"/>
              <a:t>Choosing the right constructors is not always simple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Simple/Predefined </a:t>
            </a:r>
            <a:r>
              <a:rPr lang="en-US" dirty="0" err="1" smtClean="0"/>
              <a:t>Datatypes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Equivalents exist for all C, C++ and Fortran native </a:t>
            </a:r>
            <a:r>
              <a:rPr lang="en-US" dirty="0" err="1" smtClean="0"/>
              <a:t>datatypes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C </a:t>
            </a:r>
            <a:r>
              <a:rPr lang="en-US" dirty="0" err="1" smtClean="0"/>
              <a:t>int</a:t>
            </a:r>
            <a:r>
              <a:rPr lang="en-US" dirty="0" smtClean="0"/>
              <a:t>  </a:t>
            </a:r>
            <a:r>
              <a:rPr lang="en-US" dirty="0" smtClean="0">
                <a:sym typeface="Wingdings"/>
              </a:rPr>
              <a:t>  MPI_INT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/>
              </a:rPr>
              <a:t>C float    MPI_FLOAT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/>
              </a:rPr>
              <a:t>C double    MPI_DOUBLE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/>
              </a:rPr>
              <a:t>C uint32_t    MPI_UINT32_T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/>
              </a:rPr>
              <a:t>Fortran integer    MPI_INTEGER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ym typeface="Wingdings"/>
              </a:rPr>
              <a:t>For more complex or user-created </a:t>
            </a:r>
            <a:r>
              <a:rPr lang="en-US" dirty="0" err="1" smtClean="0">
                <a:sym typeface="Wingdings"/>
              </a:rPr>
              <a:t>datatypes</a:t>
            </a:r>
            <a:r>
              <a:rPr lang="en-US" dirty="0" smtClean="0">
                <a:sym typeface="Wingdings"/>
              </a:rPr>
              <a:t>, MPI provides routines to represent them as well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/>
              </a:rPr>
              <a:t>Contiguous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/>
              </a:rPr>
              <a:t>Vector/</a:t>
            </a:r>
            <a:r>
              <a:rPr lang="en-US" dirty="0" err="1" smtClean="0">
                <a:sym typeface="Wingdings"/>
              </a:rPr>
              <a:t>Hvector</a:t>
            </a:r>
            <a:endParaRPr lang="en-US" dirty="0" smtClean="0">
              <a:sym typeface="Wingdings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/>
              </a:rPr>
              <a:t>Indexed/</a:t>
            </a:r>
            <a:r>
              <a:rPr lang="en-US" dirty="0" err="1" smtClean="0">
                <a:sym typeface="Wingdings"/>
              </a:rPr>
              <a:t>Indexed_block</a:t>
            </a:r>
            <a:r>
              <a:rPr lang="en-US" dirty="0" smtClean="0">
                <a:sym typeface="Wingdings"/>
              </a:rPr>
              <a:t>/</a:t>
            </a:r>
            <a:r>
              <a:rPr lang="en-US" dirty="0" err="1" smtClean="0">
                <a:sym typeface="Wingdings"/>
              </a:rPr>
              <a:t>Hindexed</a:t>
            </a:r>
            <a:r>
              <a:rPr lang="en-US" dirty="0" smtClean="0">
                <a:sym typeface="Wingdings"/>
              </a:rPr>
              <a:t>/</a:t>
            </a:r>
            <a:r>
              <a:rPr lang="en-US" dirty="0" err="1" smtClean="0">
                <a:sym typeface="Wingdings"/>
              </a:rPr>
              <a:t>Hindexed_block</a:t>
            </a:r>
            <a:endParaRPr lang="en-US" dirty="0" smtClean="0">
              <a:sym typeface="Wingdings"/>
            </a:endParaRPr>
          </a:p>
          <a:p>
            <a:pPr lvl="1">
              <a:lnSpc>
                <a:spcPct val="110000"/>
              </a:lnSpc>
            </a:pPr>
            <a:r>
              <a:rPr lang="en-US" dirty="0" err="1" smtClean="0">
                <a:sym typeface="Wingdings"/>
              </a:rPr>
              <a:t>Struct</a:t>
            </a:r>
            <a:endParaRPr lang="en-US" dirty="0" smtClean="0">
              <a:sym typeface="Wingdings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/>
              </a:rPr>
              <a:t>Some convenience types (e.g., </a:t>
            </a:r>
            <a:r>
              <a:rPr lang="en-US" dirty="0" err="1" smtClean="0">
                <a:sym typeface="Wingdings"/>
              </a:rPr>
              <a:t>subarray</a:t>
            </a:r>
            <a:r>
              <a:rPr lang="en-US" dirty="0" smtClean="0">
                <a:sym typeface="Wingdings"/>
              </a:rPr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Derived </a:t>
            </a:r>
            <a:r>
              <a:rPr lang="en-US" dirty="0" err="1" smtClean="0"/>
              <a:t>Datatype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0668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371600" y="1676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676400" y="1676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812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2860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590800" y="1676400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895600" y="1676400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2004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5052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810000" y="1676400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114800" y="1676400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4196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029200" y="1676400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3340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638800" y="1676400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943600" y="1676400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2484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553200" y="1676400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8580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71628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1676400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77724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8077200" y="1676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10668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13716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16764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9812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22860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25908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28956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6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32004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7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5052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8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38100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9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1148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10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4196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11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47244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12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50292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13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53340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14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56388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15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59436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16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62484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17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65532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18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68580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19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71628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20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74676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21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77724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22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8077200" y="1371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54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contig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5146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contig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33800" y="228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contig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14600" y="3319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vector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69" name="Straight Connector 68"/>
          <p:cNvCxnSpPr>
            <a:stCxn id="38" idx="2"/>
            <a:endCxn id="68" idx="0"/>
          </p:cNvCxnSpPr>
          <p:nvPr/>
        </p:nvCxnSpPr>
        <p:spPr bwMode="auto">
          <a:xfrm>
            <a:off x="1676400" y="2624554"/>
            <a:ext cx="1219200" cy="694492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66" idx="2"/>
            <a:endCxn id="68" idx="0"/>
          </p:cNvCxnSpPr>
          <p:nvPr/>
        </p:nvCxnSpPr>
        <p:spPr bwMode="auto">
          <a:xfrm>
            <a:off x="2895600" y="2624554"/>
            <a:ext cx="0" cy="694492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>
            <a:stCxn id="67" idx="2"/>
            <a:endCxn id="68" idx="0"/>
          </p:cNvCxnSpPr>
          <p:nvPr/>
        </p:nvCxnSpPr>
        <p:spPr bwMode="auto">
          <a:xfrm flipH="1">
            <a:off x="2895600" y="2624554"/>
            <a:ext cx="1219200" cy="694492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>
            <a:stCxn id="27" idx="2"/>
            <a:endCxn id="80" idx="0"/>
          </p:cNvCxnSpPr>
          <p:nvPr/>
        </p:nvCxnSpPr>
        <p:spPr bwMode="auto">
          <a:xfrm>
            <a:off x="5181600" y="2286000"/>
            <a:ext cx="838200" cy="38100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5562600" y="26670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indexed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29" idx="2"/>
            <a:endCxn id="80" idx="0"/>
          </p:cNvCxnSpPr>
          <p:nvPr/>
        </p:nvCxnSpPr>
        <p:spPr bwMode="auto">
          <a:xfrm>
            <a:off x="5791200" y="2286000"/>
            <a:ext cx="228600" cy="38100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>
            <a:stCxn id="30" idx="2"/>
            <a:endCxn id="80" idx="0"/>
          </p:cNvCxnSpPr>
          <p:nvPr/>
        </p:nvCxnSpPr>
        <p:spPr bwMode="auto">
          <a:xfrm flipH="1">
            <a:off x="6019800" y="2286000"/>
            <a:ext cx="76200" cy="38100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>
            <a:stCxn id="32" idx="2"/>
            <a:endCxn id="80" idx="0"/>
          </p:cNvCxnSpPr>
          <p:nvPr/>
        </p:nvCxnSpPr>
        <p:spPr bwMode="auto">
          <a:xfrm flipH="1">
            <a:off x="6019800" y="2286000"/>
            <a:ext cx="685800" cy="38100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>
            <a:stCxn id="35" idx="2"/>
            <a:endCxn id="80" idx="0"/>
          </p:cNvCxnSpPr>
          <p:nvPr/>
        </p:nvCxnSpPr>
        <p:spPr bwMode="auto">
          <a:xfrm flipH="1">
            <a:off x="6019800" y="2286000"/>
            <a:ext cx="1600200" cy="38100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>
            <a:stCxn id="80" idx="2"/>
            <a:endCxn id="99" idx="0"/>
          </p:cNvCxnSpPr>
          <p:nvPr/>
        </p:nvCxnSpPr>
        <p:spPr bwMode="auto">
          <a:xfrm flipH="1">
            <a:off x="4495800" y="3005554"/>
            <a:ext cx="1524000" cy="1185446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/>
          <p:cNvCxnSpPr>
            <a:stCxn id="68" idx="2"/>
            <a:endCxn id="99" idx="0"/>
          </p:cNvCxnSpPr>
          <p:nvPr/>
        </p:nvCxnSpPr>
        <p:spPr bwMode="auto">
          <a:xfrm>
            <a:off x="2895600" y="3657600"/>
            <a:ext cx="1600200" cy="53340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4114800" y="4191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MPI_Type_contiguous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1143000"/>
          </a:xfrm>
        </p:spPr>
        <p:txBody>
          <a:bodyPr/>
          <a:lstStyle/>
          <a:p>
            <a:r>
              <a:rPr lang="en-US" dirty="0" smtClean="0"/>
              <a:t>Contiguous array of </a:t>
            </a:r>
            <a:r>
              <a:rPr lang="en-US" dirty="0" err="1" smtClean="0"/>
              <a:t>oldtype</a:t>
            </a:r>
            <a:endParaRPr lang="en-US" dirty="0" smtClean="0"/>
          </a:p>
          <a:p>
            <a:r>
              <a:rPr lang="en-US" dirty="0" smtClean="0"/>
              <a:t>Should not be used as last type (can be replaced by count)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107</a:t>
            </a:fld>
            <a:endParaRPr 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724400" y="4997083"/>
            <a:ext cx="4191000" cy="1589871"/>
            <a:chOff x="-304800" y="3246120"/>
            <a:chExt cx="4191000" cy="1589871"/>
          </a:xfrm>
        </p:grpSpPr>
        <p:sp>
          <p:nvSpPr>
            <p:cNvPr id="9" name="Rectangle 8"/>
            <p:cNvSpPr/>
            <p:nvPr/>
          </p:nvSpPr>
          <p:spPr bwMode="auto">
            <a:xfrm>
              <a:off x="228600" y="3547646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33400" y="3547646"/>
              <a:ext cx="3048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838200" y="3547646"/>
              <a:ext cx="3048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143000" y="3547646"/>
              <a:ext cx="3048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447800" y="3547646"/>
              <a:ext cx="3048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752600" y="3547646"/>
              <a:ext cx="304800" cy="609600"/>
            </a:xfrm>
            <a:prstGeom prst="rect">
              <a:avLst/>
            </a:prstGeom>
            <a:solidFill>
              <a:srgbClr val="5C8A00"/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057400" y="3547646"/>
              <a:ext cx="304800" cy="609600"/>
            </a:xfrm>
            <a:prstGeom prst="rect">
              <a:avLst/>
            </a:prstGeom>
            <a:solidFill>
              <a:srgbClr val="5C8A00"/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362200" y="3547646"/>
              <a:ext cx="3048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667000" y="3547646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971800" y="3547646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276600" y="3547646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81400" y="3547646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286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334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382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1430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14478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7526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5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0574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6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622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7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6670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8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971800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9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243072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47872" y="3246120"/>
              <a:ext cx="338328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304800" y="4497437"/>
              <a:ext cx="3733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>
                  <a:solidFill>
                    <a:schemeClr val="bg2">
                      <a:lumMod val="10000"/>
                    </a:schemeClr>
                  </a:solidFill>
                </a:rPr>
                <a:t>c</a:t>
              </a:r>
              <a:r>
                <a:rPr lang="en-US" sz="1600" b="1" i="1" dirty="0" err="1" smtClean="0">
                  <a:solidFill>
                    <a:schemeClr val="bg2">
                      <a:lumMod val="10000"/>
                    </a:schemeClr>
                  </a:solidFill>
                </a:rPr>
                <a:t>ontig</a:t>
              </a:r>
              <a:endParaRPr lang="en-US" sz="1600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159" name="Left Brace 6158"/>
            <p:cNvSpPr/>
            <p:nvPr/>
          </p:nvSpPr>
          <p:spPr bwMode="auto">
            <a:xfrm rot="16200000">
              <a:off x="1485900" y="3314700"/>
              <a:ext cx="228600" cy="2133600"/>
            </a:xfrm>
            <a:prstGeom prst="leftBrace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57200" y="3276600"/>
            <a:ext cx="5791200" cy="2014954"/>
            <a:chOff x="3200400" y="4419600"/>
            <a:chExt cx="5791200" cy="2014954"/>
          </a:xfrm>
        </p:grpSpPr>
        <p:sp>
          <p:nvSpPr>
            <p:cNvPr id="77" name="Rectangle 76"/>
            <p:cNvSpPr/>
            <p:nvPr/>
          </p:nvSpPr>
          <p:spPr bwMode="auto">
            <a:xfrm>
              <a:off x="8644128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18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3820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17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77724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15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2004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05200" y="4724400"/>
              <a:ext cx="3048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8100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4114800" y="4724400"/>
              <a:ext cx="3048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419600" y="4724400"/>
              <a:ext cx="3048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7244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5029200" y="4724400"/>
              <a:ext cx="304800" cy="609600"/>
            </a:xfrm>
            <a:prstGeom prst="rect">
              <a:avLst/>
            </a:prstGeom>
            <a:solidFill>
              <a:srgbClr val="5C8A00"/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3340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5638800" y="4724400"/>
              <a:ext cx="3048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5943600" y="4724400"/>
              <a:ext cx="304800" cy="609600"/>
            </a:xfrm>
            <a:prstGeom prst="rect">
              <a:avLst/>
            </a:prstGeom>
            <a:solidFill>
              <a:srgbClr val="5C8A00"/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62484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553200" y="4724400"/>
              <a:ext cx="304800" cy="609600"/>
            </a:xfrm>
            <a:prstGeom prst="rect">
              <a:avLst/>
            </a:prstGeom>
            <a:solidFill>
              <a:srgbClr val="5C8A00"/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68580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7162800" y="4724400"/>
              <a:ext cx="304800" cy="609600"/>
            </a:xfrm>
            <a:prstGeom prst="rect">
              <a:avLst/>
            </a:prstGeom>
            <a:solidFill>
              <a:srgbClr val="5C8A00"/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67600" y="4724400"/>
              <a:ext cx="304800" cy="609600"/>
            </a:xfrm>
            <a:prstGeom prst="rect">
              <a:avLst/>
            </a:prstGeom>
            <a:solidFill>
              <a:srgbClr val="5C8A00"/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7724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80772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83820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8686800" y="4724400"/>
              <a:ext cx="304800" cy="609600"/>
            </a:xfrm>
            <a:prstGeom prst="rect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32004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35052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38100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2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41148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3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4196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4</a:t>
              </a: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47244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5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50292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6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53340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7</a:t>
              </a: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56388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8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59436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9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61722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10</a:t>
              </a: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64770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11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67818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12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73914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14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8034528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16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62400" y="556260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 smtClean="0">
                  <a:solidFill>
                    <a:schemeClr val="bg2">
                      <a:lumMod val="10000"/>
                    </a:schemeClr>
                  </a:solidFill>
                </a:rPr>
                <a:t>struct</a:t>
              </a:r>
              <a:endParaRPr lang="en-US" sz="1600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486400" y="556260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 smtClean="0">
                  <a:solidFill>
                    <a:schemeClr val="bg2">
                      <a:lumMod val="10000"/>
                    </a:schemeClr>
                  </a:solidFill>
                </a:rPr>
                <a:t>struct</a:t>
              </a:r>
              <a:endParaRPr lang="en-US" sz="1600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010400" y="556260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 smtClean="0">
                  <a:solidFill>
                    <a:schemeClr val="bg2">
                      <a:lumMod val="10000"/>
                    </a:schemeClr>
                  </a:solidFill>
                </a:rPr>
                <a:t>struct</a:t>
              </a:r>
              <a:endParaRPr lang="en-US" sz="1600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334000" y="609600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 smtClean="0">
                  <a:solidFill>
                    <a:schemeClr val="bg2">
                      <a:lumMod val="10000"/>
                    </a:schemeClr>
                  </a:solidFill>
                </a:rPr>
                <a:t>contig</a:t>
              </a:r>
              <a:endParaRPr lang="en-US" sz="1600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7" name="Left Brace 126"/>
            <p:cNvSpPr/>
            <p:nvPr/>
          </p:nvSpPr>
          <p:spPr bwMode="auto">
            <a:xfrm rot="16200000">
              <a:off x="4169778" y="4745622"/>
              <a:ext cx="194845" cy="1524002"/>
            </a:xfrm>
            <a:prstGeom prst="leftBrace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8" name="Left Brace 127"/>
            <p:cNvSpPr/>
            <p:nvPr/>
          </p:nvSpPr>
          <p:spPr bwMode="auto">
            <a:xfrm rot="16200000">
              <a:off x="5676900" y="4762501"/>
              <a:ext cx="228599" cy="1524000"/>
            </a:xfrm>
            <a:prstGeom prst="leftBrace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9" name="Left Brace 128"/>
            <p:cNvSpPr/>
            <p:nvPr/>
          </p:nvSpPr>
          <p:spPr bwMode="auto">
            <a:xfrm rot="16200000">
              <a:off x="7217777" y="4745623"/>
              <a:ext cx="194846" cy="1524000"/>
            </a:xfrm>
            <a:prstGeom prst="leftBrace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30" name="Left Brace 129"/>
            <p:cNvSpPr/>
            <p:nvPr/>
          </p:nvSpPr>
          <p:spPr bwMode="auto">
            <a:xfrm rot="16200000">
              <a:off x="5524500" y="3924300"/>
              <a:ext cx="228600" cy="4267200"/>
            </a:xfrm>
            <a:prstGeom prst="leftBrace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9" name="Rectangle 70"/>
            <p:cNvSpPr/>
            <p:nvPr/>
          </p:nvSpPr>
          <p:spPr bwMode="auto">
            <a:xfrm>
              <a:off x="7086600" y="4419600"/>
              <a:ext cx="347472" cy="228600"/>
            </a:xfrm>
            <a:prstGeom prst="rect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13</a:t>
              </a:r>
            </a:p>
          </p:txBody>
        </p:sp>
      </p:grpSp>
      <p:sp>
        <p:nvSpPr>
          <p:cNvPr id="81" name="Rounded Rectangle 80"/>
          <p:cNvSpPr/>
          <p:nvPr/>
        </p:nvSpPr>
        <p:spPr bwMode="auto">
          <a:xfrm>
            <a:off x="914400" y="933299"/>
            <a:ext cx="7315200" cy="7559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MPI_Type_contiguous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count,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oldtype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newtype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303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MPI_Type_vector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1143000"/>
          </a:xfrm>
        </p:spPr>
        <p:txBody>
          <a:bodyPr/>
          <a:lstStyle/>
          <a:p>
            <a:r>
              <a:rPr lang="en-US" dirty="0" smtClean="0"/>
              <a:t>Specify </a:t>
            </a:r>
            <a:r>
              <a:rPr lang="en-US" dirty="0" err="1" smtClean="0"/>
              <a:t>strided</a:t>
            </a:r>
            <a:r>
              <a:rPr lang="en-US" dirty="0" smtClean="0"/>
              <a:t> blocks of data of </a:t>
            </a:r>
            <a:r>
              <a:rPr lang="en-US" dirty="0" err="1" smtClean="0"/>
              <a:t>oldtype</a:t>
            </a:r>
            <a:endParaRPr lang="en-US" dirty="0" smtClean="0"/>
          </a:p>
          <a:p>
            <a:r>
              <a:rPr lang="en-US" dirty="0" smtClean="0"/>
              <a:t>Very useful for Cartesian arrays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4" name="Rectangle 33"/>
          <p:cNvSpPr/>
          <p:nvPr/>
        </p:nvSpPr>
        <p:spPr bwMode="auto">
          <a:xfrm>
            <a:off x="228600" y="35052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33400" y="35052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38200" y="35052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143000" y="35052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447800" y="35052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752600" y="35052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057400" y="3505200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362200" y="35052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667000" y="35052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971800" y="35052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276600" y="35052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581400" y="35052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66800" y="4453354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vector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5" name="Left Brace 64"/>
          <p:cNvSpPr/>
          <p:nvPr/>
        </p:nvSpPr>
        <p:spPr bwMode="auto">
          <a:xfrm rot="16200000">
            <a:off x="1333500" y="3119854"/>
            <a:ext cx="228600" cy="24384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2438400" y="4724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2743200" y="4724400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048000" y="4724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352800" y="4724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3657600" y="4724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3962400" y="4724400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267200" y="4724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572000" y="4724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876800" y="4724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181600" y="4724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486400" y="4724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791200" y="4724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096000" y="4724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6400800" y="4724400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705600" y="4724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7010400" y="4724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7315200" y="4724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7620000" y="4724400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7924800" y="47244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24384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0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27432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30480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33528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36576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39624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5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42672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6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5720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7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48768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8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51816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9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54864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10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57912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11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60960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12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64008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13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67056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14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70104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15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73152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16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76200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17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79248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18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971800" y="55626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191000" y="55626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34000" y="60960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vector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8" name="Left Brace 107"/>
          <p:cNvSpPr/>
          <p:nvPr/>
        </p:nvSpPr>
        <p:spPr bwMode="auto">
          <a:xfrm rot="16200000">
            <a:off x="3238500" y="4914900"/>
            <a:ext cx="228600" cy="1219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9" name="Left Brace 108"/>
          <p:cNvSpPr/>
          <p:nvPr/>
        </p:nvSpPr>
        <p:spPr bwMode="auto">
          <a:xfrm rot="16200000">
            <a:off x="4457700" y="4914901"/>
            <a:ext cx="228600" cy="1219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1" name="Left Brace 110"/>
          <p:cNvSpPr/>
          <p:nvPr/>
        </p:nvSpPr>
        <p:spPr bwMode="auto">
          <a:xfrm rot="16200000">
            <a:off x="5676900" y="3009900"/>
            <a:ext cx="228600" cy="60960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8229600" y="4724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8534400" y="47244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2296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19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8534400" y="44196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629400" y="5562601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848600" y="5562601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8" name="Left Brace 117"/>
          <p:cNvSpPr/>
          <p:nvPr/>
        </p:nvSpPr>
        <p:spPr bwMode="auto">
          <a:xfrm rot="16200000">
            <a:off x="6896100" y="4914901"/>
            <a:ext cx="228600" cy="1219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9" name="Left Brace 118"/>
          <p:cNvSpPr/>
          <p:nvPr/>
        </p:nvSpPr>
        <p:spPr bwMode="auto">
          <a:xfrm rot="16200000">
            <a:off x="8115300" y="4914902"/>
            <a:ext cx="228600" cy="1219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2286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0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5334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8382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11430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14478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17526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20574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6</a:t>
            </a:r>
          </a:p>
        </p:txBody>
      </p:sp>
      <p:sp>
        <p:nvSpPr>
          <p:cNvPr id="125" name="Rectangle 124"/>
          <p:cNvSpPr/>
          <p:nvPr/>
        </p:nvSpPr>
        <p:spPr bwMode="auto">
          <a:xfrm>
            <a:off x="23622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7</a:t>
            </a:r>
          </a:p>
        </p:txBody>
      </p:sp>
      <p:sp>
        <p:nvSpPr>
          <p:cNvPr id="126" name="Rectangle 125"/>
          <p:cNvSpPr/>
          <p:nvPr/>
        </p:nvSpPr>
        <p:spPr bwMode="auto">
          <a:xfrm>
            <a:off x="26670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8</a:t>
            </a:r>
          </a:p>
        </p:txBody>
      </p:sp>
      <p:sp>
        <p:nvSpPr>
          <p:cNvPr id="127" name="Rectangle 126"/>
          <p:cNvSpPr/>
          <p:nvPr/>
        </p:nvSpPr>
        <p:spPr bwMode="auto">
          <a:xfrm>
            <a:off x="2971800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9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3243072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10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3547872" y="3246120"/>
            <a:ext cx="338328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11</a:t>
            </a:r>
          </a:p>
        </p:txBody>
      </p:sp>
      <p:sp>
        <p:nvSpPr>
          <p:cNvPr id="130" name="Rounded Rectangle 129"/>
          <p:cNvSpPr/>
          <p:nvPr/>
        </p:nvSpPr>
        <p:spPr bwMode="auto">
          <a:xfrm>
            <a:off x="914400" y="990600"/>
            <a:ext cx="7315200" cy="7559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MPI_Type_vector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count,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blocklen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stride,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oldtype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newtype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42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Datatype</a:t>
            </a:r>
            <a:r>
              <a:rPr lang="en-US" dirty="0" smtClean="0"/>
              <a:t> in Halo </a:t>
            </a:r>
            <a:r>
              <a:rPr lang="en-US" dirty="0"/>
              <a:t>E</a:t>
            </a:r>
            <a:r>
              <a:rPr lang="en-US" dirty="0" smtClean="0"/>
              <a:t>xchange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219200" y="2895600"/>
            <a:ext cx="169170" cy="1841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388370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557539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726709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895878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065048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2234218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2403387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572557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2741726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2910896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080066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3249235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418405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3587575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3756744" y="289560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3925914" y="2895600"/>
            <a:ext cx="169170" cy="1841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219200" y="307973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388370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57539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1726709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895878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2065048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2234218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2403387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572557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2741726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2910896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3080066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249235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3418405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3587575" y="3079739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3925914" y="307973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38"/>
          <p:cNvSpPr>
            <a:spLocks noChangeArrowheads="1"/>
          </p:cNvSpPr>
          <p:nvPr/>
        </p:nvSpPr>
        <p:spPr bwMode="auto">
          <a:xfrm>
            <a:off x="1219200" y="3263877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1388370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1557539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1726709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2"/>
          <p:cNvSpPr>
            <a:spLocks noChangeArrowheads="1"/>
          </p:cNvSpPr>
          <p:nvPr/>
        </p:nvSpPr>
        <p:spPr bwMode="auto">
          <a:xfrm>
            <a:off x="1895878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2065048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4"/>
          <p:cNvSpPr>
            <a:spLocks noChangeArrowheads="1"/>
          </p:cNvSpPr>
          <p:nvPr/>
        </p:nvSpPr>
        <p:spPr bwMode="auto">
          <a:xfrm>
            <a:off x="2234218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2403387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6"/>
          <p:cNvSpPr>
            <a:spLocks noChangeArrowheads="1"/>
          </p:cNvSpPr>
          <p:nvPr/>
        </p:nvSpPr>
        <p:spPr bwMode="auto">
          <a:xfrm>
            <a:off x="2572557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2741726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48"/>
          <p:cNvSpPr>
            <a:spLocks noChangeArrowheads="1"/>
          </p:cNvSpPr>
          <p:nvPr/>
        </p:nvSpPr>
        <p:spPr bwMode="auto">
          <a:xfrm>
            <a:off x="2910896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080066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3249235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3418405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3587575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756744" y="3263877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54"/>
          <p:cNvSpPr>
            <a:spLocks noChangeArrowheads="1"/>
          </p:cNvSpPr>
          <p:nvPr/>
        </p:nvSpPr>
        <p:spPr bwMode="auto">
          <a:xfrm>
            <a:off x="3925914" y="3263877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1219200" y="3448016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56"/>
          <p:cNvSpPr>
            <a:spLocks noChangeArrowheads="1"/>
          </p:cNvSpPr>
          <p:nvPr/>
        </p:nvSpPr>
        <p:spPr bwMode="auto">
          <a:xfrm>
            <a:off x="1388370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1557539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58"/>
          <p:cNvSpPr>
            <a:spLocks noChangeArrowheads="1"/>
          </p:cNvSpPr>
          <p:nvPr/>
        </p:nvSpPr>
        <p:spPr bwMode="auto">
          <a:xfrm>
            <a:off x="1726709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1895878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60"/>
          <p:cNvSpPr>
            <a:spLocks noChangeArrowheads="1"/>
          </p:cNvSpPr>
          <p:nvPr/>
        </p:nvSpPr>
        <p:spPr bwMode="auto">
          <a:xfrm>
            <a:off x="2065048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2234218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62"/>
          <p:cNvSpPr>
            <a:spLocks noChangeArrowheads="1"/>
          </p:cNvSpPr>
          <p:nvPr/>
        </p:nvSpPr>
        <p:spPr bwMode="auto">
          <a:xfrm>
            <a:off x="2403387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2572557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64"/>
          <p:cNvSpPr>
            <a:spLocks noChangeArrowheads="1"/>
          </p:cNvSpPr>
          <p:nvPr/>
        </p:nvSpPr>
        <p:spPr bwMode="auto">
          <a:xfrm>
            <a:off x="2741726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2910896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66"/>
          <p:cNvSpPr>
            <a:spLocks noChangeArrowheads="1"/>
          </p:cNvSpPr>
          <p:nvPr/>
        </p:nvSpPr>
        <p:spPr bwMode="auto">
          <a:xfrm>
            <a:off x="3080066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3249235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3418405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3587575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Rectangle 70"/>
          <p:cNvSpPr>
            <a:spLocks noChangeArrowheads="1"/>
          </p:cNvSpPr>
          <p:nvPr/>
        </p:nvSpPr>
        <p:spPr bwMode="auto">
          <a:xfrm>
            <a:off x="3756744" y="3448016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3925914" y="3448016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1219200" y="3632155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1388370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1557539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726709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1895878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2065048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78"/>
          <p:cNvSpPr>
            <a:spLocks noChangeArrowheads="1"/>
          </p:cNvSpPr>
          <p:nvPr/>
        </p:nvSpPr>
        <p:spPr bwMode="auto">
          <a:xfrm>
            <a:off x="2234218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2403387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80"/>
          <p:cNvSpPr>
            <a:spLocks noChangeArrowheads="1"/>
          </p:cNvSpPr>
          <p:nvPr/>
        </p:nvSpPr>
        <p:spPr bwMode="auto">
          <a:xfrm>
            <a:off x="2572557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2741726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82"/>
          <p:cNvSpPr>
            <a:spLocks noChangeArrowheads="1"/>
          </p:cNvSpPr>
          <p:nvPr/>
        </p:nvSpPr>
        <p:spPr bwMode="auto">
          <a:xfrm>
            <a:off x="2910896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3080066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3249235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3418405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3587575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756744" y="3632155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88"/>
          <p:cNvSpPr>
            <a:spLocks noChangeArrowheads="1"/>
          </p:cNvSpPr>
          <p:nvPr/>
        </p:nvSpPr>
        <p:spPr bwMode="auto">
          <a:xfrm>
            <a:off x="3925914" y="3632155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1219200" y="3816293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ctangle 90"/>
          <p:cNvSpPr>
            <a:spLocks noChangeArrowheads="1"/>
          </p:cNvSpPr>
          <p:nvPr/>
        </p:nvSpPr>
        <p:spPr bwMode="auto">
          <a:xfrm>
            <a:off x="1388370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1557539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Rectangle 92"/>
          <p:cNvSpPr>
            <a:spLocks noChangeArrowheads="1"/>
          </p:cNvSpPr>
          <p:nvPr/>
        </p:nvSpPr>
        <p:spPr bwMode="auto">
          <a:xfrm>
            <a:off x="1726709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1895878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Rectangle 94"/>
          <p:cNvSpPr>
            <a:spLocks noChangeArrowheads="1"/>
          </p:cNvSpPr>
          <p:nvPr/>
        </p:nvSpPr>
        <p:spPr bwMode="auto">
          <a:xfrm>
            <a:off x="2065048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2234218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96"/>
          <p:cNvSpPr>
            <a:spLocks noChangeArrowheads="1"/>
          </p:cNvSpPr>
          <p:nvPr/>
        </p:nvSpPr>
        <p:spPr bwMode="auto">
          <a:xfrm>
            <a:off x="2403387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2572557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98"/>
          <p:cNvSpPr>
            <a:spLocks noChangeArrowheads="1"/>
          </p:cNvSpPr>
          <p:nvPr/>
        </p:nvSpPr>
        <p:spPr bwMode="auto">
          <a:xfrm>
            <a:off x="2741726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2910896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ectangle 100"/>
          <p:cNvSpPr>
            <a:spLocks noChangeArrowheads="1"/>
          </p:cNvSpPr>
          <p:nvPr/>
        </p:nvSpPr>
        <p:spPr bwMode="auto">
          <a:xfrm>
            <a:off x="3080066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3249235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Rectangle 102"/>
          <p:cNvSpPr>
            <a:spLocks noChangeArrowheads="1"/>
          </p:cNvSpPr>
          <p:nvPr/>
        </p:nvSpPr>
        <p:spPr bwMode="auto">
          <a:xfrm>
            <a:off x="3418405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3587575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Rectangle 104"/>
          <p:cNvSpPr>
            <a:spLocks noChangeArrowheads="1"/>
          </p:cNvSpPr>
          <p:nvPr/>
        </p:nvSpPr>
        <p:spPr bwMode="auto">
          <a:xfrm>
            <a:off x="3756744" y="3816293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3925914" y="3816293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106"/>
          <p:cNvSpPr>
            <a:spLocks noChangeArrowheads="1"/>
          </p:cNvSpPr>
          <p:nvPr/>
        </p:nvSpPr>
        <p:spPr bwMode="auto">
          <a:xfrm>
            <a:off x="1219200" y="4000432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1388370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108"/>
          <p:cNvSpPr>
            <a:spLocks noChangeArrowheads="1"/>
          </p:cNvSpPr>
          <p:nvPr/>
        </p:nvSpPr>
        <p:spPr bwMode="auto">
          <a:xfrm>
            <a:off x="1557539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1726709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Rectangle 110"/>
          <p:cNvSpPr>
            <a:spLocks noChangeArrowheads="1"/>
          </p:cNvSpPr>
          <p:nvPr/>
        </p:nvSpPr>
        <p:spPr bwMode="auto">
          <a:xfrm>
            <a:off x="1895878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2065048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Rectangle 112"/>
          <p:cNvSpPr>
            <a:spLocks noChangeArrowheads="1"/>
          </p:cNvSpPr>
          <p:nvPr/>
        </p:nvSpPr>
        <p:spPr bwMode="auto">
          <a:xfrm>
            <a:off x="2234218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2403387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Rectangle 114"/>
          <p:cNvSpPr>
            <a:spLocks noChangeArrowheads="1"/>
          </p:cNvSpPr>
          <p:nvPr/>
        </p:nvSpPr>
        <p:spPr bwMode="auto">
          <a:xfrm>
            <a:off x="2572557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741726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116"/>
          <p:cNvSpPr>
            <a:spLocks noChangeArrowheads="1"/>
          </p:cNvSpPr>
          <p:nvPr/>
        </p:nvSpPr>
        <p:spPr bwMode="auto">
          <a:xfrm>
            <a:off x="2910896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Rectangle 117"/>
          <p:cNvSpPr>
            <a:spLocks noChangeArrowheads="1"/>
          </p:cNvSpPr>
          <p:nvPr/>
        </p:nvSpPr>
        <p:spPr bwMode="auto">
          <a:xfrm>
            <a:off x="3080066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Rectangle 118"/>
          <p:cNvSpPr>
            <a:spLocks noChangeArrowheads="1"/>
          </p:cNvSpPr>
          <p:nvPr/>
        </p:nvSpPr>
        <p:spPr bwMode="auto">
          <a:xfrm>
            <a:off x="3249235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Rectangle 119"/>
          <p:cNvSpPr>
            <a:spLocks noChangeArrowheads="1"/>
          </p:cNvSpPr>
          <p:nvPr/>
        </p:nvSpPr>
        <p:spPr bwMode="auto">
          <a:xfrm>
            <a:off x="3418405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Rectangle 120"/>
          <p:cNvSpPr>
            <a:spLocks noChangeArrowheads="1"/>
          </p:cNvSpPr>
          <p:nvPr/>
        </p:nvSpPr>
        <p:spPr bwMode="auto">
          <a:xfrm>
            <a:off x="3587575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Rectangle 121"/>
          <p:cNvSpPr>
            <a:spLocks noChangeArrowheads="1"/>
          </p:cNvSpPr>
          <p:nvPr/>
        </p:nvSpPr>
        <p:spPr bwMode="auto">
          <a:xfrm>
            <a:off x="3756744" y="4000432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Rectangle 122"/>
          <p:cNvSpPr>
            <a:spLocks noChangeArrowheads="1"/>
          </p:cNvSpPr>
          <p:nvPr/>
        </p:nvSpPr>
        <p:spPr bwMode="auto">
          <a:xfrm>
            <a:off x="3925914" y="4000432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Rectangle 123"/>
          <p:cNvSpPr>
            <a:spLocks noChangeArrowheads="1"/>
          </p:cNvSpPr>
          <p:nvPr/>
        </p:nvSpPr>
        <p:spPr bwMode="auto">
          <a:xfrm>
            <a:off x="1219200" y="418457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Rectangle 124"/>
          <p:cNvSpPr>
            <a:spLocks noChangeArrowheads="1"/>
          </p:cNvSpPr>
          <p:nvPr/>
        </p:nvSpPr>
        <p:spPr bwMode="auto">
          <a:xfrm>
            <a:off x="1388370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Rectangle 125"/>
          <p:cNvSpPr>
            <a:spLocks noChangeArrowheads="1"/>
          </p:cNvSpPr>
          <p:nvPr/>
        </p:nvSpPr>
        <p:spPr bwMode="auto">
          <a:xfrm>
            <a:off x="1557539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Rectangle 126"/>
          <p:cNvSpPr>
            <a:spLocks noChangeArrowheads="1"/>
          </p:cNvSpPr>
          <p:nvPr/>
        </p:nvSpPr>
        <p:spPr bwMode="auto">
          <a:xfrm>
            <a:off x="1726709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Rectangle 127"/>
          <p:cNvSpPr>
            <a:spLocks noChangeArrowheads="1"/>
          </p:cNvSpPr>
          <p:nvPr/>
        </p:nvSpPr>
        <p:spPr bwMode="auto">
          <a:xfrm>
            <a:off x="1895878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Rectangle 128"/>
          <p:cNvSpPr>
            <a:spLocks noChangeArrowheads="1"/>
          </p:cNvSpPr>
          <p:nvPr/>
        </p:nvSpPr>
        <p:spPr bwMode="auto">
          <a:xfrm>
            <a:off x="2065048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Rectangle 129"/>
          <p:cNvSpPr>
            <a:spLocks noChangeArrowheads="1"/>
          </p:cNvSpPr>
          <p:nvPr/>
        </p:nvSpPr>
        <p:spPr bwMode="auto">
          <a:xfrm>
            <a:off x="2234218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Rectangle 130"/>
          <p:cNvSpPr>
            <a:spLocks noChangeArrowheads="1"/>
          </p:cNvSpPr>
          <p:nvPr/>
        </p:nvSpPr>
        <p:spPr bwMode="auto">
          <a:xfrm>
            <a:off x="2403387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Rectangle 131"/>
          <p:cNvSpPr>
            <a:spLocks noChangeArrowheads="1"/>
          </p:cNvSpPr>
          <p:nvPr/>
        </p:nvSpPr>
        <p:spPr bwMode="auto">
          <a:xfrm>
            <a:off x="2572557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132"/>
          <p:cNvSpPr>
            <a:spLocks noChangeArrowheads="1"/>
          </p:cNvSpPr>
          <p:nvPr/>
        </p:nvSpPr>
        <p:spPr bwMode="auto">
          <a:xfrm>
            <a:off x="2741726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Rectangle 133"/>
          <p:cNvSpPr>
            <a:spLocks noChangeArrowheads="1"/>
          </p:cNvSpPr>
          <p:nvPr/>
        </p:nvSpPr>
        <p:spPr bwMode="auto">
          <a:xfrm>
            <a:off x="2910896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Rectangle 134"/>
          <p:cNvSpPr>
            <a:spLocks noChangeArrowheads="1"/>
          </p:cNvSpPr>
          <p:nvPr/>
        </p:nvSpPr>
        <p:spPr bwMode="auto">
          <a:xfrm>
            <a:off x="3080066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Rectangle 135"/>
          <p:cNvSpPr>
            <a:spLocks noChangeArrowheads="1"/>
          </p:cNvSpPr>
          <p:nvPr/>
        </p:nvSpPr>
        <p:spPr bwMode="auto">
          <a:xfrm>
            <a:off x="3249235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136"/>
          <p:cNvSpPr>
            <a:spLocks noChangeArrowheads="1"/>
          </p:cNvSpPr>
          <p:nvPr/>
        </p:nvSpPr>
        <p:spPr bwMode="auto">
          <a:xfrm>
            <a:off x="3418405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137"/>
          <p:cNvSpPr>
            <a:spLocks noChangeArrowheads="1"/>
          </p:cNvSpPr>
          <p:nvPr/>
        </p:nvSpPr>
        <p:spPr bwMode="auto">
          <a:xfrm>
            <a:off x="3587575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Rectangle 138"/>
          <p:cNvSpPr>
            <a:spLocks noChangeArrowheads="1"/>
          </p:cNvSpPr>
          <p:nvPr/>
        </p:nvSpPr>
        <p:spPr bwMode="auto">
          <a:xfrm>
            <a:off x="3756744" y="4184570"/>
            <a:ext cx="169170" cy="1841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Rectangle 139"/>
          <p:cNvSpPr>
            <a:spLocks noChangeArrowheads="1"/>
          </p:cNvSpPr>
          <p:nvPr/>
        </p:nvSpPr>
        <p:spPr bwMode="auto">
          <a:xfrm>
            <a:off x="3925914" y="4184570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140"/>
          <p:cNvSpPr>
            <a:spLocks noChangeArrowheads="1"/>
          </p:cNvSpPr>
          <p:nvPr/>
        </p:nvSpPr>
        <p:spPr bwMode="auto">
          <a:xfrm>
            <a:off x="1219200" y="4368709"/>
            <a:ext cx="169170" cy="1841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Rectangle 141"/>
          <p:cNvSpPr>
            <a:spLocks noChangeArrowheads="1"/>
          </p:cNvSpPr>
          <p:nvPr/>
        </p:nvSpPr>
        <p:spPr bwMode="auto">
          <a:xfrm>
            <a:off x="1388370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Rectangle 142"/>
          <p:cNvSpPr>
            <a:spLocks noChangeArrowheads="1"/>
          </p:cNvSpPr>
          <p:nvPr/>
        </p:nvSpPr>
        <p:spPr bwMode="auto">
          <a:xfrm>
            <a:off x="1557539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Rectangle 143"/>
          <p:cNvSpPr>
            <a:spLocks noChangeArrowheads="1"/>
          </p:cNvSpPr>
          <p:nvPr/>
        </p:nvSpPr>
        <p:spPr bwMode="auto">
          <a:xfrm>
            <a:off x="1726709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Rectangle 144"/>
          <p:cNvSpPr>
            <a:spLocks noChangeArrowheads="1"/>
          </p:cNvSpPr>
          <p:nvPr/>
        </p:nvSpPr>
        <p:spPr bwMode="auto">
          <a:xfrm>
            <a:off x="1895878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Rectangle 145"/>
          <p:cNvSpPr>
            <a:spLocks noChangeArrowheads="1"/>
          </p:cNvSpPr>
          <p:nvPr/>
        </p:nvSpPr>
        <p:spPr bwMode="auto">
          <a:xfrm>
            <a:off x="2065048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Rectangle 146"/>
          <p:cNvSpPr>
            <a:spLocks noChangeArrowheads="1"/>
          </p:cNvSpPr>
          <p:nvPr/>
        </p:nvSpPr>
        <p:spPr bwMode="auto">
          <a:xfrm>
            <a:off x="2234218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ectangle 147"/>
          <p:cNvSpPr>
            <a:spLocks noChangeArrowheads="1"/>
          </p:cNvSpPr>
          <p:nvPr/>
        </p:nvSpPr>
        <p:spPr bwMode="auto">
          <a:xfrm>
            <a:off x="2403387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Rectangle 148"/>
          <p:cNvSpPr>
            <a:spLocks noChangeArrowheads="1"/>
          </p:cNvSpPr>
          <p:nvPr/>
        </p:nvSpPr>
        <p:spPr bwMode="auto">
          <a:xfrm>
            <a:off x="2572557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149"/>
          <p:cNvSpPr>
            <a:spLocks noChangeArrowheads="1"/>
          </p:cNvSpPr>
          <p:nvPr/>
        </p:nvSpPr>
        <p:spPr bwMode="auto">
          <a:xfrm>
            <a:off x="2741726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Rectangle 150"/>
          <p:cNvSpPr>
            <a:spLocks noChangeArrowheads="1"/>
          </p:cNvSpPr>
          <p:nvPr/>
        </p:nvSpPr>
        <p:spPr bwMode="auto">
          <a:xfrm>
            <a:off x="2910896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Rectangle 151"/>
          <p:cNvSpPr>
            <a:spLocks noChangeArrowheads="1"/>
          </p:cNvSpPr>
          <p:nvPr/>
        </p:nvSpPr>
        <p:spPr bwMode="auto">
          <a:xfrm>
            <a:off x="3080066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Rectangle 152"/>
          <p:cNvSpPr>
            <a:spLocks noChangeArrowheads="1"/>
          </p:cNvSpPr>
          <p:nvPr/>
        </p:nvSpPr>
        <p:spPr bwMode="auto">
          <a:xfrm>
            <a:off x="3249235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Rectangle 153"/>
          <p:cNvSpPr>
            <a:spLocks noChangeArrowheads="1"/>
          </p:cNvSpPr>
          <p:nvPr/>
        </p:nvSpPr>
        <p:spPr bwMode="auto">
          <a:xfrm>
            <a:off x="3418405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Rectangle 154"/>
          <p:cNvSpPr>
            <a:spLocks noChangeArrowheads="1"/>
          </p:cNvSpPr>
          <p:nvPr/>
        </p:nvSpPr>
        <p:spPr bwMode="auto">
          <a:xfrm>
            <a:off x="3587575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Rectangle 155"/>
          <p:cNvSpPr>
            <a:spLocks noChangeArrowheads="1"/>
          </p:cNvSpPr>
          <p:nvPr/>
        </p:nvSpPr>
        <p:spPr bwMode="auto">
          <a:xfrm>
            <a:off x="3756744" y="4368709"/>
            <a:ext cx="169170" cy="184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Rectangle 156"/>
          <p:cNvSpPr>
            <a:spLocks noChangeArrowheads="1"/>
          </p:cNvSpPr>
          <p:nvPr/>
        </p:nvSpPr>
        <p:spPr bwMode="auto">
          <a:xfrm>
            <a:off x="3925914" y="4368709"/>
            <a:ext cx="169170" cy="1841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AutoShape 157"/>
          <p:cNvSpPr>
            <a:spLocks/>
          </p:cNvSpPr>
          <p:nvPr/>
        </p:nvSpPr>
        <p:spPr bwMode="auto">
          <a:xfrm rot="5393440" flipV="1">
            <a:off x="2425207" y="3514249"/>
            <a:ext cx="460347" cy="2537544"/>
          </a:xfrm>
          <a:prstGeom prst="rightBrace">
            <a:avLst>
              <a:gd name="adj1" fmla="val 5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Text Box 162"/>
          <p:cNvSpPr txBox="1">
            <a:spLocks noChangeArrowheads="1"/>
          </p:cNvSpPr>
          <p:nvPr/>
        </p:nvSpPr>
        <p:spPr bwMode="auto">
          <a:xfrm>
            <a:off x="2438400" y="4953000"/>
            <a:ext cx="446983" cy="4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 smtClean="0">
                <a:ea typeface="Arial" charset="0"/>
                <a:cs typeface="Arial" charset="0"/>
              </a:rPr>
              <a:t>bx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62" name="Right Brace 161"/>
          <p:cNvSpPr/>
          <p:nvPr/>
        </p:nvSpPr>
        <p:spPr>
          <a:xfrm>
            <a:off x="4223020" y="3085933"/>
            <a:ext cx="612071" cy="1196901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4815113" y="3448016"/>
            <a:ext cx="684175" cy="4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038600" y="48006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151515"/>
                </a:solidFill>
              </a:rPr>
              <a:t>v</a:t>
            </a:r>
            <a:r>
              <a:rPr lang="en-US" sz="2000" b="1" i="1" dirty="0" smtClean="0">
                <a:solidFill>
                  <a:srgbClr val="151515"/>
                </a:solidFill>
              </a:rPr>
              <a:t>ector (count=by, </a:t>
            </a:r>
            <a:r>
              <a:rPr lang="en-US" sz="2000" b="1" i="1" dirty="0" err="1" smtClean="0">
                <a:solidFill>
                  <a:srgbClr val="151515"/>
                </a:solidFill>
              </a:rPr>
              <a:t>blocklen</a:t>
            </a:r>
            <a:r>
              <a:rPr lang="en-US" sz="2000" b="1" i="1" dirty="0" smtClean="0">
                <a:solidFill>
                  <a:srgbClr val="151515"/>
                </a:solidFill>
              </a:rPr>
              <a:t>=1, </a:t>
            </a:r>
          </a:p>
          <a:p>
            <a:r>
              <a:rPr lang="en-US" sz="2000" b="1" i="1" dirty="0" smtClean="0">
                <a:solidFill>
                  <a:srgbClr val="151515"/>
                </a:solidFill>
              </a:rPr>
              <a:t>              stride=bx+2, MPI_DOUBLE, …)</a:t>
            </a:r>
            <a:endParaRPr lang="en-US" sz="2000" b="1" i="1" dirty="0">
              <a:solidFill>
                <a:srgbClr val="151515"/>
              </a:solidFill>
            </a:endParaRPr>
          </a:p>
        </p:txBody>
      </p:sp>
      <p:cxnSp>
        <p:nvCxnSpPr>
          <p:cNvPr id="168" name="Straight Arrow Connector 167"/>
          <p:cNvCxnSpPr/>
          <p:nvPr/>
        </p:nvCxnSpPr>
        <p:spPr bwMode="auto">
          <a:xfrm>
            <a:off x="3962400" y="4343400"/>
            <a:ext cx="722053" cy="441566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165" name="组 164"/>
          <p:cNvGrpSpPr/>
          <p:nvPr/>
        </p:nvGrpSpPr>
        <p:grpSpPr>
          <a:xfrm>
            <a:off x="3756977" y="3085933"/>
            <a:ext cx="169170" cy="1288970"/>
            <a:chOff x="4913946" y="4109673"/>
            <a:chExt cx="152400" cy="1066800"/>
          </a:xfrm>
        </p:grpSpPr>
        <p:sp>
          <p:nvSpPr>
            <p:cNvPr id="175" name="Rectangle 37"/>
            <p:cNvSpPr>
              <a:spLocks noChangeArrowheads="1"/>
            </p:cNvSpPr>
            <p:nvPr/>
          </p:nvSpPr>
          <p:spPr bwMode="auto">
            <a:xfrm>
              <a:off x="4913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54"/>
            <p:cNvSpPr>
              <a:spLocks noChangeArrowheads="1"/>
            </p:cNvSpPr>
            <p:nvPr/>
          </p:nvSpPr>
          <p:spPr bwMode="auto">
            <a:xfrm>
              <a:off x="4913946" y="42620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71"/>
            <p:cNvSpPr>
              <a:spLocks noChangeArrowheads="1"/>
            </p:cNvSpPr>
            <p:nvPr/>
          </p:nvSpPr>
          <p:spPr bwMode="auto">
            <a:xfrm>
              <a:off x="4913946" y="44144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88"/>
            <p:cNvSpPr>
              <a:spLocks noChangeArrowheads="1"/>
            </p:cNvSpPr>
            <p:nvPr/>
          </p:nvSpPr>
          <p:spPr bwMode="auto">
            <a:xfrm>
              <a:off x="4913946" y="45668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05"/>
            <p:cNvSpPr>
              <a:spLocks noChangeArrowheads="1"/>
            </p:cNvSpPr>
            <p:nvPr/>
          </p:nvSpPr>
          <p:spPr bwMode="auto">
            <a:xfrm>
              <a:off x="4913946" y="47192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22"/>
            <p:cNvSpPr>
              <a:spLocks noChangeArrowheads="1"/>
            </p:cNvSpPr>
            <p:nvPr/>
          </p:nvSpPr>
          <p:spPr bwMode="auto">
            <a:xfrm>
              <a:off x="4913946" y="4871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139"/>
            <p:cNvSpPr>
              <a:spLocks noChangeArrowheads="1"/>
            </p:cNvSpPr>
            <p:nvPr/>
          </p:nvSpPr>
          <p:spPr bwMode="auto">
            <a:xfrm>
              <a:off x="4913946" y="50240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9" name="组 568"/>
          <p:cNvGrpSpPr/>
          <p:nvPr/>
        </p:nvGrpSpPr>
        <p:grpSpPr>
          <a:xfrm>
            <a:off x="1388996" y="3080781"/>
            <a:ext cx="2537544" cy="184139"/>
            <a:chOff x="1007370" y="2616109"/>
            <a:chExt cx="2537544" cy="184139"/>
          </a:xfrm>
          <a:solidFill>
            <a:srgbClr val="C6D9F1"/>
          </a:solidFill>
        </p:grpSpPr>
        <p:sp>
          <p:nvSpPr>
            <p:cNvPr id="570" name="Rectangle 141"/>
            <p:cNvSpPr>
              <a:spLocks noChangeArrowheads="1"/>
            </p:cNvSpPr>
            <p:nvPr/>
          </p:nvSpPr>
          <p:spPr bwMode="auto">
            <a:xfrm>
              <a:off x="1007370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Rectangle 142"/>
            <p:cNvSpPr>
              <a:spLocks noChangeArrowheads="1"/>
            </p:cNvSpPr>
            <p:nvPr/>
          </p:nvSpPr>
          <p:spPr bwMode="auto">
            <a:xfrm>
              <a:off x="1176539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143"/>
            <p:cNvSpPr>
              <a:spLocks noChangeArrowheads="1"/>
            </p:cNvSpPr>
            <p:nvPr/>
          </p:nvSpPr>
          <p:spPr bwMode="auto">
            <a:xfrm>
              <a:off x="1345709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Rectangle 144"/>
            <p:cNvSpPr>
              <a:spLocks noChangeArrowheads="1"/>
            </p:cNvSpPr>
            <p:nvPr/>
          </p:nvSpPr>
          <p:spPr bwMode="auto">
            <a:xfrm>
              <a:off x="1514878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Rectangle 145"/>
            <p:cNvSpPr>
              <a:spLocks noChangeArrowheads="1"/>
            </p:cNvSpPr>
            <p:nvPr/>
          </p:nvSpPr>
          <p:spPr bwMode="auto">
            <a:xfrm>
              <a:off x="1684048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Rectangle 146"/>
            <p:cNvSpPr>
              <a:spLocks noChangeArrowheads="1"/>
            </p:cNvSpPr>
            <p:nvPr/>
          </p:nvSpPr>
          <p:spPr bwMode="auto">
            <a:xfrm>
              <a:off x="1853218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147"/>
            <p:cNvSpPr>
              <a:spLocks noChangeArrowheads="1"/>
            </p:cNvSpPr>
            <p:nvPr/>
          </p:nvSpPr>
          <p:spPr bwMode="auto">
            <a:xfrm>
              <a:off x="2022387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Rectangle 148"/>
            <p:cNvSpPr>
              <a:spLocks noChangeArrowheads="1"/>
            </p:cNvSpPr>
            <p:nvPr/>
          </p:nvSpPr>
          <p:spPr bwMode="auto">
            <a:xfrm>
              <a:off x="2191557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Rectangle 149"/>
            <p:cNvSpPr>
              <a:spLocks noChangeArrowheads="1"/>
            </p:cNvSpPr>
            <p:nvPr/>
          </p:nvSpPr>
          <p:spPr bwMode="auto">
            <a:xfrm>
              <a:off x="2360726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Rectangle 150"/>
            <p:cNvSpPr>
              <a:spLocks noChangeArrowheads="1"/>
            </p:cNvSpPr>
            <p:nvPr/>
          </p:nvSpPr>
          <p:spPr bwMode="auto">
            <a:xfrm>
              <a:off x="2529896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Rectangle 151"/>
            <p:cNvSpPr>
              <a:spLocks noChangeArrowheads="1"/>
            </p:cNvSpPr>
            <p:nvPr/>
          </p:nvSpPr>
          <p:spPr bwMode="auto">
            <a:xfrm>
              <a:off x="2699066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152"/>
            <p:cNvSpPr>
              <a:spLocks noChangeArrowheads="1"/>
            </p:cNvSpPr>
            <p:nvPr/>
          </p:nvSpPr>
          <p:spPr bwMode="auto">
            <a:xfrm>
              <a:off x="2868235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153"/>
            <p:cNvSpPr>
              <a:spLocks noChangeArrowheads="1"/>
            </p:cNvSpPr>
            <p:nvPr/>
          </p:nvSpPr>
          <p:spPr bwMode="auto">
            <a:xfrm>
              <a:off x="3037405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Rectangle 154"/>
            <p:cNvSpPr>
              <a:spLocks noChangeArrowheads="1"/>
            </p:cNvSpPr>
            <p:nvPr/>
          </p:nvSpPr>
          <p:spPr bwMode="auto">
            <a:xfrm>
              <a:off x="3206575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Rectangle 155"/>
            <p:cNvSpPr>
              <a:spLocks noChangeArrowheads="1"/>
            </p:cNvSpPr>
            <p:nvPr/>
          </p:nvSpPr>
          <p:spPr bwMode="auto">
            <a:xfrm>
              <a:off x="3375744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587" name="Straight Arrow Connector 167"/>
          <p:cNvCxnSpPr/>
          <p:nvPr/>
        </p:nvCxnSpPr>
        <p:spPr bwMode="auto">
          <a:xfrm flipH="1">
            <a:off x="3333820" y="2590800"/>
            <a:ext cx="704780" cy="488939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9" name="TextBox 163"/>
          <p:cNvSpPr txBox="1"/>
          <p:nvPr/>
        </p:nvSpPr>
        <p:spPr>
          <a:xfrm>
            <a:off x="1676400" y="1981200"/>
            <a:ext cx="5647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151515"/>
                </a:solidFill>
              </a:rPr>
              <a:t>c</a:t>
            </a:r>
            <a:r>
              <a:rPr lang="en-US" sz="2000" i="1" dirty="0" err="1" smtClean="0">
                <a:solidFill>
                  <a:srgbClr val="151515"/>
                </a:solidFill>
              </a:rPr>
              <a:t>ontig</a:t>
            </a:r>
            <a:r>
              <a:rPr lang="en-US" sz="2000" i="1" dirty="0" smtClean="0">
                <a:solidFill>
                  <a:srgbClr val="151515"/>
                </a:solidFill>
              </a:rPr>
              <a:t> (count=</a:t>
            </a:r>
            <a:r>
              <a:rPr lang="en-US" sz="2000" i="1" dirty="0" err="1" smtClean="0">
                <a:solidFill>
                  <a:srgbClr val="151515"/>
                </a:solidFill>
              </a:rPr>
              <a:t>bx</a:t>
            </a:r>
            <a:r>
              <a:rPr lang="en-US" sz="2000" i="1" dirty="0" smtClean="0">
                <a:solidFill>
                  <a:srgbClr val="151515"/>
                </a:solidFill>
              </a:rPr>
              <a:t>, </a:t>
            </a:r>
            <a:r>
              <a:rPr lang="en-US" altLang="zh-CN" sz="2000" i="1" dirty="0" smtClean="0">
                <a:solidFill>
                  <a:srgbClr val="151515"/>
                </a:solidFill>
              </a:rPr>
              <a:t>MPI_DOUBLE, </a:t>
            </a:r>
            <a:r>
              <a:rPr lang="en-US" sz="2000" i="1" dirty="0" smtClean="0">
                <a:solidFill>
                  <a:srgbClr val="151515"/>
                </a:solidFill>
              </a:rPr>
              <a:t>…) or </a:t>
            </a:r>
          </a:p>
          <a:p>
            <a:r>
              <a:rPr lang="en-US" sz="2000" b="1" i="1" dirty="0">
                <a:solidFill>
                  <a:srgbClr val="151515"/>
                </a:solidFill>
              </a:rPr>
              <a:t>	</a:t>
            </a:r>
            <a:r>
              <a:rPr lang="en-US" sz="2000" b="1" i="1" dirty="0" smtClean="0">
                <a:solidFill>
                  <a:srgbClr val="151515"/>
                </a:solidFill>
              </a:rPr>
              <a:t>		count with MPI_DOUBLE</a:t>
            </a:r>
            <a:endParaRPr lang="en-US" sz="2000" b="1" i="1" dirty="0">
              <a:solidFill>
                <a:srgbClr val="151515"/>
              </a:solidFill>
            </a:endParaRPr>
          </a:p>
        </p:txBody>
      </p:sp>
      <p:grpSp>
        <p:nvGrpSpPr>
          <p:cNvPr id="191" name="组 190"/>
          <p:cNvGrpSpPr/>
          <p:nvPr/>
        </p:nvGrpSpPr>
        <p:grpSpPr>
          <a:xfrm>
            <a:off x="1383270" y="4184135"/>
            <a:ext cx="2537544" cy="184139"/>
            <a:chOff x="1007370" y="2616109"/>
            <a:chExt cx="2537544" cy="184139"/>
          </a:xfrm>
          <a:solidFill>
            <a:srgbClr val="C6D9F1"/>
          </a:solidFill>
        </p:grpSpPr>
        <p:sp>
          <p:nvSpPr>
            <p:cNvPr id="192" name="Rectangle 141"/>
            <p:cNvSpPr>
              <a:spLocks noChangeArrowheads="1"/>
            </p:cNvSpPr>
            <p:nvPr/>
          </p:nvSpPr>
          <p:spPr bwMode="auto">
            <a:xfrm>
              <a:off x="1007370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42"/>
            <p:cNvSpPr>
              <a:spLocks noChangeArrowheads="1"/>
            </p:cNvSpPr>
            <p:nvPr/>
          </p:nvSpPr>
          <p:spPr bwMode="auto">
            <a:xfrm>
              <a:off x="1176539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43"/>
            <p:cNvSpPr>
              <a:spLocks noChangeArrowheads="1"/>
            </p:cNvSpPr>
            <p:nvPr/>
          </p:nvSpPr>
          <p:spPr bwMode="auto">
            <a:xfrm>
              <a:off x="1345709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144"/>
            <p:cNvSpPr>
              <a:spLocks noChangeArrowheads="1"/>
            </p:cNvSpPr>
            <p:nvPr/>
          </p:nvSpPr>
          <p:spPr bwMode="auto">
            <a:xfrm>
              <a:off x="1514878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145"/>
            <p:cNvSpPr>
              <a:spLocks noChangeArrowheads="1"/>
            </p:cNvSpPr>
            <p:nvPr/>
          </p:nvSpPr>
          <p:spPr bwMode="auto">
            <a:xfrm>
              <a:off x="1684048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46"/>
            <p:cNvSpPr>
              <a:spLocks noChangeArrowheads="1"/>
            </p:cNvSpPr>
            <p:nvPr/>
          </p:nvSpPr>
          <p:spPr bwMode="auto">
            <a:xfrm>
              <a:off x="1853218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147"/>
            <p:cNvSpPr>
              <a:spLocks noChangeArrowheads="1"/>
            </p:cNvSpPr>
            <p:nvPr/>
          </p:nvSpPr>
          <p:spPr bwMode="auto">
            <a:xfrm>
              <a:off x="2022387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148"/>
            <p:cNvSpPr>
              <a:spLocks noChangeArrowheads="1"/>
            </p:cNvSpPr>
            <p:nvPr/>
          </p:nvSpPr>
          <p:spPr bwMode="auto">
            <a:xfrm>
              <a:off x="2191557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149"/>
            <p:cNvSpPr>
              <a:spLocks noChangeArrowheads="1"/>
            </p:cNvSpPr>
            <p:nvPr/>
          </p:nvSpPr>
          <p:spPr bwMode="auto">
            <a:xfrm>
              <a:off x="2360726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150"/>
            <p:cNvSpPr>
              <a:spLocks noChangeArrowheads="1"/>
            </p:cNvSpPr>
            <p:nvPr/>
          </p:nvSpPr>
          <p:spPr bwMode="auto">
            <a:xfrm>
              <a:off x="2529896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51"/>
            <p:cNvSpPr>
              <a:spLocks noChangeArrowheads="1"/>
            </p:cNvSpPr>
            <p:nvPr/>
          </p:nvSpPr>
          <p:spPr bwMode="auto">
            <a:xfrm>
              <a:off x="2699066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152"/>
            <p:cNvSpPr>
              <a:spLocks noChangeArrowheads="1"/>
            </p:cNvSpPr>
            <p:nvPr/>
          </p:nvSpPr>
          <p:spPr bwMode="auto">
            <a:xfrm>
              <a:off x="2868235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153"/>
            <p:cNvSpPr>
              <a:spLocks noChangeArrowheads="1"/>
            </p:cNvSpPr>
            <p:nvPr/>
          </p:nvSpPr>
          <p:spPr bwMode="auto">
            <a:xfrm>
              <a:off x="3037405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154"/>
            <p:cNvSpPr>
              <a:spLocks noChangeArrowheads="1"/>
            </p:cNvSpPr>
            <p:nvPr/>
          </p:nvSpPr>
          <p:spPr bwMode="auto">
            <a:xfrm>
              <a:off x="3206575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155"/>
            <p:cNvSpPr>
              <a:spLocks noChangeArrowheads="1"/>
            </p:cNvSpPr>
            <p:nvPr/>
          </p:nvSpPr>
          <p:spPr bwMode="auto">
            <a:xfrm>
              <a:off x="3375744" y="2616109"/>
              <a:ext cx="169170" cy="18413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组 206"/>
          <p:cNvGrpSpPr/>
          <p:nvPr/>
        </p:nvGrpSpPr>
        <p:grpSpPr>
          <a:xfrm>
            <a:off x="1385330" y="3075460"/>
            <a:ext cx="169170" cy="1288970"/>
            <a:chOff x="4913946" y="4109673"/>
            <a:chExt cx="152400" cy="1066800"/>
          </a:xfrm>
        </p:grpSpPr>
        <p:sp>
          <p:nvSpPr>
            <p:cNvPr id="208" name="Rectangle 37"/>
            <p:cNvSpPr>
              <a:spLocks noChangeArrowheads="1"/>
            </p:cNvSpPr>
            <p:nvPr/>
          </p:nvSpPr>
          <p:spPr bwMode="auto">
            <a:xfrm>
              <a:off x="4913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54"/>
            <p:cNvSpPr>
              <a:spLocks noChangeArrowheads="1"/>
            </p:cNvSpPr>
            <p:nvPr/>
          </p:nvSpPr>
          <p:spPr bwMode="auto">
            <a:xfrm>
              <a:off x="4913946" y="42620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71"/>
            <p:cNvSpPr>
              <a:spLocks noChangeArrowheads="1"/>
            </p:cNvSpPr>
            <p:nvPr/>
          </p:nvSpPr>
          <p:spPr bwMode="auto">
            <a:xfrm>
              <a:off x="4913946" y="44144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88"/>
            <p:cNvSpPr>
              <a:spLocks noChangeArrowheads="1"/>
            </p:cNvSpPr>
            <p:nvPr/>
          </p:nvSpPr>
          <p:spPr bwMode="auto">
            <a:xfrm>
              <a:off x="4913946" y="45668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105"/>
            <p:cNvSpPr>
              <a:spLocks noChangeArrowheads="1"/>
            </p:cNvSpPr>
            <p:nvPr/>
          </p:nvSpPr>
          <p:spPr bwMode="auto">
            <a:xfrm>
              <a:off x="4913946" y="47192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22"/>
            <p:cNvSpPr>
              <a:spLocks noChangeArrowheads="1"/>
            </p:cNvSpPr>
            <p:nvPr/>
          </p:nvSpPr>
          <p:spPr bwMode="auto">
            <a:xfrm>
              <a:off x="4913946" y="4871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139"/>
            <p:cNvSpPr>
              <a:spLocks noChangeArrowheads="1"/>
            </p:cNvSpPr>
            <p:nvPr/>
          </p:nvSpPr>
          <p:spPr bwMode="auto">
            <a:xfrm>
              <a:off x="4913946" y="50240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5" name="矩形 584"/>
          <p:cNvSpPr/>
          <p:nvPr/>
        </p:nvSpPr>
        <p:spPr bwMode="auto">
          <a:xfrm>
            <a:off x="3733800" y="3077028"/>
            <a:ext cx="216000" cy="1296000"/>
          </a:xfrm>
          <a:prstGeom prst="rect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86" name="矩形 585"/>
          <p:cNvSpPr/>
          <p:nvPr/>
        </p:nvSpPr>
        <p:spPr bwMode="auto">
          <a:xfrm>
            <a:off x="1371600" y="3069770"/>
            <a:ext cx="2590800" cy="206829"/>
          </a:xfrm>
          <a:prstGeom prst="rect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5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589" grpId="0"/>
      <p:bldP spid="585" grpId="0" animBg="1"/>
      <p:bldP spid="5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MPI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r>
              <a:rPr lang="en-US" sz="2000" dirty="0" smtClean="0"/>
              <a:t>MPI-2 was released in 1997</a:t>
            </a:r>
          </a:p>
          <a:p>
            <a:pPr lvl="1"/>
            <a:r>
              <a:rPr lang="en-US" sz="1800" dirty="0" smtClean="0"/>
              <a:t>Several additional features including MPI + threads, MPI-I/O, remote memory access functionality and many others</a:t>
            </a:r>
          </a:p>
          <a:p>
            <a:r>
              <a:rPr lang="en-US" sz="2000" dirty="0" smtClean="0"/>
              <a:t>MPI-2.1 (2008) and MPI-2.2 (2009) were recently released with some corrections to the standard and small features</a:t>
            </a:r>
          </a:p>
          <a:p>
            <a:r>
              <a:rPr lang="en-US" sz="2000" dirty="0" smtClean="0"/>
              <a:t>MPI-3 (2012) added several new features to MPI</a:t>
            </a:r>
          </a:p>
          <a:p>
            <a:r>
              <a:rPr lang="en-US" sz="2000" dirty="0" smtClean="0"/>
              <a:t>MPI-3.1 (2015) is the latest version of the standard with minor corrections and features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Standard itself:</a:t>
            </a:r>
          </a:p>
          <a:p>
            <a:pPr lvl="1"/>
            <a:r>
              <a:rPr lang="en-US" sz="1800" dirty="0"/>
              <a:t>at </a:t>
            </a:r>
            <a:r>
              <a:rPr lang="en-US" sz="1800" dirty="0">
                <a:hlinkClick r:id="rId2"/>
              </a:rPr>
              <a:t>http://www.mpi-forum.org</a:t>
            </a:r>
            <a:endParaRPr lang="en-US" sz="1800" dirty="0"/>
          </a:p>
          <a:p>
            <a:pPr lvl="1"/>
            <a:r>
              <a:rPr lang="en-US" sz="1800" dirty="0"/>
              <a:t>All MPI official releases, in both postscript and HTML</a:t>
            </a:r>
          </a:p>
          <a:p>
            <a:r>
              <a:rPr lang="en-US" sz="2000" dirty="0"/>
              <a:t>Other information on Web:</a:t>
            </a:r>
          </a:p>
          <a:p>
            <a:pPr lvl="1"/>
            <a:r>
              <a:rPr lang="en-US" sz="1800" dirty="0"/>
              <a:t>at </a:t>
            </a:r>
            <a:r>
              <a:rPr lang="en-US" sz="1800" dirty="0">
                <a:hlinkClick r:id="rId3"/>
              </a:rPr>
              <a:t>http://www.mcs.anl.gov/mpi</a:t>
            </a:r>
          </a:p>
          <a:p>
            <a:pPr lvl="1"/>
            <a:r>
              <a:rPr lang="en-US" sz="1800" dirty="0"/>
              <a:t>pointers to lots of </a:t>
            </a:r>
            <a:r>
              <a:rPr lang="en-US" sz="1800" dirty="0" smtClean="0"/>
              <a:t>material including tutorials</a:t>
            </a:r>
            <a:r>
              <a:rPr lang="en-US" sz="1800" dirty="0"/>
              <a:t>, a FAQ, other MPI </a:t>
            </a:r>
            <a:r>
              <a:rPr lang="en-US" sz="1800" dirty="0" smtClean="0"/>
              <a:t>pages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MPI_Type_create_hvector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r>
              <a:rPr lang="en-US" dirty="0" smtClean="0"/>
              <a:t>Create non-unit </a:t>
            </a:r>
            <a:r>
              <a:rPr lang="en-US" dirty="0" err="1" smtClean="0"/>
              <a:t>strided</a:t>
            </a:r>
            <a:r>
              <a:rPr lang="en-US" dirty="0" smtClean="0"/>
              <a:t> vectors</a:t>
            </a:r>
          </a:p>
          <a:p>
            <a:r>
              <a:rPr lang="en-US" dirty="0" smtClean="0"/>
              <a:t>Useful for composition, e.g., vector of </a:t>
            </a:r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 bwMode="auto">
          <a:xfrm>
            <a:off x="228600" y="42334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533400" y="4233446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838200" y="42334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143000" y="42334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447800" y="42334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1752600" y="4233446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057400" y="42334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362200" y="42334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667000" y="42334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971800" y="42334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3276600" y="42334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3581400" y="42334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886200" y="4233446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4191000" y="42334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4495800" y="42334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800600" y="42334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105400" y="4233446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410200" y="42334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2286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334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8382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 bwMode="auto">
          <a:xfrm>
            <a:off x="11430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14478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17526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5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0574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23622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7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26670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8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29718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9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32766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35814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11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38862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12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1910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13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44958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14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48006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15</a:t>
            </a:r>
          </a:p>
        </p:txBody>
      </p:sp>
      <p:sp>
        <p:nvSpPr>
          <p:cNvPr id="74" name="Rectangle 73"/>
          <p:cNvSpPr/>
          <p:nvPr/>
        </p:nvSpPr>
        <p:spPr bwMode="auto">
          <a:xfrm>
            <a:off x="51054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16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54102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17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57150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2000" y="50716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981200" y="50716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971800" y="5605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hvector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0" name="Left Brace 79"/>
          <p:cNvSpPr/>
          <p:nvPr/>
        </p:nvSpPr>
        <p:spPr bwMode="auto">
          <a:xfrm rot="16200000">
            <a:off x="1028700" y="4423946"/>
            <a:ext cx="228600" cy="1219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1" name="Left Brace 80"/>
          <p:cNvSpPr/>
          <p:nvPr/>
        </p:nvSpPr>
        <p:spPr bwMode="auto">
          <a:xfrm rot="16200000">
            <a:off x="2247900" y="4423947"/>
            <a:ext cx="228600" cy="1219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2" name="Left Brace 81"/>
          <p:cNvSpPr/>
          <p:nvPr/>
        </p:nvSpPr>
        <p:spPr bwMode="auto">
          <a:xfrm rot="16200000">
            <a:off x="3314700" y="2671346"/>
            <a:ext cx="228600" cy="5791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5715000" y="42334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019800" y="42334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6019800" y="3928646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19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114800" y="5071647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34000" y="5071647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Left Brace 88"/>
          <p:cNvSpPr/>
          <p:nvPr/>
        </p:nvSpPr>
        <p:spPr bwMode="auto">
          <a:xfrm rot="16200000">
            <a:off x="4381500" y="4423947"/>
            <a:ext cx="228600" cy="1219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0" name="Left Brace 89"/>
          <p:cNvSpPr/>
          <p:nvPr/>
        </p:nvSpPr>
        <p:spPr bwMode="auto">
          <a:xfrm rot="16200000">
            <a:off x="5600700" y="4423948"/>
            <a:ext cx="228600" cy="1219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6" name="Rectangle 65"/>
          <p:cNvSpPr/>
          <p:nvPr/>
        </p:nvSpPr>
        <p:spPr bwMode="auto">
          <a:xfrm>
            <a:off x="5029200" y="5891279"/>
            <a:ext cx="187436" cy="230534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1" name="Rectangle 66"/>
          <p:cNvSpPr/>
          <p:nvPr/>
        </p:nvSpPr>
        <p:spPr bwMode="auto">
          <a:xfrm>
            <a:off x="5216636" y="5891279"/>
            <a:ext cx="187436" cy="230534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2" name="Rectangle 67"/>
          <p:cNvSpPr/>
          <p:nvPr/>
        </p:nvSpPr>
        <p:spPr bwMode="auto">
          <a:xfrm>
            <a:off x="5404072" y="5891279"/>
            <a:ext cx="187436" cy="230534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3" name="Rectangle 68"/>
          <p:cNvSpPr/>
          <p:nvPr/>
        </p:nvSpPr>
        <p:spPr bwMode="auto">
          <a:xfrm>
            <a:off x="5591508" y="5891279"/>
            <a:ext cx="187436" cy="2305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4" name="Rectangle 69"/>
          <p:cNvSpPr/>
          <p:nvPr/>
        </p:nvSpPr>
        <p:spPr bwMode="auto">
          <a:xfrm>
            <a:off x="5778945" y="5891279"/>
            <a:ext cx="187436" cy="2305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5" name="Rectangle 70"/>
          <p:cNvSpPr/>
          <p:nvPr/>
        </p:nvSpPr>
        <p:spPr bwMode="auto">
          <a:xfrm>
            <a:off x="5966381" y="5891279"/>
            <a:ext cx="187436" cy="230534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6" name="Rectangle 71"/>
          <p:cNvSpPr/>
          <p:nvPr/>
        </p:nvSpPr>
        <p:spPr bwMode="auto">
          <a:xfrm>
            <a:off x="6153817" y="5891279"/>
            <a:ext cx="187436" cy="230534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7" name="Rectangle 72"/>
          <p:cNvSpPr/>
          <p:nvPr/>
        </p:nvSpPr>
        <p:spPr bwMode="auto">
          <a:xfrm>
            <a:off x="6341253" y="5891279"/>
            <a:ext cx="187436" cy="2305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8" name="Rectangle 73"/>
          <p:cNvSpPr/>
          <p:nvPr/>
        </p:nvSpPr>
        <p:spPr bwMode="auto">
          <a:xfrm>
            <a:off x="6528689" y="5891279"/>
            <a:ext cx="187436" cy="2305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9" name="Rectangle 74"/>
          <p:cNvSpPr/>
          <p:nvPr/>
        </p:nvSpPr>
        <p:spPr bwMode="auto">
          <a:xfrm>
            <a:off x="6716125" y="5891279"/>
            <a:ext cx="187436" cy="230534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0" name="Rectangle 75"/>
          <p:cNvSpPr/>
          <p:nvPr/>
        </p:nvSpPr>
        <p:spPr bwMode="auto">
          <a:xfrm>
            <a:off x="6903561" y="5891279"/>
            <a:ext cx="187436" cy="230534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1" name="Rectangle 76"/>
          <p:cNvSpPr/>
          <p:nvPr/>
        </p:nvSpPr>
        <p:spPr bwMode="auto">
          <a:xfrm>
            <a:off x="7090998" y="5891279"/>
            <a:ext cx="187436" cy="230534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2" name="Rectangle 77"/>
          <p:cNvSpPr/>
          <p:nvPr/>
        </p:nvSpPr>
        <p:spPr bwMode="auto">
          <a:xfrm>
            <a:off x="7278434" y="5891279"/>
            <a:ext cx="187436" cy="230534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3" name="Rectangle 78"/>
          <p:cNvSpPr/>
          <p:nvPr/>
        </p:nvSpPr>
        <p:spPr bwMode="auto">
          <a:xfrm>
            <a:off x="7465870" y="5891279"/>
            <a:ext cx="187436" cy="230534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4" name="Rectangle 79"/>
          <p:cNvSpPr/>
          <p:nvPr/>
        </p:nvSpPr>
        <p:spPr bwMode="auto">
          <a:xfrm>
            <a:off x="7653306" y="5891279"/>
            <a:ext cx="187436" cy="230534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5" name="Rectangle 80"/>
          <p:cNvSpPr/>
          <p:nvPr/>
        </p:nvSpPr>
        <p:spPr bwMode="auto">
          <a:xfrm>
            <a:off x="7840742" y="5891279"/>
            <a:ext cx="187436" cy="2305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6" name="Rectangle 81"/>
          <p:cNvSpPr/>
          <p:nvPr/>
        </p:nvSpPr>
        <p:spPr bwMode="auto">
          <a:xfrm>
            <a:off x="8028178" y="5891279"/>
            <a:ext cx="187436" cy="2305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7" name="Rectangle 82"/>
          <p:cNvSpPr/>
          <p:nvPr/>
        </p:nvSpPr>
        <p:spPr bwMode="auto">
          <a:xfrm>
            <a:off x="8215614" y="5891279"/>
            <a:ext cx="187436" cy="230534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8" name="Rectangle 83"/>
          <p:cNvSpPr/>
          <p:nvPr/>
        </p:nvSpPr>
        <p:spPr bwMode="auto">
          <a:xfrm>
            <a:off x="8403051" y="5891279"/>
            <a:ext cx="187436" cy="230534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0" name="TextBox 106"/>
          <p:cNvSpPr txBox="1"/>
          <p:nvPr/>
        </p:nvSpPr>
        <p:spPr>
          <a:xfrm>
            <a:off x="6705601" y="6367046"/>
            <a:ext cx="76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vector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1" name="Left Brace 107"/>
          <p:cNvSpPr/>
          <p:nvPr/>
        </p:nvSpPr>
        <p:spPr bwMode="auto">
          <a:xfrm rot="16200000">
            <a:off x="5548283" y="5818982"/>
            <a:ext cx="86450" cy="749745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2" name="Left Brace 108"/>
          <p:cNvSpPr/>
          <p:nvPr/>
        </p:nvSpPr>
        <p:spPr bwMode="auto">
          <a:xfrm rot="16200000">
            <a:off x="6298028" y="5818983"/>
            <a:ext cx="86450" cy="749745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3" name="Left Brace 110"/>
          <p:cNvSpPr/>
          <p:nvPr/>
        </p:nvSpPr>
        <p:spPr bwMode="auto">
          <a:xfrm rot="16200000">
            <a:off x="7047772" y="4478276"/>
            <a:ext cx="86450" cy="3748723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4" name="Rectangle 111"/>
          <p:cNvSpPr/>
          <p:nvPr/>
        </p:nvSpPr>
        <p:spPr bwMode="auto">
          <a:xfrm>
            <a:off x="8590487" y="5891279"/>
            <a:ext cx="187436" cy="2305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5" name="Rectangle 112"/>
          <p:cNvSpPr/>
          <p:nvPr/>
        </p:nvSpPr>
        <p:spPr bwMode="auto">
          <a:xfrm>
            <a:off x="8777923" y="5891279"/>
            <a:ext cx="187436" cy="2305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0" name="Left Brace 117"/>
          <p:cNvSpPr/>
          <p:nvPr/>
        </p:nvSpPr>
        <p:spPr bwMode="auto">
          <a:xfrm rot="16200000">
            <a:off x="7797517" y="5818983"/>
            <a:ext cx="86450" cy="749745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1" name="Left Brace 118"/>
          <p:cNvSpPr/>
          <p:nvPr/>
        </p:nvSpPr>
        <p:spPr bwMode="auto">
          <a:xfrm rot="16200000">
            <a:off x="8547262" y="5818983"/>
            <a:ext cx="86450" cy="749745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29400" y="533400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stride = 3 </a:t>
            </a:r>
            <a:r>
              <a:rPr lang="en-US" altLang="zh-CN" b="1" dirty="0" err="1" smtClean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oldtypes</a:t>
            </a:r>
            <a:endParaRPr lang="zh-CN" altLang="en-US" b="1" dirty="0"/>
          </a:p>
        </p:txBody>
      </p:sp>
      <p:sp>
        <p:nvSpPr>
          <p:cNvPr id="142" name="Left Brace 108"/>
          <p:cNvSpPr/>
          <p:nvPr/>
        </p:nvSpPr>
        <p:spPr bwMode="auto">
          <a:xfrm rot="16200000" flipH="1">
            <a:off x="6286501" y="4686300"/>
            <a:ext cx="152399" cy="22098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295400" y="3429000"/>
            <a:ext cx="1762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stride = 11 bytes</a:t>
            </a:r>
            <a:endParaRPr lang="zh-CN" altLang="en-US" b="1" dirty="0"/>
          </a:p>
        </p:txBody>
      </p:sp>
      <p:sp>
        <p:nvSpPr>
          <p:cNvPr id="144" name="Left Brace 108"/>
          <p:cNvSpPr/>
          <p:nvPr/>
        </p:nvSpPr>
        <p:spPr bwMode="auto">
          <a:xfrm rot="16200000" flipH="1">
            <a:off x="2106285" y="2237117"/>
            <a:ext cx="130833" cy="3276599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381000" y="1072848"/>
            <a:ext cx="8305800" cy="7559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MPI_Type_create_hvector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count,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blocklen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stride,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oldtype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newtype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544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MPI_Type_create_indexed_block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1371600"/>
          </a:xfrm>
        </p:spPr>
        <p:txBody>
          <a:bodyPr/>
          <a:lstStyle/>
          <a:p>
            <a:r>
              <a:rPr lang="en-US" dirty="0"/>
              <a:t>Pulling irregular subsets of data from a single array</a:t>
            </a:r>
          </a:p>
          <a:p>
            <a:pPr lvl="1"/>
            <a:r>
              <a:rPr lang="en-US" dirty="0"/>
              <a:t>dynamic codes with index lists, expensive though!</a:t>
            </a:r>
          </a:p>
          <a:p>
            <a:pPr lvl="1"/>
            <a:r>
              <a:rPr lang="en-US" dirty="0" err="1" smtClean="0"/>
              <a:t>blen</a:t>
            </a:r>
            <a:r>
              <a:rPr lang="en-US" dirty="0" smtClean="0"/>
              <a:t>=2</a:t>
            </a:r>
          </a:p>
          <a:p>
            <a:pPr lvl="1"/>
            <a:r>
              <a:rPr lang="en-US" dirty="0" err="1" smtClean="0"/>
              <a:t>displs</a:t>
            </a:r>
            <a:r>
              <a:rPr lang="en-US" dirty="0" smtClean="0"/>
              <a:t>={0,5,8,13,18}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524000" y="4953000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28800" y="49530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1336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4384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048000" y="49530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352800" y="49530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576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962400" y="49530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267200" y="49530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720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816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486400" y="4953000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791200" y="4953000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0960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7056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010400" y="49530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5240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8288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1336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4384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7432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0480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5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3528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6576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7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9624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8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42672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9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45720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10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8768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11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1816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12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4864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13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57912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14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0960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15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4008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16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7056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17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70104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18</a:t>
            </a:r>
          </a:p>
        </p:txBody>
      </p:sp>
      <p:sp>
        <p:nvSpPr>
          <p:cNvPr id="46" name="Left Brace 45"/>
          <p:cNvSpPr/>
          <p:nvPr/>
        </p:nvSpPr>
        <p:spPr bwMode="auto">
          <a:xfrm rot="16200000">
            <a:off x="4457700" y="2705100"/>
            <a:ext cx="228600" cy="60960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7315200" y="4953000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620000" y="4953000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73152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19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7620000" y="4648200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10000" y="583364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Indexed_block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81000" y="1126952"/>
            <a:ext cx="8305800" cy="1082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MPI_Type_create_indexed_block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count,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blocklen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array_of_displacements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oldtype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newtype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392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MPI_Type_indexed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Like </a:t>
            </a:r>
            <a:r>
              <a:rPr lang="en-US" dirty="0" err="1" smtClean="0"/>
              <a:t>indexed_block</a:t>
            </a:r>
            <a:r>
              <a:rPr lang="en-US" dirty="0" smtClean="0"/>
              <a:t>, but can have different block lengths</a:t>
            </a:r>
          </a:p>
          <a:p>
            <a:pPr lvl="1"/>
            <a:r>
              <a:rPr lang="en-US" dirty="0" err="1" smtClean="0"/>
              <a:t>blen</a:t>
            </a:r>
            <a:r>
              <a:rPr lang="en-US" dirty="0" smtClean="0"/>
              <a:t>={1,1,2,1,2,1}</a:t>
            </a:r>
          </a:p>
          <a:p>
            <a:pPr lvl="1"/>
            <a:r>
              <a:rPr lang="en-US" dirty="0" err="1" smtClean="0"/>
              <a:t>displs</a:t>
            </a:r>
            <a:r>
              <a:rPr lang="en-US" dirty="0" smtClean="0"/>
              <a:t>={0,3,5,9,13,17}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600200" y="4800598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050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098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514600" y="4800598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194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124200" y="4800598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4800598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0386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343400" y="4800598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2578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562600" y="4800598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867400" y="4800598"/>
            <a:ext cx="304800" cy="609600"/>
          </a:xfrm>
          <a:prstGeom prst="rect">
            <a:avLst/>
          </a:prstGeom>
          <a:solidFill>
            <a:srgbClr val="5C8A00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770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781800" y="4800598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0866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6002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9050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2098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5146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8194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1242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5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4290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7338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7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0386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8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43434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9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46482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10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9530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11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2578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12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5626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13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58674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14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1722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15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4770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16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7818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17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70866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18</a:t>
            </a:r>
          </a:p>
        </p:txBody>
      </p:sp>
      <p:sp>
        <p:nvSpPr>
          <p:cNvPr id="46" name="Left Brace 45"/>
          <p:cNvSpPr/>
          <p:nvPr/>
        </p:nvSpPr>
        <p:spPr bwMode="auto">
          <a:xfrm rot="16200000">
            <a:off x="4229100" y="2857498"/>
            <a:ext cx="228600" cy="54864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3914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7696200" y="4800598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73914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19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7696200" y="4495798"/>
            <a:ext cx="347472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86200" y="56812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indexed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946842" y="1126860"/>
            <a:ext cx="6858000" cy="1082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MPI_Type_indexed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count,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*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array_of_blocklens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array_of_displacements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oldtype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newtype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752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MPI_Type_create_struct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990600"/>
          </a:xfrm>
        </p:spPr>
        <p:txBody>
          <a:bodyPr/>
          <a:lstStyle/>
          <a:p>
            <a:r>
              <a:rPr lang="en-US" dirty="0" smtClean="0"/>
              <a:t>Most general constructor, allows different types and arbitrary arrays (also most costly)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276600" y="46906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581400" y="4690646"/>
            <a:ext cx="304800" cy="609600"/>
          </a:xfrm>
          <a:prstGeom prst="rect">
            <a:avLst/>
          </a:prstGeom>
          <a:solidFill>
            <a:srgbClr val="3366FF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86200" y="4690646"/>
            <a:ext cx="304800" cy="6096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191000" y="46906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95800" y="4690646"/>
            <a:ext cx="304800" cy="609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76600" y="4385846"/>
            <a:ext cx="304800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81400" y="4385846"/>
            <a:ext cx="304800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886200" y="4385846"/>
            <a:ext cx="304800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191000" y="4385846"/>
            <a:ext cx="304800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495800" y="4385846"/>
            <a:ext cx="304800" cy="228600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0" y="55288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struct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Left Brace 19"/>
          <p:cNvSpPr/>
          <p:nvPr/>
        </p:nvSpPr>
        <p:spPr bwMode="auto">
          <a:xfrm rot="16200000">
            <a:off x="4076700" y="4881146"/>
            <a:ext cx="228600" cy="1219200"/>
          </a:xfrm>
          <a:prstGeom prst="leftBrace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1752600" y="1023431"/>
            <a:ext cx="4876800" cy="17366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MPI_Type_create_struct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count,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*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array_of_blocklens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array_of_displacements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array_of_types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newtype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1659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MPI_Type_create_subarray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429000"/>
            <a:ext cx="5029200" cy="3124200"/>
          </a:xfrm>
        </p:spPr>
        <p:txBody>
          <a:bodyPr/>
          <a:lstStyle/>
          <a:p>
            <a:r>
              <a:rPr lang="en-US" dirty="0" smtClean="0"/>
              <a:t>Convenience function for creating </a:t>
            </a:r>
            <a:r>
              <a:rPr lang="en-US" dirty="0" err="1" smtClean="0"/>
              <a:t>datatypes</a:t>
            </a:r>
            <a:r>
              <a:rPr lang="en-US" dirty="0" smtClean="0"/>
              <a:t> for array segments</a:t>
            </a:r>
          </a:p>
          <a:p>
            <a:r>
              <a:rPr lang="en-US" dirty="0" smtClean="0"/>
              <a:t>Specify </a:t>
            </a:r>
            <a:r>
              <a:rPr lang="en-US" dirty="0" err="1" smtClean="0"/>
              <a:t>subarray</a:t>
            </a:r>
            <a:r>
              <a:rPr lang="en-US" dirty="0" smtClean="0"/>
              <a:t> of n-dimensional array (sizes) by start (starts) and size (</a:t>
            </a:r>
            <a:r>
              <a:rPr lang="en-US" dirty="0" err="1" smtClean="0"/>
              <a:t>subsize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638800" y="36576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(0,0)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400800" y="36576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(0,1)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162800" y="36576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(0,2)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924800" y="36576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(0,3)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41148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(1,0)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400800" y="41148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(1,1)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162800" y="41148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(1,2)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924800" y="41148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(1,3)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638800" y="45720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(2,0)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45720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(2,1)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162800" y="45720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(2,2)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924800" y="45720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(2,3)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638800" y="50292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(3,0)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50292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(3,1)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162800" y="50292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(3,2)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7924800" y="5029200"/>
            <a:ext cx="762000" cy="4572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(3,3)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324600" y="4495800"/>
            <a:ext cx="1676400" cy="10668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609600" y="1350329"/>
            <a:ext cx="8077200" cy="1082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MPI_Type_create_subarray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ndims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*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array_of_sizes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array_of_subsizes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array_of_starts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order,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oldtype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newtype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80856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MPI_BOTTOM and </a:t>
            </a:r>
            <a:r>
              <a:rPr lang="en-US" dirty="0" err="1" smtClean="0"/>
              <a:t>MPI_Get_address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MPI_BOTTOM is the absolute zero address</a:t>
            </a:r>
          </a:p>
          <a:p>
            <a:pPr lvl="1"/>
            <a:r>
              <a:rPr lang="en-US" dirty="0" smtClean="0"/>
              <a:t>Portability (e.g., may be non-zero in globally shared memory)</a:t>
            </a:r>
          </a:p>
          <a:p>
            <a:r>
              <a:rPr lang="en-US" dirty="0" err="1" smtClean="0"/>
              <a:t>MPI_Get_address</a:t>
            </a:r>
            <a:endParaRPr lang="en-US" dirty="0" smtClean="0"/>
          </a:p>
          <a:p>
            <a:pPr lvl="1"/>
            <a:r>
              <a:rPr lang="en-US" dirty="0" smtClean="0"/>
              <a:t>Returns address relative to MPI_BOTTOM</a:t>
            </a:r>
          </a:p>
          <a:p>
            <a:pPr lvl="1"/>
            <a:r>
              <a:rPr lang="en-US" dirty="0" smtClean="0"/>
              <a:t>Portability (do not use “&amp;” operator in C!)</a:t>
            </a:r>
          </a:p>
          <a:p>
            <a:r>
              <a:rPr lang="en-US" dirty="0" smtClean="0"/>
              <a:t>Very important to </a:t>
            </a:r>
          </a:p>
          <a:p>
            <a:pPr lvl="1"/>
            <a:r>
              <a:rPr lang="en-US" dirty="0" smtClean="0"/>
              <a:t>build 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datatypes</a:t>
            </a:r>
            <a:endParaRPr lang="en-US" dirty="0"/>
          </a:p>
          <a:p>
            <a:pPr lvl="1"/>
            <a:r>
              <a:rPr lang="en-US" dirty="0" smtClean="0"/>
              <a:t>If data spans multiple arrays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6" name="Rectangle 4"/>
          <p:cNvSpPr/>
          <p:nvPr/>
        </p:nvSpPr>
        <p:spPr bwMode="auto">
          <a:xfrm>
            <a:off x="4343400" y="3657600"/>
            <a:ext cx="4719905" cy="2590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int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 a = 4;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f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loat b = 9.6;</a:t>
            </a:r>
          </a:p>
          <a:p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MPI_Datatype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 </a:t>
            </a: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struct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; </a:t>
            </a:r>
          </a:p>
          <a:p>
            <a:endParaRPr lang="en-US" altLang="zh-CN" sz="1600" b="1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</a:endParaRPr>
          </a:p>
          <a:p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MPI_Get_address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(&amp;a, &amp;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disps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[0]);</a:t>
            </a:r>
          </a:p>
          <a:p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MPI_Get_address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(&amp;b, &amp;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disps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[1]);</a:t>
            </a:r>
          </a:p>
          <a:p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Courier New" pitchFamily="49" charset="0"/>
            </a:endParaRPr>
          </a:p>
          <a:p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MPI_Type_create_struct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(count,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	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	 </a:t>
            </a: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blocklens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[],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disps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,</a:t>
            </a:r>
          </a:p>
          <a:p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	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	 </a:t>
            </a: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oldtypes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[], &amp;</a:t>
            </a: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struct</a:t>
            </a:r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);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Commit, Free, and Dup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Types must be committed before use</a:t>
            </a:r>
          </a:p>
          <a:p>
            <a:pPr lvl="1"/>
            <a:r>
              <a:rPr lang="en-US" dirty="0" smtClean="0"/>
              <a:t>Only the ones that are used!</a:t>
            </a:r>
          </a:p>
          <a:p>
            <a:pPr lvl="1"/>
            <a:r>
              <a:rPr lang="en-US" dirty="0" err="1" smtClean="0"/>
              <a:t>MPI_Type_commit</a:t>
            </a:r>
            <a:r>
              <a:rPr lang="en-US" dirty="0" smtClean="0"/>
              <a:t> may perform heavy optimizations (and will hopefully)</a:t>
            </a:r>
          </a:p>
          <a:p>
            <a:r>
              <a:rPr lang="en-US" dirty="0" err="1" smtClean="0"/>
              <a:t>MPI_Type_free</a:t>
            </a:r>
            <a:endParaRPr lang="en-US" dirty="0" smtClean="0"/>
          </a:p>
          <a:p>
            <a:pPr lvl="1"/>
            <a:r>
              <a:rPr lang="en-US" dirty="0" smtClean="0"/>
              <a:t>Free MPI resources of </a:t>
            </a:r>
            <a:r>
              <a:rPr lang="en-US" dirty="0" err="1" smtClean="0"/>
              <a:t>datatypes</a:t>
            </a:r>
            <a:endParaRPr lang="en-US" dirty="0" smtClean="0"/>
          </a:p>
          <a:p>
            <a:pPr lvl="1"/>
            <a:r>
              <a:rPr lang="en-US" dirty="0" smtClean="0"/>
              <a:t>Does not affect types built from it</a:t>
            </a:r>
          </a:p>
          <a:p>
            <a:r>
              <a:rPr lang="en-US" dirty="0" err="1" smtClean="0"/>
              <a:t>MPI_Type_dup</a:t>
            </a:r>
            <a:endParaRPr lang="en-US" dirty="0" smtClean="0"/>
          </a:p>
          <a:p>
            <a:pPr lvl="1"/>
            <a:r>
              <a:rPr lang="en-US" dirty="0" smtClean="0"/>
              <a:t>Duplicates a type</a:t>
            </a:r>
          </a:p>
          <a:p>
            <a:pPr lvl="1"/>
            <a:r>
              <a:rPr lang="en-US" dirty="0" smtClean="0"/>
              <a:t>Library abstraction (</a:t>
            </a:r>
            <a:r>
              <a:rPr lang="en-US" dirty="0" err="1" smtClean="0"/>
              <a:t>composability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DDT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Pack/Unpack</a:t>
            </a:r>
          </a:p>
          <a:p>
            <a:pPr lvl="1"/>
            <a:r>
              <a:rPr lang="en-US" dirty="0" smtClean="0"/>
              <a:t>Mainly for compatibility to legacy libraries</a:t>
            </a:r>
          </a:p>
          <a:p>
            <a:pPr lvl="1"/>
            <a:r>
              <a:rPr lang="en-US" dirty="0" smtClean="0"/>
              <a:t>You should not be doing this yourself</a:t>
            </a:r>
          </a:p>
          <a:p>
            <a:r>
              <a:rPr lang="en-US" dirty="0" err="1" smtClean="0"/>
              <a:t>Get_envelope</a:t>
            </a:r>
            <a:r>
              <a:rPr lang="en-US" dirty="0" smtClean="0"/>
              <a:t>/contents</a:t>
            </a:r>
          </a:p>
          <a:p>
            <a:pPr lvl="1"/>
            <a:r>
              <a:rPr lang="en-US" dirty="0" smtClean="0"/>
              <a:t>Only for expert library developers</a:t>
            </a:r>
          </a:p>
          <a:p>
            <a:pPr lvl="1"/>
            <a:r>
              <a:rPr lang="en-US" dirty="0" smtClean="0"/>
              <a:t>Libraries like MPITypes</a:t>
            </a:r>
            <a:r>
              <a:rPr lang="en-US" baseline="30000" dirty="0" smtClean="0"/>
              <a:t>1</a:t>
            </a:r>
            <a:r>
              <a:rPr lang="en-US" dirty="0" smtClean="0"/>
              <a:t> make this easier</a:t>
            </a:r>
          </a:p>
          <a:p>
            <a:r>
              <a:rPr lang="en-US" dirty="0" err="1" smtClean="0"/>
              <a:t>MPI_Create_resized</a:t>
            </a:r>
            <a:endParaRPr lang="en-US" dirty="0" smtClean="0"/>
          </a:p>
          <a:p>
            <a:pPr lvl="1"/>
            <a:r>
              <a:rPr lang="en-US" dirty="0" smtClean="0"/>
              <a:t>Change extent and size (dangerous but useful)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4200" y="5943600"/>
            <a:ext cx="3242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http://www.mcs.anl.gov/mpitypes/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9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Datatype</a:t>
            </a:r>
            <a:r>
              <a:rPr lang="en-US" dirty="0" smtClean="0"/>
              <a:t> Selection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and effective performance model:</a:t>
            </a:r>
          </a:p>
          <a:p>
            <a:pPr lvl="1"/>
            <a:r>
              <a:rPr lang="en-US" dirty="0" smtClean="0"/>
              <a:t>More parameters == slower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redefined &lt;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contig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&lt; vector &lt;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index_block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&lt; index &lt;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struct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/>
              <a:t>Some (most) MPIs are inconsistent </a:t>
            </a:r>
          </a:p>
          <a:p>
            <a:pPr lvl="1"/>
            <a:r>
              <a:rPr lang="en-US" dirty="0" smtClean="0"/>
              <a:t>But this rule is portable</a:t>
            </a:r>
          </a:p>
          <a:p>
            <a:r>
              <a:rPr lang="en-US" dirty="0" smtClean="0"/>
              <a:t>Advice to users:</a:t>
            </a:r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datatype</a:t>
            </a:r>
            <a:r>
              <a:rPr lang="en-US" dirty="0" smtClean="0"/>
              <a:t> “compression” bottom-up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5950840"/>
            <a:ext cx="719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W. </a:t>
            </a:r>
            <a:r>
              <a:rPr lang="en-US" sz="1600" i="1" dirty="0" err="1" smtClean="0">
                <a:solidFill>
                  <a:schemeClr val="bg2">
                    <a:lumMod val="10000"/>
                  </a:schemeClr>
                </a:solidFill>
              </a:rPr>
              <a:t>Gropp</a:t>
            </a:r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 et al.: Performance Expectations and Guidelines for MPI Derived Datatypes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stencil-</a:t>
            </a:r>
            <a:r>
              <a:rPr lang="en-US" i="1" dirty="0" err="1" smtClean="0"/>
              <a:t>mpi</a:t>
            </a:r>
            <a:r>
              <a:rPr lang="en-US" i="1" dirty="0" smtClean="0"/>
              <a:t>-</a:t>
            </a:r>
            <a:r>
              <a:rPr lang="en-US" i="1" dirty="0" err="1" smtClean="0"/>
              <a:t>ddt.c</a:t>
            </a:r>
            <a:endParaRPr lang="en-US" i="1" dirty="0" smtClean="0"/>
          </a:p>
          <a:p>
            <a:r>
              <a:rPr lang="en-US" dirty="0" smtClean="0"/>
              <a:t>Non-blocking sends and receives</a:t>
            </a:r>
          </a:p>
          <a:p>
            <a:r>
              <a:rPr lang="en-US" dirty="0" smtClean="0"/>
              <a:t>Data location specified by MPI </a:t>
            </a:r>
            <a:r>
              <a:rPr lang="en-US" dirty="0" err="1" smtClean="0"/>
              <a:t>datatypes</a:t>
            </a:r>
            <a:endParaRPr lang="en-US" dirty="0" smtClean="0"/>
          </a:p>
          <a:p>
            <a:r>
              <a:rPr lang="en-US" dirty="0" smtClean="0"/>
              <a:t>Manual packing of data no longer required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323146" y="3804873"/>
            <a:ext cx="152400" cy="152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4755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6279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803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9327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0851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2375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3899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35423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36947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38471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9995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41519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43043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44567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4609146" y="3804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4761546" y="3804873"/>
            <a:ext cx="152400" cy="152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323146" y="39572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24755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6279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27803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29327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30851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2375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33899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35423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36947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8471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39995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41519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43043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4456746" y="3957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4761546" y="39572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38"/>
          <p:cNvSpPr>
            <a:spLocks noChangeArrowheads="1"/>
          </p:cNvSpPr>
          <p:nvPr/>
        </p:nvSpPr>
        <p:spPr bwMode="auto">
          <a:xfrm>
            <a:off x="2323146" y="41096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4755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26279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27803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2"/>
          <p:cNvSpPr>
            <a:spLocks noChangeArrowheads="1"/>
          </p:cNvSpPr>
          <p:nvPr/>
        </p:nvSpPr>
        <p:spPr bwMode="auto">
          <a:xfrm>
            <a:off x="29327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30851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4"/>
          <p:cNvSpPr>
            <a:spLocks noChangeArrowheads="1"/>
          </p:cNvSpPr>
          <p:nvPr/>
        </p:nvSpPr>
        <p:spPr bwMode="auto">
          <a:xfrm>
            <a:off x="32375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33899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6"/>
          <p:cNvSpPr>
            <a:spLocks noChangeArrowheads="1"/>
          </p:cNvSpPr>
          <p:nvPr/>
        </p:nvSpPr>
        <p:spPr bwMode="auto">
          <a:xfrm>
            <a:off x="35423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6947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48"/>
          <p:cNvSpPr>
            <a:spLocks noChangeArrowheads="1"/>
          </p:cNvSpPr>
          <p:nvPr/>
        </p:nvSpPr>
        <p:spPr bwMode="auto">
          <a:xfrm>
            <a:off x="38471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9995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41519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043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44567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4609146" y="4109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54"/>
          <p:cNvSpPr>
            <a:spLocks noChangeArrowheads="1"/>
          </p:cNvSpPr>
          <p:nvPr/>
        </p:nvSpPr>
        <p:spPr bwMode="auto">
          <a:xfrm>
            <a:off x="4761546" y="41096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2323146" y="4262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56"/>
          <p:cNvSpPr>
            <a:spLocks noChangeArrowheads="1"/>
          </p:cNvSpPr>
          <p:nvPr/>
        </p:nvSpPr>
        <p:spPr bwMode="auto">
          <a:xfrm>
            <a:off x="24755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26279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58"/>
          <p:cNvSpPr>
            <a:spLocks noChangeArrowheads="1"/>
          </p:cNvSpPr>
          <p:nvPr/>
        </p:nvSpPr>
        <p:spPr bwMode="auto">
          <a:xfrm>
            <a:off x="27803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29327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60"/>
          <p:cNvSpPr>
            <a:spLocks noChangeArrowheads="1"/>
          </p:cNvSpPr>
          <p:nvPr/>
        </p:nvSpPr>
        <p:spPr bwMode="auto">
          <a:xfrm>
            <a:off x="30851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32375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62"/>
          <p:cNvSpPr>
            <a:spLocks noChangeArrowheads="1"/>
          </p:cNvSpPr>
          <p:nvPr/>
        </p:nvSpPr>
        <p:spPr bwMode="auto">
          <a:xfrm>
            <a:off x="33899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5423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64"/>
          <p:cNvSpPr>
            <a:spLocks noChangeArrowheads="1"/>
          </p:cNvSpPr>
          <p:nvPr/>
        </p:nvSpPr>
        <p:spPr bwMode="auto">
          <a:xfrm>
            <a:off x="36947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38471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66"/>
          <p:cNvSpPr>
            <a:spLocks noChangeArrowheads="1"/>
          </p:cNvSpPr>
          <p:nvPr/>
        </p:nvSpPr>
        <p:spPr bwMode="auto">
          <a:xfrm>
            <a:off x="39995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1519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43043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4567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Rectangle 70"/>
          <p:cNvSpPr>
            <a:spLocks noChangeArrowheads="1"/>
          </p:cNvSpPr>
          <p:nvPr/>
        </p:nvSpPr>
        <p:spPr bwMode="auto">
          <a:xfrm>
            <a:off x="4609146" y="42620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761546" y="4262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2323146" y="44144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4755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26279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27803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9327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30851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78"/>
          <p:cNvSpPr>
            <a:spLocks noChangeArrowheads="1"/>
          </p:cNvSpPr>
          <p:nvPr/>
        </p:nvSpPr>
        <p:spPr bwMode="auto">
          <a:xfrm>
            <a:off x="32375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3899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80"/>
          <p:cNvSpPr>
            <a:spLocks noChangeArrowheads="1"/>
          </p:cNvSpPr>
          <p:nvPr/>
        </p:nvSpPr>
        <p:spPr bwMode="auto">
          <a:xfrm>
            <a:off x="35423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36947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82"/>
          <p:cNvSpPr>
            <a:spLocks noChangeArrowheads="1"/>
          </p:cNvSpPr>
          <p:nvPr/>
        </p:nvSpPr>
        <p:spPr bwMode="auto">
          <a:xfrm>
            <a:off x="38471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39995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41519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43043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44567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4609146" y="44144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88"/>
          <p:cNvSpPr>
            <a:spLocks noChangeArrowheads="1"/>
          </p:cNvSpPr>
          <p:nvPr/>
        </p:nvSpPr>
        <p:spPr bwMode="auto">
          <a:xfrm>
            <a:off x="4761546" y="44144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2323146" y="4566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ctangle 90"/>
          <p:cNvSpPr>
            <a:spLocks noChangeArrowheads="1"/>
          </p:cNvSpPr>
          <p:nvPr/>
        </p:nvSpPr>
        <p:spPr bwMode="auto">
          <a:xfrm>
            <a:off x="24755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279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Rectangle 92"/>
          <p:cNvSpPr>
            <a:spLocks noChangeArrowheads="1"/>
          </p:cNvSpPr>
          <p:nvPr/>
        </p:nvSpPr>
        <p:spPr bwMode="auto">
          <a:xfrm>
            <a:off x="27803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29327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Rectangle 94"/>
          <p:cNvSpPr>
            <a:spLocks noChangeArrowheads="1"/>
          </p:cNvSpPr>
          <p:nvPr/>
        </p:nvSpPr>
        <p:spPr bwMode="auto">
          <a:xfrm>
            <a:off x="30851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32375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96"/>
          <p:cNvSpPr>
            <a:spLocks noChangeArrowheads="1"/>
          </p:cNvSpPr>
          <p:nvPr/>
        </p:nvSpPr>
        <p:spPr bwMode="auto">
          <a:xfrm>
            <a:off x="33899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35423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98"/>
          <p:cNvSpPr>
            <a:spLocks noChangeArrowheads="1"/>
          </p:cNvSpPr>
          <p:nvPr/>
        </p:nvSpPr>
        <p:spPr bwMode="auto">
          <a:xfrm>
            <a:off x="36947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38471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ectangle 100"/>
          <p:cNvSpPr>
            <a:spLocks noChangeArrowheads="1"/>
          </p:cNvSpPr>
          <p:nvPr/>
        </p:nvSpPr>
        <p:spPr bwMode="auto">
          <a:xfrm>
            <a:off x="39995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41519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Rectangle 102"/>
          <p:cNvSpPr>
            <a:spLocks noChangeArrowheads="1"/>
          </p:cNvSpPr>
          <p:nvPr/>
        </p:nvSpPr>
        <p:spPr bwMode="auto">
          <a:xfrm>
            <a:off x="43043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44567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Rectangle 104"/>
          <p:cNvSpPr>
            <a:spLocks noChangeArrowheads="1"/>
          </p:cNvSpPr>
          <p:nvPr/>
        </p:nvSpPr>
        <p:spPr bwMode="auto">
          <a:xfrm>
            <a:off x="4609146" y="45668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761546" y="45668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106"/>
          <p:cNvSpPr>
            <a:spLocks noChangeArrowheads="1"/>
          </p:cNvSpPr>
          <p:nvPr/>
        </p:nvSpPr>
        <p:spPr bwMode="auto">
          <a:xfrm>
            <a:off x="2323146" y="47192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24755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108"/>
          <p:cNvSpPr>
            <a:spLocks noChangeArrowheads="1"/>
          </p:cNvSpPr>
          <p:nvPr/>
        </p:nvSpPr>
        <p:spPr bwMode="auto">
          <a:xfrm>
            <a:off x="26279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27803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Rectangle 110"/>
          <p:cNvSpPr>
            <a:spLocks noChangeArrowheads="1"/>
          </p:cNvSpPr>
          <p:nvPr/>
        </p:nvSpPr>
        <p:spPr bwMode="auto">
          <a:xfrm>
            <a:off x="29327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851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Rectangle 112"/>
          <p:cNvSpPr>
            <a:spLocks noChangeArrowheads="1"/>
          </p:cNvSpPr>
          <p:nvPr/>
        </p:nvSpPr>
        <p:spPr bwMode="auto">
          <a:xfrm>
            <a:off x="32375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33899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Rectangle 114"/>
          <p:cNvSpPr>
            <a:spLocks noChangeArrowheads="1"/>
          </p:cNvSpPr>
          <p:nvPr/>
        </p:nvSpPr>
        <p:spPr bwMode="auto">
          <a:xfrm>
            <a:off x="35423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36947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116"/>
          <p:cNvSpPr>
            <a:spLocks noChangeArrowheads="1"/>
          </p:cNvSpPr>
          <p:nvPr/>
        </p:nvSpPr>
        <p:spPr bwMode="auto">
          <a:xfrm>
            <a:off x="38471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Rectangle 117"/>
          <p:cNvSpPr>
            <a:spLocks noChangeArrowheads="1"/>
          </p:cNvSpPr>
          <p:nvPr/>
        </p:nvSpPr>
        <p:spPr bwMode="auto">
          <a:xfrm>
            <a:off x="39995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Rectangle 118"/>
          <p:cNvSpPr>
            <a:spLocks noChangeArrowheads="1"/>
          </p:cNvSpPr>
          <p:nvPr/>
        </p:nvSpPr>
        <p:spPr bwMode="auto">
          <a:xfrm>
            <a:off x="41519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Rectangle 119"/>
          <p:cNvSpPr>
            <a:spLocks noChangeArrowheads="1"/>
          </p:cNvSpPr>
          <p:nvPr/>
        </p:nvSpPr>
        <p:spPr bwMode="auto">
          <a:xfrm>
            <a:off x="43043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Rectangle 120"/>
          <p:cNvSpPr>
            <a:spLocks noChangeArrowheads="1"/>
          </p:cNvSpPr>
          <p:nvPr/>
        </p:nvSpPr>
        <p:spPr bwMode="auto">
          <a:xfrm>
            <a:off x="44567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Rectangle 121"/>
          <p:cNvSpPr>
            <a:spLocks noChangeArrowheads="1"/>
          </p:cNvSpPr>
          <p:nvPr/>
        </p:nvSpPr>
        <p:spPr bwMode="auto">
          <a:xfrm>
            <a:off x="4609146" y="47192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Rectangle 122"/>
          <p:cNvSpPr>
            <a:spLocks noChangeArrowheads="1"/>
          </p:cNvSpPr>
          <p:nvPr/>
        </p:nvSpPr>
        <p:spPr bwMode="auto">
          <a:xfrm>
            <a:off x="4761546" y="47192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Rectangle 123"/>
          <p:cNvSpPr>
            <a:spLocks noChangeArrowheads="1"/>
          </p:cNvSpPr>
          <p:nvPr/>
        </p:nvSpPr>
        <p:spPr bwMode="auto">
          <a:xfrm>
            <a:off x="2323146" y="48716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Rectangle 124"/>
          <p:cNvSpPr>
            <a:spLocks noChangeArrowheads="1"/>
          </p:cNvSpPr>
          <p:nvPr/>
        </p:nvSpPr>
        <p:spPr bwMode="auto">
          <a:xfrm>
            <a:off x="24755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Rectangle 125"/>
          <p:cNvSpPr>
            <a:spLocks noChangeArrowheads="1"/>
          </p:cNvSpPr>
          <p:nvPr/>
        </p:nvSpPr>
        <p:spPr bwMode="auto">
          <a:xfrm>
            <a:off x="26279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Rectangle 126"/>
          <p:cNvSpPr>
            <a:spLocks noChangeArrowheads="1"/>
          </p:cNvSpPr>
          <p:nvPr/>
        </p:nvSpPr>
        <p:spPr bwMode="auto">
          <a:xfrm>
            <a:off x="27803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Rectangle 127"/>
          <p:cNvSpPr>
            <a:spLocks noChangeArrowheads="1"/>
          </p:cNvSpPr>
          <p:nvPr/>
        </p:nvSpPr>
        <p:spPr bwMode="auto">
          <a:xfrm>
            <a:off x="29327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Rectangle 128"/>
          <p:cNvSpPr>
            <a:spLocks noChangeArrowheads="1"/>
          </p:cNvSpPr>
          <p:nvPr/>
        </p:nvSpPr>
        <p:spPr bwMode="auto">
          <a:xfrm>
            <a:off x="30851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Rectangle 129"/>
          <p:cNvSpPr>
            <a:spLocks noChangeArrowheads="1"/>
          </p:cNvSpPr>
          <p:nvPr/>
        </p:nvSpPr>
        <p:spPr bwMode="auto">
          <a:xfrm>
            <a:off x="32375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Rectangle 130"/>
          <p:cNvSpPr>
            <a:spLocks noChangeArrowheads="1"/>
          </p:cNvSpPr>
          <p:nvPr/>
        </p:nvSpPr>
        <p:spPr bwMode="auto">
          <a:xfrm>
            <a:off x="33899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Rectangle 131"/>
          <p:cNvSpPr>
            <a:spLocks noChangeArrowheads="1"/>
          </p:cNvSpPr>
          <p:nvPr/>
        </p:nvSpPr>
        <p:spPr bwMode="auto">
          <a:xfrm>
            <a:off x="35423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132"/>
          <p:cNvSpPr>
            <a:spLocks noChangeArrowheads="1"/>
          </p:cNvSpPr>
          <p:nvPr/>
        </p:nvSpPr>
        <p:spPr bwMode="auto">
          <a:xfrm>
            <a:off x="36947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Rectangle 133"/>
          <p:cNvSpPr>
            <a:spLocks noChangeArrowheads="1"/>
          </p:cNvSpPr>
          <p:nvPr/>
        </p:nvSpPr>
        <p:spPr bwMode="auto">
          <a:xfrm>
            <a:off x="38471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Rectangle 134"/>
          <p:cNvSpPr>
            <a:spLocks noChangeArrowheads="1"/>
          </p:cNvSpPr>
          <p:nvPr/>
        </p:nvSpPr>
        <p:spPr bwMode="auto">
          <a:xfrm>
            <a:off x="39995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Rectangle 135"/>
          <p:cNvSpPr>
            <a:spLocks noChangeArrowheads="1"/>
          </p:cNvSpPr>
          <p:nvPr/>
        </p:nvSpPr>
        <p:spPr bwMode="auto">
          <a:xfrm>
            <a:off x="41519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136"/>
          <p:cNvSpPr>
            <a:spLocks noChangeArrowheads="1"/>
          </p:cNvSpPr>
          <p:nvPr/>
        </p:nvSpPr>
        <p:spPr bwMode="auto">
          <a:xfrm>
            <a:off x="43043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137"/>
          <p:cNvSpPr>
            <a:spLocks noChangeArrowheads="1"/>
          </p:cNvSpPr>
          <p:nvPr/>
        </p:nvSpPr>
        <p:spPr bwMode="auto">
          <a:xfrm>
            <a:off x="44567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Rectangle 138"/>
          <p:cNvSpPr>
            <a:spLocks noChangeArrowheads="1"/>
          </p:cNvSpPr>
          <p:nvPr/>
        </p:nvSpPr>
        <p:spPr bwMode="auto">
          <a:xfrm>
            <a:off x="4609146" y="4871673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Rectangle 139"/>
          <p:cNvSpPr>
            <a:spLocks noChangeArrowheads="1"/>
          </p:cNvSpPr>
          <p:nvPr/>
        </p:nvSpPr>
        <p:spPr bwMode="auto">
          <a:xfrm>
            <a:off x="4761546" y="48716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140"/>
          <p:cNvSpPr>
            <a:spLocks noChangeArrowheads="1"/>
          </p:cNvSpPr>
          <p:nvPr/>
        </p:nvSpPr>
        <p:spPr bwMode="auto">
          <a:xfrm>
            <a:off x="2323146" y="5024073"/>
            <a:ext cx="152400" cy="152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Rectangle 141"/>
          <p:cNvSpPr>
            <a:spLocks noChangeArrowheads="1"/>
          </p:cNvSpPr>
          <p:nvPr/>
        </p:nvSpPr>
        <p:spPr bwMode="auto">
          <a:xfrm>
            <a:off x="24755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Rectangle 142"/>
          <p:cNvSpPr>
            <a:spLocks noChangeArrowheads="1"/>
          </p:cNvSpPr>
          <p:nvPr/>
        </p:nvSpPr>
        <p:spPr bwMode="auto">
          <a:xfrm>
            <a:off x="26279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Rectangle 143"/>
          <p:cNvSpPr>
            <a:spLocks noChangeArrowheads="1"/>
          </p:cNvSpPr>
          <p:nvPr/>
        </p:nvSpPr>
        <p:spPr bwMode="auto">
          <a:xfrm>
            <a:off x="27803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Rectangle 144"/>
          <p:cNvSpPr>
            <a:spLocks noChangeArrowheads="1"/>
          </p:cNvSpPr>
          <p:nvPr/>
        </p:nvSpPr>
        <p:spPr bwMode="auto">
          <a:xfrm>
            <a:off x="29327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Rectangle 145"/>
          <p:cNvSpPr>
            <a:spLocks noChangeArrowheads="1"/>
          </p:cNvSpPr>
          <p:nvPr/>
        </p:nvSpPr>
        <p:spPr bwMode="auto">
          <a:xfrm>
            <a:off x="30851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Rectangle 146"/>
          <p:cNvSpPr>
            <a:spLocks noChangeArrowheads="1"/>
          </p:cNvSpPr>
          <p:nvPr/>
        </p:nvSpPr>
        <p:spPr bwMode="auto">
          <a:xfrm>
            <a:off x="32375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ectangle 147"/>
          <p:cNvSpPr>
            <a:spLocks noChangeArrowheads="1"/>
          </p:cNvSpPr>
          <p:nvPr/>
        </p:nvSpPr>
        <p:spPr bwMode="auto">
          <a:xfrm>
            <a:off x="33899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Rectangle 148"/>
          <p:cNvSpPr>
            <a:spLocks noChangeArrowheads="1"/>
          </p:cNvSpPr>
          <p:nvPr/>
        </p:nvSpPr>
        <p:spPr bwMode="auto">
          <a:xfrm>
            <a:off x="35423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149"/>
          <p:cNvSpPr>
            <a:spLocks noChangeArrowheads="1"/>
          </p:cNvSpPr>
          <p:nvPr/>
        </p:nvSpPr>
        <p:spPr bwMode="auto">
          <a:xfrm>
            <a:off x="36947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Rectangle 150"/>
          <p:cNvSpPr>
            <a:spLocks noChangeArrowheads="1"/>
          </p:cNvSpPr>
          <p:nvPr/>
        </p:nvSpPr>
        <p:spPr bwMode="auto">
          <a:xfrm>
            <a:off x="38471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Rectangle 151"/>
          <p:cNvSpPr>
            <a:spLocks noChangeArrowheads="1"/>
          </p:cNvSpPr>
          <p:nvPr/>
        </p:nvSpPr>
        <p:spPr bwMode="auto">
          <a:xfrm>
            <a:off x="39995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Rectangle 152"/>
          <p:cNvSpPr>
            <a:spLocks noChangeArrowheads="1"/>
          </p:cNvSpPr>
          <p:nvPr/>
        </p:nvSpPr>
        <p:spPr bwMode="auto">
          <a:xfrm>
            <a:off x="41519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Rectangle 153"/>
          <p:cNvSpPr>
            <a:spLocks noChangeArrowheads="1"/>
          </p:cNvSpPr>
          <p:nvPr/>
        </p:nvSpPr>
        <p:spPr bwMode="auto">
          <a:xfrm>
            <a:off x="43043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Rectangle 154"/>
          <p:cNvSpPr>
            <a:spLocks noChangeArrowheads="1"/>
          </p:cNvSpPr>
          <p:nvPr/>
        </p:nvSpPr>
        <p:spPr bwMode="auto">
          <a:xfrm>
            <a:off x="44567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Rectangle 155"/>
          <p:cNvSpPr>
            <a:spLocks noChangeArrowheads="1"/>
          </p:cNvSpPr>
          <p:nvPr/>
        </p:nvSpPr>
        <p:spPr bwMode="auto">
          <a:xfrm>
            <a:off x="4609146" y="5024073"/>
            <a:ext cx="152400" cy="15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Rectangle 156"/>
          <p:cNvSpPr>
            <a:spLocks noChangeArrowheads="1"/>
          </p:cNvSpPr>
          <p:nvPr/>
        </p:nvSpPr>
        <p:spPr bwMode="auto">
          <a:xfrm>
            <a:off x="4761546" y="5024073"/>
            <a:ext cx="152400" cy="1524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AutoShape 157"/>
          <p:cNvSpPr>
            <a:spLocks/>
          </p:cNvSpPr>
          <p:nvPr/>
        </p:nvSpPr>
        <p:spPr bwMode="auto">
          <a:xfrm rot="5393440" flipV="1">
            <a:off x="3426459" y="4223973"/>
            <a:ext cx="381000" cy="228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Text Box 162"/>
          <p:cNvSpPr txBox="1">
            <a:spLocks noChangeArrowheads="1"/>
          </p:cNvSpPr>
          <p:nvPr/>
        </p:nvSpPr>
        <p:spPr bwMode="auto">
          <a:xfrm>
            <a:off x="3416416" y="5520961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 smtClean="0">
                <a:ea typeface="Arial" charset="0"/>
                <a:cs typeface="Arial" charset="0"/>
              </a:rPr>
              <a:t>bx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62" name="Right Brace 161"/>
          <p:cNvSpPr/>
          <p:nvPr/>
        </p:nvSpPr>
        <p:spPr>
          <a:xfrm>
            <a:off x="5029200" y="3962400"/>
            <a:ext cx="551397" cy="9906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5562600" y="4262073"/>
            <a:ext cx="61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5455545" y="4953000"/>
            <a:ext cx="79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151515"/>
                </a:solidFill>
              </a:rPr>
              <a:t>vector</a:t>
            </a:r>
            <a:endParaRPr lang="en-US" b="1" dirty="0">
              <a:solidFill>
                <a:srgbClr val="151515"/>
              </a:solidFill>
            </a:endParaRPr>
          </a:p>
        </p:txBody>
      </p:sp>
      <p:cxnSp>
        <p:nvCxnSpPr>
          <p:cNvPr id="168" name="Straight Arrow Connector 167"/>
          <p:cNvCxnSpPr>
            <a:stCxn id="181" idx="3"/>
            <a:endCxn id="164" idx="1"/>
          </p:cNvCxnSpPr>
          <p:nvPr/>
        </p:nvCxnSpPr>
        <p:spPr bwMode="auto">
          <a:xfrm>
            <a:off x="4761756" y="4953000"/>
            <a:ext cx="693789" cy="184666"/>
          </a:xfrm>
          <a:prstGeom prst="straightConnector1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165" name="组 164"/>
          <p:cNvGrpSpPr/>
          <p:nvPr/>
        </p:nvGrpSpPr>
        <p:grpSpPr>
          <a:xfrm>
            <a:off x="4609356" y="3962400"/>
            <a:ext cx="152400" cy="1066800"/>
            <a:chOff x="4913946" y="4109673"/>
            <a:chExt cx="152400" cy="1066800"/>
          </a:xfrm>
        </p:grpSpPr>
        <p:sp>
          <p:nvSpPr>
            <p:cNvPr id="175" name="Rectangle 37"/>
            <p:cNvSpPr>
              <a:spLocks noChangeArrowheads="1"/>
            </p:cNvSpPr>
            <p:nvPr/>
          </p:nvSpPr>
          <p:spPr bwMode="auto">
            <a:xfrm>
              <a:off x="4913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54"/>
            <p:cNvSpPr>
              <a:spLocks noChangeArrowheads="1"/>
            </p:cNvSpPr>
            <p:nvPr/>
          </p:nvSpPr>
          <p:spPr bwMode="auto">
            <a:xfrm>
              <a:off x="4913946" y="42620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71"/>
            <p:cNvSpPr>
              <a:spLocks noChangeArrowheads="1"/>
            </p:cNvSpPr>
            <p:nvPr/>
          </p:nvSpPr>
          <p:spPr bwMode="auto">
            <a:xfrm>
              <a:off x="4913946" y="44144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88"/>
            <p:cNvSpPr>
              <a:spLocks noChangeArrowheads="1"/>
            </p:cNvSpPr>
            <p:nvPr/>
          </p:nvSpPr>
          <p:spPr bwMode="auto">
            <a:xfrm>
              <a:off x="4913946" y="45668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05"/>
            <p:cNvSpPr>
              <a:spLocks noChangeArrowheads="1"/>
            </p:cNvSpPr>
            <p:nvPr/>
          </p:nvSpPr>
          <p:spPr bwMode="auto">
            <a:xfrm>
              <a:off x="4913946" y="47192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22"/>
            <p:cNvSpPr>
              <a:spLocks noChangeArrowheads="1"/>
            </p:cNvSpPr>
            <p:nvPr/>
          </p:nvSpPr>
          <p:spPr bwMode="auto">
            <a:xfrm>
              <a:off x="4913946" y="4871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139"/>
            <p:cNvSpPr>
              <a:spLocks noChangeArrowheads="1"/>
            </p:cNvSpPr>
            <p:nvPr/>
          </p:nvSpPr>
          <p:spPr bwMode="auto">
            <a:xfrm>
              <a:off x="4913946" y="50240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2477244" y="3956175"/>
            <a:ext cx="152400" cy="1066800"/>
            <a:chOff x="4913946" y="4109673"/>
            <a:chExt cx="152400" cy="1066800"/>
          </a:xfrm>
        </p:grpSpPr>
        <p:sp>
          <p:nvSpPr>
            <p:cNvPr id="184" name="Rectangle 37"/>
            <p:cNvSpPr>
              <a:spLocks noChangeArrowheads="1"/>
            </p:cNvSpPr>
            <p:nvPr/>
          </p:nvSpPr>
          <p:spPr bwMode="auto">
            <a:xfrm>
              <a:off x="4913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54"/>
            <p:cNvSpPr>
              <a:spLocks noChangeArrowheads="1"/>
            </p:cNvSpPr>
            <p:nvPr/>
          </p:nvSpPr>
          <p:spPr bwMode="auto">
            <a:xfrm>
              <a:off x="4913946" y="42620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71"/>
            <p:cNvSpPr>
              <a:spLocks noChangeArrowheads="1"/>
            </p:cNvSpPr>
            <p:nvPr/>
          </p:nvSpPr>
          <p:spPr bwMode="auto">
            <a:xfrm>
              <a:off x="4913946" y="44144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88"/>
            <p:cNvSpPr>
              <a:spLocks noChangeArrowheads="1"/>
            </p:cNvSpPr>
            <p:nvPr/>
          </p:nvSpPr>
          <p:spPr bwMode="auto">
            <a:xfrm>
              <a:off x="4913946" y="45668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05"/>
            <p:cNvSpPr>
              <a:spLocks noChangeArrowheads="1"/>
            </p:cNvSpPr>
            <p:nvPr/>
          </p:nvSpPr>
          <p:spPr bwMode="auto">
            <a:xfrm>
              <a:off x="4913946" y="47192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22"/>
            <p:cNvSpPr>
              <a:spLocks noChangeArrowheads="1"/>
            </p:cNvSpPr>
            <p:nvPr/>
          </p:nvSpPr>
          <p:spPr bwMode="auto">
            <a:xfrm>
              <a:off x="4913946" y="4871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39"/>
            <p:cNvSpPr>
              <a:spLocks noChangeArrowheads="1"/>
            </p:cNvSpPr>
            <p:nvPr/>
          </p:nvSpPr>
          <p:spPr bwMode="auto">
            <a:xfrm>
              <a:off x="4913946" y="50240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2478315" y="3962400"/>
            <a:ext cx="2286000" cy="152400"/>
            <a:chOff x="2780346" y="4109673"/>
            <a:chExt cx="2286000" cy="152400"/>
          </a:xfrm>
        </p:grpSpPr>
        <p:sp>
          <p:nvSpPr>
            <p:cNvPr id="182" name="Rectangle 5"/>
            <p:cNvSpPr>
              <a:spLocks noChangeArrowheads="1"/>
            </p:cNvSpPr>
            <p:nvPr/>
          </p:nvSpPr>
          <p:spPr bwMode="auto">
            <a:xfrm>
              <a:off x="27803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6"/>
            <p:cNvSpPr>
              <a:spLocks noChangeArrowheads="1"/>
            </p:cNvSpPr>
            <p:nvPr/>
          </p:nvSpPr>
          <p:spPr bwMode="auto">
            <a:xfrm>
              <a:off x="29327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7"/>
            <p:cNvSpPr>
              <a:spLocks noChangeArrowheads="1"/>
            </p:cNvSpPr>
            <p:nvPr/>
          </p:nvSpPr>
          <p:spPr bwMode="auto">
            <a:xfrm>
              <a:off x="30851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8"/>
            <p:cNvSpPr>
              <a:spLocks noChangeArrowheads="1"/>
            </p:cNvSpPr>
            <p:nvPr/>
          </p:nvSpPr>
          <p:spPr bwMode="auto">
            <a:xfrm>
              <a:off x="32375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9"/>
            <p:cNvSpPr>
              <a:spLocks noChangeArrowheads="1"/>
            </p:cNvSpPr>
            <p:nvPr/>
          </p:nvSpPr>
          <p:spPr bwMode="auto">
            <a:xfrm>
              <a:off x="3389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10"/>
            <p:cNvSpPr>
              <a:spLocks noChangeArrowheads="1"/>
            </p:cNvSpPr>
            <p:nvPr/>
          </p:nvSpPr>
          <p:spPr bwMode="auto">
            <a:xfrm>
              <a:off x="35423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11"/>
            <p:cNvSpPr>
              <a:spLocks noChangeArrowheads="1"/>
            </p:cNvSpPr>
            <p:nvPr/>
          </p:nvSpPr>
          <p:spPr bwMode="auto">
            <a:xfrm>
              <a:off x="36947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2"/>
            <p:cNvSpPr>
              <a:spLocks noChangeArrowheads="1"/>
            </p:cNvSpPr>
            <p:nvPr/>
          </p:nvSpPr>
          <p:spPr bwMode="auto">
            <a:xfrm>
              <a:off x="38471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13"/>
            <p:cNvSpPr>
              <a:spLocks noChangeArrowheads="1"/>
            </p:cNvSpPr>
            <p:nvPr/>
          </p:nvSpPr>
          <p:spPr bwMode="auto">
            <a:xfrm>
              <a:off x="39995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14"/>
            <p:cNvSpPr>
              <a:spLocks noChangeArrowheads="1"/>
            </p:cNvSpPr>
            <p:nvPr/>
          </p:nvSpPr>
          <p:spPr bwMode="auto">
            <a:xfrm>
              <a:off x="4151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15"/>
            <p:cNvSpPr>
              <a:spLocks noChangeArrowheads="1"/>
            </p:cNvSpPr>
            <p:nvPr/>
          </p:nvSpPr>
          <p:spPr bwMode="auto">
            <a:xfrm>
              <a:off x="43043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16"/>
            <p:cNvSpPr>
              <a:spLocks noChangeArrowheads="1"/>
            </p:cNvSpPr>
            <p:nvPr/>
          </p:nvSpPr>
          <p:spPr bwMode="auto">
            <a:xfrm>
              <a:off x="44567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7"/>
            <p:cNvSpPr>
              <a:spLocks noChangeArrowheads="1"/>
            </p:cNvSpPr>
            <p:nvPr/>
          </p:nvSpPr>
          <p:spPr bwMode="auto">
            <a:xfrm>
              <a:off x="46091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18"/>
            <p:cNvSpPr>
              <a:spLocks noChangeArrowheads="1"/>
            </p:cNvSpPr>
            <p:nvPr/>
          </p:nvSpPr>
          <p:spPr bwMode="auto">
            <a:xfrm>
              <a:off x="47615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19"/>
            <p:cNvSpPr>
              <a:spLocks noChangeArrowheads="1"/>
            </p:cNvSpPr>
            <p:nvPr/>
          </p:nvSpPr>
          <p:spPr bwMode="auto">
            <a:xfrm>
              <a:off x="4913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5" name="组 204"/>
          <p:cNvGrpSpPr/>
          <p:nvPr/>
        </p:nvGrpSpPr>
        <p:grpSpPr>
          <a:xfrm>
            <a:off x="2478315" y="4869543"/>
            <a:ext cx="2286000" cy="152400"/>
            <a:chOff x="2780346" y="4109673"/>
            <a:chExt cx="2286000" cy="152400"/>
          </a:xfrm>
        </p:grpSpPr>
        <p:sp>
          <p:nvSpPr>
            <p:cNvPr id="206" name="Rectangle 5"/>
            <p:cNvSpPr>
              <a:spLocks noChangeArrowheads="1"/>
            </p:cNvSpPr>
            <p:nvPr/>
          </p:nvSpPr>
          <p:spPr bwMode="auto">
            <a:xfrm>
              <a:off x="27803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6"/>
            <p:cNvSpPr>
              <a:spLocks noChangeArrowheads="1"/>
            </p:cNvSpPr>
            <p:nvPr/>
          </p:nvSpPr>
          <p:spPr bwMode="auto">
            <a:xfrm>
              <a:off x="29327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7"/>
            <p:cNvSpPr>
              <a:spLocks noChangeArrowheads="1"/>
            </p:cNvSpPr>
            <p:nvPr/>
          </p:nvSpPr>
          <p:spPr bwMode="auto">
            <a:xfrm>
              <a:off x="30851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8"/>
            <p:cNvSpPr>
              <a:spLocks noChangeArrowheads="1"/>
            </p:cNvSpPr>
            <p:nvPr/>
          </p:nvSpPr>
          <p:spPr bwMode="auto">
            <a:xfrm>
              <a:off x="32375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9"/>
            <p:cNvSpPr>
              <a:spLocks noChangeArrowheads="1"/>
            </p:cNvSpPr>
            <p:nvPr/>
          </p:nvSpPr>
          <p:spPr bwMode="auto">
            <a:xfrm>
              <a:off x="3389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10"/>
            <p:cNvSpPr>
              <a:spLocks noChangeArrowheads="1"/>
            </p:cNvSpPr>
            <p:nvPr/>
          </p:nvSpPr>
          <p:spPr bwMode="auto">
            <a:xfrm>
              <a:off x="35423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11"/>
            <p:cNvSpPr>
              <a:spLocks noChangeArrowheads="1"/>
            </p:cNvSpPr>
            <p:nvPr/>
          </p:nvSpPr>
          <p:spPr bwMode="auto">
            <a:xfrm>
              <a:off x="36947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2"/>
            <p:cNvSpPr>
              <a:spLocks noChangeArrowheads="1"/>
            </p:cNvSpPr>
            <p:nvPr/>
          </p:nvSpPr>
          <p:spPr bwMode="auto">
            <a:xfrm>
              <a:off x="38471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13"/>
            <p:cNvSpPr>
              <a:spLocks noChangeArrowheads="1"/>
            </p:cNvSpPr>
            <p:nvPr/>
          </p:nvSpPr>
          <p:spPr bwMode="auto">
            <a:xfrm>
              <a:off x="39995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14"/>
            <p:cNvSpPr>
              <a:spLocks noChangeArrowheads="1"/>
            </p:cNvSpPr>
            <p:nvPr/>
          </p:nvSpPr>
          <p:spPr bwMode="auto">
            <a:xfrm>
              <a:off x="4151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15"/>
            <p:cNvSpPr>
              <a:spLocks noChangeArrowheads="1"/>
            </p:cNvSpPr>
            <p:nvPr/>
          </p:nvSpPr>
          <p:spPr bwMode="auto">
            <a:xfrm>
              <a:off x="43043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16"/>
            <p:cNvSpPr>
              <a:spLocks noChangeArrowheads="1"/>
            </p:cNvSpPr>
            <p:nvPr/>
          </p:nvSpPr>
          <p:spPr bwMode="auto">
            <a:xfrm>
              <a:off x="44567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17"/>
            <p:cNvSpPr>
              <a:spLocks noChangeArrowheads="1"/>
            </p:cNvSpPr>
            <p:nvPr/>
          </p:nvSpPr>
          <p:spPr bwMode="auto">
            <a:xfrm>
              <a:off x="46091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18"/>
            <p:cNvSpPr>
              <a:spLocks noChangeArrowheads="1"/>
            </p:cNvSpPr>
            <p:nvPr/>
          </p:nvSpPr>
          <p:spPr bwMode="auto">
            <a:xfrm>
              <a:off x="47615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19"/>
            <p:cNvSpPr>
              <a:spLocks noChangeArrowheads="1"/>
            </p:cNvSpPr>
            <p:nvPr/>
          </p:nvSpPr>
          <p:spPr bwMode="auto">
            <a:xfrm>
              <a:off x="4913946" y="4109673"/>
              <a:ext cx="152400" cy="1524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1" name="矩形 220"/>
          <p:cNvSpPr/>
          <p:nvPr/>
        </p:nvSpPr>
        <p:spPr bwMode="auto">
          <a:xfrm>
            <a:off x="4591857" y="3962400"/>
            <a:ext cx="180000" cy="1080000"/>
          </a:xfrm>
          <a:prstGeom prst="rect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2" name="矩形 221"/>
          <p:cNvSpPr/>
          <p:nvPr/>
        </p:nvSpPr>
        <p:spPr bwMode="auto">
          <a:xfrm>
            <a:off x="2460171" y="3962400"/>
            <a:ext cx="180000" cy="1080000"/>
          </a:xfrm>
          <a:prstGeom prst="rect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81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MPI-2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47688" y="990600"/>
            <a:ext cx="8077200" cy="4413250"/>
          </a:xfrm>
        </p:spPr>
        <p:txBody>
          <a:bodyPr/>
          <a:lstStyle/>
          <a:p>
            <a:pPr eaLnBrk="1" hangingPunct="1"/>
            <a:r>
              <a:rPr lang="en-US" dirty="0"/>
              <a:t>Same process of definition by MPI Forum</a:t>
            </a:r>
          </a:p>
          <a:p>
            <a:pPr eaLnBrk="1" hangingPunct="1"/>
            <a:r>
              <a:rPr lang="en-US" dirty="0"/>
              <a:t>MPI-2 is an extension of MPI</a:t>
            </a:r>
          </a:p>
          <a:p>
            <a:pPr lvl="1" eaLnBrk="1" hangingPunct="1"/>
            <a:r>
              <a:rPr lang="en-US" dirty="0"/>
              <a:t>Extends the message-passing model.</a:t>
            </a:r>
          </a:p>
          <a:p>
            <a:pPr lvl="2" eaLnBrk="1" hangingPunct="1"/>
            <a:r>
              <a:rPr lang="en-US" dirty="0"/>
              <a:t>Parallel I/O</a:t>
            </a:r>
          </a:p>
          <a:p>
            <a:pPr lvl="2" eaLnBrk="1" hangingPunct="1"/>
            <a:r>
              <a:rPr lang="en-US" dirty="0"/>
              <a:t>Remote memory operations (one-sided)</a:t>
            </a:r>
          </a:p>
          <a:p>
            <a:pPr lvl="2" eaLnBrk="1" hangingPunct="1"/>
            <a:r>
              <a:rPr lang="en-US" dirty="0"/>
              <a:t>Dynamic process management</a:t>
            </a:r>
          </a:p>
          <a:p>
            <a:pPr lvl="1" eaLnBrk="1" hangingPunct="1"/>
            <a:r>
              <a:rPr lang="en-US" dirty="0"/>
              <a:t>Adds other functionality</a:t>
            </a:r>
          </a:p>
          <a:p>
            <a:pPr lvl="2" eaLnBrk="1" hangingPunct="1"/>
            <a:r>
              <a:rPr lang="en-US" dirty="0"/>
              <a:t>C++ and Fortran 90 bindings</a:t>
            </a:r>
          </a:p>
          <a:p>
            <a:pPr lvl="3" eaLnBrk="1" hangingPunct="1"/>
            <a:r>
              <a:rPr lang="en-US" dirty="0"/>
              <a:t>similar to original C and Fortran-77 bindings</a:t>
            </a:r>
          </a:p>
          <a:p>
            <a:pPr lvl="2" eaLnBrk="1" hangingPunct="1"/>
            <a:r>
              <a:rPr lang="en-US" dirty="0"/>
              <a:t>External interfaces</a:t>
            </a:r>
          </a:p>
          <a:p>
            <a:pPr lvl="2" eaLnBrk="1" hangingPunct="1"/>
            <a:r>
              <a:rPr lang="en-US" dirty="0"/>
              <a:t>Language interoperability</a:t>
            </a:r>
          </a:p>
          <a:p>
            <a:pPr lvl="2" eaLnBrk="1" hangingPunct="1"/>
            <a:r>
              <a:rPr lang="en-US" dirty="0"/>
              <a:t>MPI interaction with threads</a:t>
            </a:r>
          </a:p>
        </p:txBody>
      </p:sp>
      <p:sp>
        <p:nvSpPr>
          <p:cNvPr id="40964" name="Slide Number Placeholder 3"/>
          <p:cNvSpPr txBox="1">
            <a:spLocks noGrp="1"/>
          </p:cNvSpPr>
          <p:nvPr/>
        </p:nvSpPr>
        <p:spPr bwMode="auto">
          <a:xfrm>
            <a:off x="8494713" y="6465888"/>
            <a:ext cx="471487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F5FECCED-1CA5-B548-9D60-FAD2BCFC2129}" type="slidenum">
              <a:rPr lang="en-US" sz="1000" b="1">
                <a:solidFill>
                  <a:schemeClr val="bg1"/>
                </a:solidFill>
              </a:rPr>
              <a:pPr algn="r"/>
              <a:t>12</a:t>
            </a:fld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4096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59825" y="6489700"/>
            <a:ext cx="384175" cy="365125"/>
          </a:xfrm>
          <a:prstGeom prst="rect">
            <a:avLst/>
          </a:prstGeom>
          <a:noFill/>
        </p:spPr>
        <p:txBody>
          <a:bodyPr/>
          <a:lstStyle/>
          <a:p>
            <a:fld id="{06E2FD00-7E42-DB42-9821-080357B40DD3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Running your application with MPICH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Slightly more advanced topics: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Non-blocking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Group (collective)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MPI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Datatypes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Advanced topics:</a:t>
            </a:r>
          </a:p>
          <a:p>
            <a:pPr lvl="1"/>
            <a:r>
              <a:rPr lang="en-US" sz="1800" b="1" dirty="0" err="1" smtClean="0">
                <a:solidFill>
                  <a:srgbClr val="C00000"/>
                </a:solidFill>
              </a:rPr>
              <a:t>Nonblocking</a:t>
            </a:r>
            <a:r>
              <a:rPr lang="en-US" sz="1800" b="1" dirty="0" smtClean="0">
                <a:solidFill>
                  <a:srgbClr val="C00000"/>
                </a:solidFill>
              </a:rPr>
              <a:t> Collectives</a:t>
            </a:r>
          </a:p>
          <a:p>
            <a:pPr lvl="1"/>
            <a:r>
              <a:rPr lang="en-US" sz="1800" dirty="0" smtClean="0"/>
              <a:t>One-sided communication</a:t>
            </a:r>
          </a:p>
          <a:p>
            <a:pPr lvl="1"/>
            <a:r>
              <a:rPr lang="en-US" sz="1800" dirty="0" smtClean="0"/>
              <a:t>Hybrid Programming</a:t>
            </a:r>
          </a:p>
          <a:p>
            <a:pPr lvl="1"/>
            <a:r>
              <a:rPr lang="en-US" sz="1800" dirty="0" smtClean="0"/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Nonblocking (send/</a:t>
            </a:r>
            <a:r>
              <a:rPr lang="en-US" dirty="0" err="1" smtClean="0"/>
              <a:t>recv</a:t>
            </a:r>
            <a:r>
              <a:rPr lang="en-US" dirty="0" smtClean="0"/>
              <a:t>) communication</a:t>
            </a:r>
          </a:p>
          <a:p>
            <a:pPr lvl="1"/>
            <a:r>
              <a:rPr lang="en-US" dirty="0" smtClean="0"/>
              <a:t>Deadlock avoidance</a:t>
            </a:r>
          </a:p>
          <a:p>
            <a:pPr lvl="1"/>
            <a:r>
              <a:rPr lang="en-US" dirty="0" smtClean="0"/>
              <a:t>Overlapping communication/computation</a:t>
            </a:r>
          </a:p>
          <a:p>
            <a:r>
              <a:rPr lang="en-US" dirty="0" smtClean="0"/>
              <a:t>Collective communication</a:t>
            </a:r>
          </a:p>
          <a:p>
            <a:pPr lvl="1"/>
            <a:r>
              <a:rPr lang="en-US" dirty="0" smtClean="0"/>
              <a:t>Collection of pre-defined optimized routines</a:t>
            </a:r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Nonblocking collective communication</a:t>
            </a:r>
          </a:p>
          <a:p>
            <a:pPr lvl="1"/>
            <a:r>
              <a:rPr lang="en-US" dirty="0" smtClean="0"/>
              <a:t>Combines both techniques (more than the sum of the parts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en-US" dirty="0" smtClean="0"/>
          </a:p>
          <a:p>
            <a:pPr lvl="1"/>
            <a:r>
              <a:rPr lang="en-US" dirty="0" smtClean="0"/>
              <a:t>System noise/imbalance resiliency</a:t>
            </a:r>
          </a:p>
          <a:p>
            <a:pPr lvl="1"/>
            <a:r>
              <a:rPr lang="en-US" dirty="0" smtClean="0"/>
              <a:t>Semantic advantages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Nonblocking Collective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Nonblocking Collective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en-US" sz="2595" dirty="0" smtClean="0"/>
              <a:t>Nonblocking variants of all collectives</a:t>
            </a:r>
          </a:p>
          <a:p>
            <a:pPr lvl="1"/>
            <a:r>
              <a:rPr lang="en-US" dirty="0" err="1" smtClean="0"/>
              <a:t>MPI_Ibcast</a:t>
            </a:r>
            <a:r>
              <a:rPr lang="en-US" dirty="0" smtClean="0"/>
              <a:t>(&lt;</a:t>
            </a:r>
            <a:r>
              <a:rPr lang="en-US" dirty="0" err="1" smtClean="0"/>
              <a:t>bcast</a:t>
            </a:r>
            <a:r>
              <a:rPr lang="en-US" dirty="0" smtClean="0"/>
              <a:t> </a:t>
            </a:r>
            <a:r>
              <a:rPr lang="en-US" dirty="0" err="1" smtClean="0"/>
              <a:t>args</a:t>
            </a:r>
            <a:r>
              <a:rPr lang="en-US" dirty="0" smtClean="0"/>
              <a:t>&gt;, </a:t>
            </a:r>
            <a:r>
              <a:rPr lang="en-US" dirty="0" err="1" smtClean="0"/>
              <a:t>MPI_Request</a:t>
            </a:r>
            <a:r>
              <a:rPr lang="en-US" dirty="0" smtClean="0"/>
              <a:t> *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</a:p>
          <a:p>
            <a:pPr>
              <a:lnSpc>
                <a:spcPct val="140000"/>
              </a:lnSpc>
            </a:pPr>
            <a:r>
              <a:rPr lang="en-US" sz="2595" dirty="0" smtClean="0"/>
              <a:t>Semantics</a:t>
            </a:r>
          </a:p>
          <a:p>
            <a:pPr lvl="1"/>
            <a:r>
              <a:rPr lang="en-US" dirty="0" smtClean="0"/>
              <a:t>Function returns no matter what</a:t>
            </a:r>
          </a:p>
          <a:p>
            <a:pPr lvl="1"/>
            <a:r>
              <a:rPr lang="en-US" dirty="0" smtClean="0"/>
              <a:t>No guaranteed progress (quality of implementation)</a:t>
            </a:r>
          </a:p>
          <a:p>
            <a:pPr lvl="1"/>
            <a:r>
              <a:rPr lang="en-US" dirty="0" smtClean="0"/>
              <a:t>Usual completion calls (wait, test) + mixing</a:t>
            </a:r>
          </a:p>
          <a:p>
            <a:pPr lvl="1"/>
            <a:r>
              <a:rPr lang="en-US" dirty="0" smtClean="0"/>
              <a:t>Out-of order completion</a:t>
            </a:r>
          </a:p>
          <a:p>
            <a:pPr>
              <a:lnSpc>
                <a:spcPct val="130000"/>
              </a:lnSpc>
            </a:pPr>
            <a:r>
              <a:rPr lang="en-US" sz="2595" dirty="0" smtClean="0"/>
              <a:t>Restrictions</a:t>
            </a:r>
          </a:p>
          <a:p>
            <a:pPr lvl="1"/>
            <a:r>
              <a:rPr lang="en-US" dirty="0" smtClean="0"/>
              <a:t>No tags, in-order matching</a:t>
            </a:r>
          </a:p>
          <a:p>
            <a:pPr lvl="1"/>
            <a:r>
              <a:rPr lang="en-US" dirty="0" smtClean="0"/>
              <a:t>Send and vector buffers may not be touched during operation</a:t>
            </a:r>
          </a:p>
          <a:p>
            <a:pPr lvl="1"/>
            <a:r>
              <a:rPr lang="en-US" dirty="0" err="1" smtClean="0"/>
              <a:t>MPI_Cancel</a:t>
            </a:r>
            <a:r>
              <a:rPr lang="en-US" dirty="0" smtClean="0"/>
              <a:t> not supported</a:t>
            </a:r>
          </a:p>
          <a:p>
            <a:pPr lvl="1"/>
            <a:r>
              <a:rPr lang="en-US" dirty="0" smtClean="0"/>
              <a:t>No matching with blocking collectives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Nonblocking Collective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Semantic advantages</a:t>
            </a:r>
          </a:p>
          <a:p>
            <a:pPr lvl="1"/>
            <a:r>
              <a:rPr lang="en-US" dirty="0" smtClean="0"/>
              <a:t>Enable asynchronous progression (and manual)</a:t>
            </a:r>
          </a:p>
          <a:p>
            <a:pPr lvl="2"/>
            <a:r>
              <a:rPr lang="en-US" dirty="0" smtClean="0"/>
              <a:t>Software pipelining</a:t>
            </a:r>
          </a:p>
          <a:p>
            <a:pPr lvl="1"/>
            <a:r>
              <a:rPr lang="en-US" dirty="0" smtClean="0"/>
              <a:t>Decouple </a:t>
            </a:r>
            <a:r>
              <a:rPr lang="en-US" dirty="0"/>
              <a:t>d</a:t>
            </a:r>
            <a:r>
              <a:rPr lang="en-US" dirty="0" smtClean="0"/>
              <a:t>ata transfer and synchronization</a:t>
            </a:r>
          </a:p>
          <a:p>
            <a:pPr lvl="2"/>
            <a:r>
              <a:rPr lang="en-US" dirty="0" smtClean="0"/>
              <a:t>Noise resiliency!</a:t>
            </a:r>
          </a:p>
          <a:p>
            <a:pPr lvl="1"/>
            <a:r>
              <a:rPr lang="en-US" dirty="0" smtClean="0"/>
              <a:t>Allow overlapping communicators</a:t>
            </a:r>
          </a:p>
          <a:p>
            <a:pPr lvl="2"/>
            <a:r>
              <a:rPr lang="en-US" dirty="0" smtClean="0"/>
              <a:t>See also neighborhood collectives</a:t>
            </a:r>
          </a:p>
          <a:p>
            <a:pPr lvl="1"/>
            <a:r>
              <a:rPr lang="en-US" dirty="0" smtClean="0"/>
              <a:t>Multiple outstanding operations at any time</a:t>
            </a:r>
          </a:p>
          <a:p>
            <a:pPr lvl="2"/>
            <a:r>
              <a:rPr lang="en-US" dirty="0" smtClean="0"/>
              <a:t>Enables pipelining window</a:t>
            </a:r>
          </a:p>
          <a:p>
            <a:pPr lvl="1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6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Nonblocking Collectives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Software pipelining</a:t>
            </a:r>
          </a:p>
          <a:p>
            <a:pPr lvl="1"/>
            <a:r>
              <a:rPr lang="en-US" dirty="0" smtClean="0"/>
              <a:t>More complex parameters </a:t>
            </a:r>
          </a:p>
          <a:p>
            <a:pPr lvl="1"/>
            <a:r>
              <a:rPr lang="en-US" dirty="0" smtClean="0"/>
              <a:t>Progression issues</a:t>
            </a:r>
          </a:p>
          <a:p>
            <a:pPr lvl="1"/>
            <a:r>
              <a:rPr lang="en-US" dirty="0" smtClean="0"/>
              <a:t>Not scale-invariant</a:t>
            </a:r>
          </a:p>
          <a:p>
            <a:pPr lvl="1"/>
            <a:endParaRPr lang="en-US" dirty="0"/>
          </a:p>
        </p:txBody>
      </p:sp>
      <p:pic>
        <p:nvPicPr>
          <p:cNvPr id="10" name="Picture 9" descr="no_overlap_co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3429000"/>
            <a:ext cx="4520802" cy="1991202"/>
          </a:xfrm>
          <a:prstGeom prst="rect">
            <a:avLst/>
          </a:prstGeom>
        </p:spPr>
      </p:pic>
      <p:pic>
        <p:nvPicPr>
          <p:cNvPr id="11" name="Picture 10" descr="overlap_co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3429000"/>
            <a:ext cx="3188579" cy="199080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17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Semantics Example: DSDE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6629400" cy="53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Dynamic Sparse Data Exchange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Dynamic: comm. pattern varies across iterations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Sparse: number of neighbors is limited (O(log P))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 exchange: only senders know neighbors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Main Problem: metadata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Determine who wants to send how </a:t>
            </a:r>
            <a:r>
              <a:rPr lang="en-US" altLang="zh-CN" dirty="0" smtClean="0"/>
              <a:t>much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data </a:t>
            </a:r>
            <a:r>
              <a:rPr lang="en-US" altLang="zh-CN" dirty="0"/>
              <a:t>to me </a:t>
            </a:r>
            <a:br>
              <a:rPr lang="en-US" altLang="zh-CN" dirty="0"/>
            </a:br>
            <a:r>
              <a:rPr lang="en-US" altLang="zh-CN" dirty="0"/>
              <a:t>(I must post receive and reserve memory)</a:t>
            </a:r>
          </a:p>
          <a:p>
            <a:pPr lvl="1">
              <a:lnSpc>
                <a:spcPct val="100000"/>
              </a:lnSpc>
              <a:buNone/>
            </a:pPr>
            <a:r>
              <a:rPr lang="en-US" altLang="zh-CN" dirty="0"/>
              <a:t>OR: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Use MPI semantics:</a:t>
            </a:r>
          </a:p>
          <a:p>
            <a:pPr lvl="2">
              <a:lnSpc>
                <a:spcPct val="100000"/>
              </a:lnSpc>
            </a:pPr>
            <a:r>
              <a:rPr lang="en-US" altLang="zh-CN" dirty="0"/>
              <a:t>Unknown </a:t>
            </a:r>
            <a:r>
              <a:rPr lang="en-US" altLang="zh-CN" dirty="0" smtClean="0"/>
              <a:t>sender (MPI_ANY_SOURCE)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/>
              <a:t>Unknown message </a:t>
            </a:r>
            <a:r>
              <a:rPr lang="en-US" altLang="zh-CN" dirty="0" smtClean="0"/>
              <a:t>size (MPI_PROBE)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/>
              <a:t>Reduces problem to </a:t>
            </a:r>
            <a:r>
              <a:rPr lang="en-US" altLang="zh-CN" dirty="0" smtClean="0"/>
              <a:t>counting the number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CN" dirty="0" smtClean="0"/>
              <a:t>    of </a:t>
            </a:r>
            <a:r>
              <a:rPr lang="en-US" altLang="zh-CN" dirty="0"/>
              <a:t>neighbors </a:t>
            </a:r>
          </a:p>
          <a:p>
            <a:pPr lvl="2">
              <a:lnSpc>
                <a:spcPct val="100000"/>
              </a:lnSpc>
            </a:pPr>
            <a:r>
              <a:rPr lang="en-US" altLang="zh-CN" dirty="0"/>
              <a:t>Allow faster implementation</a:t>
            </a:r>
            <a:r>
              <a:rPr lang="en-US" altLang="zh-CN" dirty="0" smtClean="0"/>
              <a:t>!</a:t>
            </a:r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6248400"/>
            <a:ext cx="6407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Hoefler et al.: Scalable Communication Protocols for Dynamic Sparse Data Exchange</a:t>
            </a:r>
            <a:endParaRPr lang="en-US" sz="1400" i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6" name="Picture 5" descr="picture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667000"/>
            <a:ext cx="3429000" cy="347242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MPI_Ibarrier (NBX)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Complexity - census (barrier):   (                     )</a:t>
            </a:r>
          </a:p>
          <a:p>
            <a:pPr lvl="1"/>
            <a:r>
              <a:rPr lang="en-US" dirty="0" smtClean="0"/>
              <a:t>Combines metadata with actual transmission</a:t>
            </a:r>
          </a:p>
          <a:p>
            <a:pPr lvl="1"/>
            <a:r>
              <a:rPr lang="en-US" dirty="0" smtClean="0"/>
              <a:t>Point-to-point</a:t>
            </a:r>
            <a:br>
              <a:rPr lang="en-US" dirty="0" smtClean="0"/>
            </a:br>
            <a:r>
              <a:rPr lang="en-US" dirty="0" smtClean="0"/>
              <a:t>synchronization</a:t>
            </a:r>
          </a:p>
          <a:p>
            <a:pPr lvl="1"/>
            <a:r>
              <a:rPr lang="en-US" dirty="0" smtClean="0"/>
              <a:t>Continue receiving</a:t>
            </a:r>
            <a:br>
              <a:rPr lang="en-US" dirty="0" smtClean="0"/>
            </a:br>
            <a:r>
              <a:rPr lang="en-US" dirty="0" smtClean="0"/>
              <a:t>until barrier completes</a:t>
            </a:r>
          </a:p>
          <a:p>
            <a:pPr lvl="1"/>
            <a:r>
              <a:rPr lang="en-US" dirty="0" smtClean="0"/>
              <a:t>Processes start coll.</a:t>
            </a:r>
            <a:br>
              <a:rPr lang="en-US" dirty="0" smtClean="0"/>
            </a:br>
            <a:r>
              <a:rPr lang="en-US" dirty="0" smtClean="0"/>
              <a:t>synch. (barrier) when</a:t>
            </a:r>
            <a:br>
              <a:rPr lang="en-US" dirty="0" smtClean="0"/>
            </a:br>
            <a:r>
              <a:rPr lang="en-US" dirty="0" smtClean="0"/>
              <a:t>p2p phase ended</a:t>
            </a:r>
          </a:p>
          <a:p>
            <a:pPr lvl="2"/>
            <a:r>
              <a:rPr lang="en-US" dirty="0" smtClean="0"/>
              <a:t>barrier = distributed </a:t>
            </a:r>
            <a:br>
              <a:rPr lang="en-US" dirty="0" smtClean="0"/>
            </a:br>
            <a:r>
              <a:rPr lang="en-US" dirty="0" smtClean="0"/>
              <a:t>marker!</a:t>
            </a:r>
          </a:p>
          <a:p>
            <a:pPr lvl="1"/>
            <a:r>
              <a:rPr lang="en-US" dirty="0" smtClean="0"/>
              <a:t>Better than </a:t>
            </a:r>
            <a:r>
              <a:rPr lang="en-US" dirty="0" err="1" smtClean="0"/>
              <a:t>Alltoall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reduce</a:t>
            </a:r>
            <a:r>
              <a:rPr lang="en-US" smtClean="0"/>
              <a:t>-scatter!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4648200" y="1021080"/>
            <a:ext cx="1158695" cy="274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2748" y="6245423"/>
            <a:ext cx="6512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T. Hoefler et al.: Scalable Communication Protocols for Dynamic Sparse Data Exchange</a:t>
            </a:r>
            <a:endParaRPr lang="en-US" sz="1400" i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4" name="Picture 3" descr="picture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46634"/>
            <a:ext cx="3733800" cy="4096966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1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Breadth 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525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 a clustered </a:t>
            </a:r>
            <a:r>
              <a:rPr lang="en-US" dirty="0" err="1" smtClean="0"/>
              <a:t>Erd</a:t>
            </a:r>
            <a:r>
              <a:rPr lang="hu-HU" dirty="0" smtClean="0"/>
              <a:t>ő</a:t>
            </a:r>
            <a:r>
              <a:rPr lang="en-US" dirty="0" smtClean="0"/>
              <a:t>s-</a:t>
            </a:r>
            <a:r>
              <a:rPr lang="en-US" dirty="0" err="1" smtClean="0"/>
              <a:t>Rényi</a:t>
            </a:r>
            <a:r>
              <a:rPr lang="en-US" dirty="0" smtClean="0"/>
              <a:t> graph, weak scaling</a:t>
            </a:r>
          </a:p>
          <a:p>
            <a:pPr lvl="1"/>
            <a:r>
              <a:rPr lang="en-US" dirty="0" smtClean="0"/>
              <a:t>6.75 million edges per node (filled 1 </a:t>
            </a:r>
            <a:r>
              <a:rPr lang="en-US" dirty="0" err="1" smtClean="0"/>
              <a:t>GiB</a:t>
            </a:r>
            <a:r>
              <a:rPr lang="en-US" dirty="0" smtClean="0"/>
              <a:t>)</a:t>
            </a:r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HW barrier support is significant at large scale!</a:t>
            </a:r>
            <a:endParaRPr lang="en-US" dirty="0"/>
          </a:p>
        </p:txBody>
      </p:sp>
      <p:pic>
        <p:nvPicPr>
          <p:cNvPr id="9219" name="Picture 3" descr="X:\pubs\2009\ibarrier\img\bgp_bfs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570650"/>
            <a:ext cx="3962400" cy="2773679"/>
          </a:xfrm>
          <a:prstGeom prst="rect">
            <a:avLst/>
          </a:prstGeom>
          <a:noFill/>
        </p:spPr>
      </p:pic>
      <p:pic>
        <p:nvPicPr>
          <p:cNvPr id="9220" name="Picture 4" descr="X:\pubs\2009\ibarrier\img\bigred_bfs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1" y="2536140"/>
            <a:ext cx="4027714" cy="2819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14400" y="2369658"/>
            <a:ext cx="333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BlueGene</a:t>
            </a:r>
            <a:r>
              <a:rPr lang="en-US" dirty="0" smtClean="0"/>
              <a:t>/P – with HW barrier!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38800" y="2355854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Myrinet</a:t>
            </a:r>
            <a:r>
              <a:rPr lang="en-US" dirty="0" smtClean="0"/>
              <a:t> 2000 with LibNBC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2748" y="6248400"/>
            <a:ext cx="6478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T. Hoefler et al.: Scalable Communication Protocols for Dynamic Sparse Data Exchange</a:t>
            </a:r>
            <a:endParaRPr lang="en-US" sz="1400" i="1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79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Fast Fourier Transform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33400" y="1018764"/>
            <a:ext cx="7772400" cy="4419600"/>
          </a:xfrm>
        </p:spPr>
        <p:txBody>
          <a:bodyPr/>
          <a:lstStyle/>
          <a:p>
            <a:r>
              <a:rPr lang="en-US" dirty="0" smtClean="0"/>
              <a:t>1D FFTs in all three dimensions</a:t>
            </a:r>
          </a:p>
          <a:p>
            <a:pPr lvl="1"/>
            <a:r>
              <a:rPr lang="en-US" dirty="0" smtClean="0"/>
              <a:t>Assume 1D decomposition (each process holds a set of planes)</a:t>
            </a:r>
          </a:p>
          <a:p>
            <a:pPr lvl="1"/>
            <a:r>
              <a:rPr lang="en-US" dirty="0" smtClean="0"/>
              <a:t>Best way: call optimized 1D FFTs in parallel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alltoall</a:t>
            </a:r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Red/yellow/green are the (three) different processes!</a:t>
            </a:r>
            <a:endParaRPr lang="en-US" dirty="0" smtClean="0"/>
          </a:p>
        </p:txBody>
      </p:sp>
      <p:pic>
        <p:nvPicPr>
          <p:cNvPr id="38916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515156"/>
            <a:ext cx="3475037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0363" y="2528960"/>
            <a:ext cx="34750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13808" y="4039156"/>
            <a:ext cx="1630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err="1" smtClean="0">
                <a:sym typeface="Wingdings" pitchFamily="2" charset="2"/>
              </a:rPr>
              <a:t>Alltoall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Complex Example: FFT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394646"/>
            <a:ext cx="8686800" cy="41549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for(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x=0; x&lt;n/p; ++x)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1d_fft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(/* x-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stencil */);</a:t>
            </a:r>
          </a:p>
          <a:p>
            <a:pPr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400" i="1" dirty="0" smtClean="0">
                <a:latin typeface="Arial" pitchFamily="34" charset="0"/>
                <a:cs typeface="Arial" pitchFamily="34" charset="0"/>
              </a:rPr>
              <a:t>// pack data for </a:t>
            </a:r>
            <a:r>
              <a:rPr lang="en-US" sz="2400" i="1" dirty="0" err="1" smtClean="0">
                <a:latin typeface="Arial" pitchFamily="34" charset="0"/>
                <a:cs typeface="Arial" pitchFamily="34" charset="0"/>
              </a:rPr>
              <a:t>alltoall</a:t>
            </a:r>
            <a:endParaRPr lang="en-US" sz="2400" i="1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MPI_Alltoall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(&amp;in, n/p*n/p,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cplx_t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&amp;out, n/p*n/p,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cplx_t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comm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pPr>
              <a:buNone/>
            </a:pPr>
            <a:r>
              <a:rPr lang="en-US" sz="2400" i="1" dirty="0" smtClean="0">
                <a:latin typeface="Arial" pitchFamily="34" charset="0"/>
                <a:cs typeface="Arial" pitchFamily="34" charset="0"/>
              </a:rPr>
              <a:t>// unpack data from </a:t>
            </a:r>
            <a:r>
              <a:rPr lang="en-US" sz="2400" i="1" dirty="0" err="1" smtClean="0">
                <a:latin typeface="Arial" pitchFamily="34" charset="0"/>
                <a:cs typeface="Arial" pitchFamily="34" charset="0"/>
              </a:rPr>
              <a:t>alltoall</a:t>
            </a:r>
            <a:r>
              <a:rPr lang="en-US" sz="2400" i="1" dirty="0" smtClean="0">
                <a:latin typeface="Arial" pitchFamily="34" charset="0"/>
                <a:cs typeface="Arial" pitchFamily="34" charset="0"/>
              </a:rPr>
              <a:t> and transpose</a:t>
            </a:r>
          </a:p>
          <a:p>
            <a:pPr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for(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y=0; y&lt;n/p; ++y)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1d_fft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(/* y-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stencil */);</a:t>
            </a:r>
          </a:p>
          <a:p>
            <a:pPr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400" i="1" dirty="0" smtClean="0">
                <a:latin typeface="Arial" pitchFamily="34" charset="0"/>
                <a:cs typeface="Arial" pitchFamily="34" charset="0"/>
              </a:rPr>
              <a:t>// pack data for </a:t>
            </a:r>
            <a:r>
              <a:rPr lang="en-US" sz="2400" i="1" dirty="0" err="1" smtClean="0">
                <a:latin typeface="Arial" pitchFamily="34" charset="0"/>
                <a:cs typeface="Arial" pitchFamily="34" charset="0"/>
              </a:rPr>
              <a:t>alltoall</a:t>
            </a:r>
            <a:endParaRPr lang="en-US" sz="2400" i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MPI_Alltoall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(&amp;in, n/p*n/p,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cplx_t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&amp;out, n/p*n/p,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cplx_t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comm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pPr>
              <a:buNone/>
            </a:pPr>
            <a:r>
              <a:rPr lang="en-US" sz="2400" i="1" dirty="0" smtClean="0">
                <a:latin typeface="Arial" pitchFamily="34" charset="0"/>
                <a:cs typeface="Arial" pitchFamily="34" charset="0"/>
              </a:rPr>
              <a:t>// unpack data from </a:t>
            </a:r>
            <a:r>
              <a:rPr lang="en-US" sz="2400" i="1" dirty="0" err="1" smtClean="0">
                <a:latin typeface="Arial" pitchFamily="34" charset="0"/>
                <a:cs typeface="Arial" pitchFamily="34" charset="0"/>
              </a:rPr>
              <a:t>alltoall</a:t>
            </a:r>
            <a:r>
              <a:rPr lang="en-US" sz="2400" i="1" dirty="0" smtClean="0">
                <a:latin typeface="Arial" pitchFamily="34" charset="0"/>
                <a:cs typeface="Arial" pitchFamily="34" charset="0"/>
              </a:rPr>
              <a:t> and transpose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6248400"/>
            <a:ext cx="701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Hoefler</a:t>
            </a:r>
            <a:r>
              <a:rPr lang="en-US" sz="1400" i="1" dirty="0" smtClean="0"/>
              <a:t>: Leveraging Non-blocking Collective Communication in High-performance Applications</a:t>
            </a:r>
            <a:endParaRPr lang="en-US" sz="1400" i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16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New Features in MPI-3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199"/>
            <a:ext cx="8229600" cy="543105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800" dirty="0" smtClean="0"/>
              <a:t>Major new features</a:t>
            </a:r>
          </a:p>
          <a:p>
            <a:pPr lvl="1">
              <a:lnSpc>
                <a:spcPct val="110000"/>
              </a:lnSpc>
            </a:pPr>
            <a:r>
              <a:rPr lang="en-US" sz="1600" dirty="0" err="1" smtClean="0"/>
              <a:t>Nonblocking</a:t>
            </a:r>
            <a:r>
              <a:rPr lang="en-US" sz="1600" dirty="0" smtClean="0"/>
              <a:t> collectives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Neighborhood collectives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Improved one-sided communication interface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sz="1600" dirty="0" smtClean="0"/>
              <a:t>Tools interface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Fortran 2008 bindings</a:t>
            </a:r>
          </a:p>
          <a:p>
            <a:pPr>
              <a:lnSpc>
                <a:spcPct val="110000"/>
              </a:lnSpc>
            </a:pPr>
            <a:r>
              <a:rPr lang="en-US" sz="1800" dirty="0" smtClean="0"/>
              <a:t>Other new features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Matching Probe and </a:t>
            </a:r>
            <a:r>
              <a:rPr lang="en-US" sz="1600" dirty="0" err="1" smtClean="0"/>
              <a:t>Recv</a:t>
            </a:r>
            <a:r>
              <a:rPr lang="en-US" sz="1600" dirty="0" smtClean="0"/>
              <a:t> for thread-safe probe and receive </a:t>
            </a:r>
          </a:p>
          <a:p>
            <a:pPr lvl="1">
              <a:lnSpc>
                <a:spcPct val="110000"/>
              </a:lnSpc>
            </a:pPr>
            <a:r>
              <a:rPr lang="en-US" sz="1600" dirty="0" err="1" smtClean="0"/>
              <a:t>Noncollective</a:t>
            </a:r>
            <a:r>
              <a:rPr lang="en-US" sz="1600" dirty="0" smtClean="0"/>
              <a:t> communicator creation function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“const” correct C bindings</a:t>
            </a:r>
          </a:p>
          <a:p>
            <a:pPr lvl="1">
              <a:lnSpc>
                <a:spcPct val="110000"/>
              </a:lnSpc>
            </a:pPr>
            <a:r>
              <a:rPr lang="en-US" sz="1600" dirty="0" err="1" smtClean="0"/>
              <a:t>Comm_split_type</a:t>
            </a:r>
            <a:r>
              <a:rPr lang="en-US" sz="1600" dirty="0" smtClean="0"/>
              <a:t> function</a:t>
            </a:r>
          </a:p>
          <a:p>
            <a:pPr lvl="1">
              <a:lnSpc>
                <a:spcPct val="110000"/>
              </a:lnSpc>
            </a:pPr>
            <a:r>
              <a:rPr lang="en-US" sz="1600" dirty="0" err="1" smtClean="0"/>
              <a:t>Nonblocking</a:t>
            </a:r>
            <a:r>
              <a:rPr lang="en-US" sz="1600" dirty="0" smtClean="0"/>
              <a:t> </a:t>
            </a:r>
            <a:r>
              <a:rPr lang="en-US" sz="1600" dirty="0" err="1" smtClean="0"/>
              <a:t>Comm_dup</a:t>
            </a:r>
            <a:endParaRPr lang="en-US" sz="1600" dirty="0" smtClean="0"/>
          </a:p>
          <a:p>
            <a:pPr lvl="1">
              <a:lnSpc>
                <a:spcPct val="110000"/>
              </a:lnSpc>
            </a:pPr>
            <a:r>
              <a:rPr lang="en-US" sz="1600" dirty="0" err="1" smtClean="0"/>
              <a:t>Type_create_hindexed_block</a:t>
            </a:r>
            <a:r>
              <a:rPr lang="en-US" sz="1600" dirty="0" smtClean="0"/>
              <a:t> function</a:t>
            </a:r>
          </a:p>
          <a:p>
            <a:pPr>
              <a:lnSpc>
                <a:spcPct val="110000"/>
              </a:lnSpc>
            </a:pPr>
            <a:r>
              <a:rPr lang="en-US" sz="1800" dirty="0" smtClean="0"/>
              <a:t>C++ bindings removed</a:t>
            </a:r>
          </a:p>
          <a:p>
            <a:pPr>
              <a:lnSpc>
                <a:spcPct val="110000"/>
              </a:lnSpc>
            </a:pPr>
            <a:r>
              <a:rPr lang="en-US" sz="1800" dirty="0" smtClean="0"/>
              <a:t>Previously deprecated functions removed</a:t>
            </a:r>
          </a:p>
          <a:p>
            <a:pPr>
              <a:lnSpc>
                <a:spcPct val="110000"/>
              </a:lnSpc>
            </a:pPr>
            <a:r>
              <a:rPr lang="en-US" sz="1800" dirty="0" smtClean="0"/>
              <a:t>MPI 3.1 added </a:t>
            </a:r>
            <a:r>
              <a:rPr lang="en-US" sz="1800" dirty="0" err="1" smtClean="0"/>
              <a:t>nonblocking</a:t>
            </a:r>
            <a:r>
              <a:rPr lang="en-US" sz="1800" dirty="0" smtClean="0"/>
              <a:t> collective I/O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59825" y="6489700"/>
            <a:ext cx="3841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9550516-ECB2-9F45-828F-2DF4D1BE9E62}" type="slidenum">
              <a:rPr lang="en-US" smtClean="0">
                <a:solidFill>
                  <a:srgbClr val="40404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Fast Fourier Transform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772400" cy="4419600"/>
          </a:xfrm>
        </p:spPr>
        <p:txBody>
          <a:bodyPr/>
          <a:lstStyle/>
          <a:p>
            <a:r>
              <a:rPr lang="en-US" dirty="0" smtClean="0"/>
              <a:t>Data already transformed in </a:t>
            </a:r>
            <a:r>
              <a:rPr lang="en-US" dirty="0" err="1" smtClean="0"/>
              <a:t>y</a:t>
            </a:r>
            <a:r>
              <a:rPr lang="en-US" dirty="0" smtClean="0"/>
              <a:t>-direction </a:t>
            </a:r>
          </a:p>
        </p:txBody>
      </p:sp>
      <p:pic>
        <p:nvPicPr>
          <p:cNvPr id="38916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2760" y="2254600"/>
            <a:ext cx="3475037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4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Fast Fourier Transform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772400" cy="4419600"/>
          </a:xfrm>
        </p:spPr>
        <p:txBody>
          <a:bodyPr/>
          <a:lstStyle/>
          <a:p>
            <a:r>
              <a:rPr lang="en-US" dirty="0" smtClean="0"/>
              <a:t>Transform first </a:t>
            </a:r>
            <a:r>
              <a:rPr lang="en-US" dirty="0" err="1" smtClean="0"/>
              <a:t>y</a:t>
            </a:r>
            <a:r>
              <a:rPr lang="en-US" dirty="0" smtClean="0"/>
              <a:t> plane in </a:t>
            </a:r>
            <a:r>
              <a:rPr lang="en-US" dirty="0" err="1" smtClean="0"/>
              <a:t>z</a:t>
            </a:r>
            <a:endParaRPr lang="en-US" dirty="0" smtClean="0"/>
          </a:p>
        </p:txBody>
      </p:sp>
      <p:pic>
        <p:nvPicPr>
          <p:cNvPr id="39940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7541" y="2241114"/>
            <a:ext cx="34750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7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Fast Fourier Transform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7200" cy="4419600"/>
          </a:xfrm>
        </p:spPr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ialltoall</a:t>
            </a:r>
            <a:r>
              <a:rPr lang="en-US" dirty="0" smtClean="0"/>
              <a:t> and transform second plane</a:t>
            </a:r>
          </a:p>
        </p:txBody>
      </p:sp>
      <p:pic>
        <p:nvPicPr>
          <p:cNvPr id="40964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1345" y="2317036"/>
            <a:ext cx="34750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Fast Fourier Transform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4419600"/>
          </a:xfrm>
        </p:spPr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ialltoall</a:t>
            </a:r>
            <a:r>
              <a:rPr lang="en-US" dirty="0" smtClean="0"/>
              <a:t> (second plane) and transform third</a:t>
            </a:r>
          </a:p>
        </p:txBody>
      </p:sp>
      <p:pic>
        <p:nvPicPr>
          <p:cNvPr id="41988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0638" y="2351546"/>
            <a:ext cx="34750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Fast Fourier Transform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772400" cy="4419600"/>
          </a:xfrm>
        </p:spPr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ialltoall</a:t>
            </a:r>
            <a:r>
              <a:rPr lang="en-US" dirty="0" smtClean="0"/>
              <a:t> of third plane and …</a:t>
            </a:r>
          </a:p>
        </p:txBody>
      </p:sp>
      <p:pic>
        <p:nvPicPr>
          <p:cNvPr id="43012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0638" y="2344644"/>
            <a:ext cx="34750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Fast Fourier Transform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772400" cy="4419600"/>
          </a:xfrm>
        </p:spPr>
        <p:txBody>
          <a:bodyPr/>
          <a:lstStyle/>
          <a:p>
            <a:r>
              <a:rPr lang="en-US" dirty="0" smtClean="0"/>
              <a:t>Finish </a:t>
            </a:r>
            <a:r>
              <a:rPr lang="en-US" dirty="0" err="1" smtClean="0"/>
              <a:t>ialltoall</a:t>
            </a:r>
            <a:r>
              <a:rPr lang="en-US" dirty="0" smtClean="0"/>
              <a:t> of first plane, start </a:t>
            </a:r>
            <a:r>
              <a:rPr lang="en-US" dirty="0" err="1" smtClean="0"/>
              <a:t>x</a:t>
            </a:r>
            <a:r>
              <a:rPr lang="en-US" dirty="0" smtClean="0"/>
              <a:t> transform</a:t>
            </a:r>
          </a:p>
        </p:txBody>
      </p:sp>
      <p:pic>
        <p:nvPicPr>
          <p:cNvPr id="44036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0638" y="2330840"/>
            <a:ext cx="34750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5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Fast Fourier Transform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4419600"/>
          </a:xfrm>
        </p:spPr>
        <p:txBody>
          <a:bodyPr/>
          <a:lstStyle/>
          <a:p>
            <a:r>
              <a:rPr lang="en-US" dirty="0" smtClean="0"/>
              <a:t>Finish second </a:t>
            </a:r>
            <a:r>
              <a:rPr lang="en-US" dirty="0" err="1" smtClean="0"/>
              <a:t>ialltoall</a:t>
            </a:r>
            <a:r>
              <a:rPr lang="en-US" dirty="0" smtClean="0"/>
              <a:t>, transform second plane</a:t>
            </a:r>
          </a:p>
        </p:txBody>
      </p:sp>
      <p:pic>
        <p:nvPicPr>
          <p:cNvPr id="45060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0638" y="2330840"/>
            <a:ext cx="34750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Fast Fourier Transform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772400" cy="4419600"/>
          </a:xfrm>
        </p:spPr>
        <p:txBody>
          <a:bodyPr/>
          <a:lstStyle/>
          <a:p>
            <a:r>
              <a:rPr lang="en-US" dirty="0" smtClean="0"/>
              <a:t>Transform last plane → done</a:t>
            </a:r>
          </a:p>
        </p:txBody>
      </p:sp>
      <p:pic>
        <p:nvPicPr>
          <p:cNvPr id="46084" name="Picture 2" descr="X:\pubs\2006\nbc-principles06\slides\img\fft-box-distrib-y-nb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7541" y="2317036"/>
            <a:ext cx="3475037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Software Pipelining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416" y="1348861"/>
            <a:ext cx="8915400" cy="440120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MPI_Request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req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nb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for(int b=0; b&lt;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nb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; ++b) { </a:t>
            </a:r>
            <a:r>
              <a:rPr lang="en-US" sz="20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// loop over blocks</a:t>
            </a:r>
          </a:p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for(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x=b*n/p/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nb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; x&lt;(b+1)n/p/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nb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;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++x)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1d_fft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(/* x-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stencil*/);</a:t>
            </a:r>
          </a:p>
          <a:p>
            <a:pPr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// pack b-</a:t>
            </a:r>
            <a:r>
              <a:rPr lang="en-US" sz="2000" i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20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block of data for </a:t>
            </a:r>
            <a:r>
              <a:rPr lang="en-US" sz="2000" i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alltoall</a:t>
            </a:r>
            <a:endParaRPr lang="en-US" sz="2000" i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MPI_Ialltoall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(&amp;in, n/p*n/p/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bs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cplx_t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&amp;out, n/p*n/p, 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cplx_t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comm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&amp;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req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[b]);</a:t>
            </a:r>
          </a:p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buNone/>
            </a:pPr>
            <a:r>
              <a:rPr lang="en-US" sz="2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MPI_Waitall</a:t>
            </a: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nb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req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MPI_STATUSES_IGNORE);</a:t>
            </a:r>
          </a:p>
          <a:p>
            <a:pPr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// </a:t>
            </a:r>
            <a:r>
              <a:rPr lang="en-US" sz="20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modified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 unpack data from 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alltoall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 and transpose</a:t>
            </a:r>
          </a:p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for(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y=0; y&lt;n/p; ++y)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1d_fft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(/* y-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stencil */);</a:t>
            </a:r>
          </a:p>
          <a:p>
            <a:pPr>
              <a:buNone/>
            </a:pP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// pack data for 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alltoall</a:t>
            </a:r>
            <a:endParaRPr lang="en-US" sz="2000" i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MPI_Alltoall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(&amp;in, n/p*n/p,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cplx_t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&amp;out, n/p*n/p,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cplx_t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comm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pPr>
              <a:buNone/>
            </a:pP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// unpack data from 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alltoall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 and transpose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912" y="6248400"/>
            <a:ext cx="701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Hoefler</a:t>
            </a:r>
            <a:r>
              <a:rPr lang="en-US" sz="1400" i="1" dirty="0" smtClean="0"/>
              <a:t>: Leveraging Non-blocking Collective Communication in High-performance Applications</a:t>
            </a:r>
            <a:endParaRPr lang="en-US" sz="1400" i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75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Nonblocking And Collective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Nonblocking </a:t>
            </a:r>
            <a:r>
              <a:rPr lang="en-US" dirty="0" err="1" smtClean="0"/>
              <a:t>comm</a:t>
            </a:r>
            <a:r>
              <a:rPr lang="en-US" dirty="0" smtClean="0"/>
              <a:t> does two things:</a:t>
            </a:r>
          </a:p>
          <a:p>
            <a:pPr lvl="1"/>
            <a:r>
              <a:rPr lang="en-US" dirty="0" smtClean="0"/>
              <a:t>Overlap and relax synchronization</a:t>
            </a:r>
          </a:p>
          <a:p>
            <a:r>
              <a:rPr lang="en-US" dirty="0" smtClean="0"/>
              <a:t>Collective </a:t>
            </a:r>
            <a:r>
              <a:rPr lang="en-US" dirty="0" err="1" smtClean="0"/>
              <a:t>comm</a:t>
            </a:r>
            <a:r>
              <a:rPr lang="en-US" dirty="0" smtClean="0"/>
              <a:t> does one thing</a:t>
            </a:r>
          </a:p>
          <a:p>
            <a:pPr lvl="1"/>
            <a:r>
              <a:rPr lang="en-US" dirty="0" smtClean="0"/>
              <a:t>Specialized pre-optimized routines </a:t>
            </a:r>
          </a:p>
          <a:p>
            <a:pPr lvl="1"/>
            <a:r>
              <a:rPr lang="en-US" dirty="0" smtClean="0"/>
              <a:t>Performance portability</a:t>
            </a:r>
          </a:p>
          <a:p>
            <a:pPr lvl="1"/>
            <a:r>
              <a:rPr lang="en-US" dirty="0" smtClean="0"/>
              <a:t>Hopefully transparent performance</a:t>
            </a:r>
          </a:p>
          <a:p>
            <a:r>
              <a:rPr lang="en-US" dirty="0" smtClean="0"/>
              <a:t>They can be composed</a:t>
            </a:r>
          </a:p>
          <a:p>
            <a:pPr lvl="1"/>
            <a:r>
              <a:rPr lang="en-US" dirty="0" smtClean="0"/>
              <a:t>E.g., software pipelining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56356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Status of MPI-3.1 Implementations</a:t>
            </a:r>
            <a:endParaRPr lang="en-US" sz="28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1" y="838200"/>
          <a:ext cx="8991597" cy="4552824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42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1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33398"/>
              </a:tblGrid>
              <a:tr h="228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MPICH</a:t>
                      </a:r>
                      <a:endParaRPr lang="en-US" sz="11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MVAPICH</a:t>
                      </a:r>
                      <a:endParaRPr lang="en-US" sz="11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Open</a:t>
                      </a:r>
                      <a:r>
                        <a:rPr lang="en-US" sz="11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 MPI</a:t>
                      </a:r>
                      <a:endParaRPr lang="en-US" sz="11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Cray MPI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Tianhe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MPI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Intel MPI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IBM BG/Q MPI</a:t>
                      </a:r>
                      <a:r>
                        <a:rPr kumimoji="0" lang="en-US" sz="11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1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IBM PE MPICH</a:t>
                      </a:r>
                      <a:r>
                        <a:rPr kumimoji="0" lang="en-US" sz="110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IBM Platform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SGI MPI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Fujitsu MPI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MS MPI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MPC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marL="0" marR="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NBC</a:t>
                      </a: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(*)</a:t>
                      </a:r>
                      <a:endParaRPr lang="en-US" sz="1100" b="1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+mn-lt"/>
                        </a:rPr>
                        <a:t>Q4’15</a:t>
                      </a:r>
                      <a:endParaRPr lang="en-US" sz="1100" b="1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Nbrhood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 collectives</a:t>
                      </a: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+mn-lt"/>
                        </a:rPr>
                        <a:t>Q4’15</a:t>
                      </a: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2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RMA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n-lt"/>
                        </a:rPr>
                        <a:t>*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Shared memory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*</a:t>
                      </a: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38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Tools Interface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 ✔</a:t>
                      </a:r>
                      <a:endParaRPr lang="en-US" sz="1100" b="1" baseline="30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*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+mn-lt"/>
                        </a:rPr>
                        <a:t>Q4’16</a:t>
                      </a: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3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Comm-creat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group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n-lt"/>
                        </a:rPr>
                        <a:t>*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3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F08 Bindings</a:t>
                      </a: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b="1" dirty="0">
                        <a:solidFill>
                          <a:srgbClr val="151515"/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+mn-lt"/>
                        </a:rPr>
                        <a:t>Q2’16</a:t>
                      </a:r>
                      <a:endParaRPr lang="en-US" sz="1100" b="1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371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New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Datatypes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+mn-lt"/>
                        </a:rPr>
                        <a:t>Q4’15</a:t>
                      </a: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Large Counts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Q2’16</a:t>
                      </a: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70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Matched Probe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kern="12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Zapf Dingbats"/>
                        <a:cs typeface="Zapf Dingbat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2D2D2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</a:rPr>
                        <a:t>Q2’16</a:t>
                      </a: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70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NBC I/O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Q1‘16</a:t>
                      </a:r>
                      <a:endParaRPr lang="en-US" sz="1100" b="1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Q4‘15</a:t>
                      </a:r>
                      <a:endParaRPr lang="en-US" sz="1100" b="1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54" marR="91454" marT="45719" marB="45719" anchor="ctr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2D2D2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Q2‘16</a:t>
                      </a:r>
                      <a:endParaRPr lang="en-US" sz="1100" b="1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</a:endParaRPr>
                    </a:p>
                  </a:txBody>
                  <a:tcPr marL="91437" marR="91437" marT="45718" marB="45718" anchor="ctr" horzOverflow="overflow">
                    <a:lnL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276201"/>
            <a:ext cx="89916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240"/>
              </a:spcBef>
              <a:spcAft>
                <a:spcPts val="0"/>
              </a:spcAft>
            </a:pPr>
            <a:r>
              <a:rPr lang="en-US" sz="1200" b="1" baseline="3000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1</a:t>
            </a:r>
            <a:r>
              <a:rPr lang="en-US" sz="1200" b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Open Source but unsupported	</a:t>
            </a:r>
            <a:r>
              <a:rPr lang="en-US" sz="1200" b="1" baseline="30000" dirty="0">
                <a:solidFill>
                  <a:srgbClr val="FF0000"/>
                </a:solidFill>
              </a:rPr>
              <a:t> </a:t>
            </a:r>
            <a:r>
              <a:rPr lang="en-US" sz="1200" b="1" baseline="30000" dirty="0" smtClean="0">
                <a:solidFill>
                  <a:srgbClr val="FF0000"/>
                </a:solidFill>
              </a:rPr>
              <a:t>2</a:t>
            </a: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No </a:t>
            </a:r>
            <a:r>
              <a:rPr lang="en-US" sz="1200" b="1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MPI_T variables exposed	* </a:t>
            </a:r>
            <a:r>
              <a:rPr lang="en-US" sz="1200" b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Under development	(*) Partly done</a:t>
            </a:r>
            <a:endParaRPr lang="en-US" sz="1200" b="1" dirty="0">
              <a:solidFill>
                <a:srgbClr val="FF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1600" y="5534640"/>
            <a:ext cx="6477000" cy="7899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24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660066"/>
                </a:solidFill>
                <a:latin typeface="Calibri"/>
                <a:ea typeface="+mn-ea"/>
                <a:cs typeface="+mn-cs"/>
              </a:rPr>
              <a:t>Release dates are estimates and are subject to change at any time.</a:t>
            </a:r>
          </a:p>
          <a:p>
            <a:pPr algn="ctr" fontAlgn="auto">
              <a:spcBef>
                <a:spcPts val="24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660066"/>
                </a:solidFill>
                <a:latin typeface="Calibri"/>
                <a:ea typeface="+mn-ea"/>
                <a:cs typeface="+mn-cs"/>
              </a:rPr>
              <a:t>Empty cells indicate no </a:t>
            </a:r>
            <a:r>
              <a:rPr lang="en-US" sz="1400" b="1" i="1" dirty="0" smtClean="0">
                <a:solidFill>
                  <a:srgbClr val="660066"/>
                </a:solidFill>
                <a:latin typeface="Calibri"/>
                <a:ea typeface="+mn-ea"/>
                <a:cs typeface="+mn-cs"/>
              </a:rPr>
              <a:t>publicly announced</a:t>
            </a:r>
            <a:r>
              <a:rPr lang="en-US" sz="1400" b="1" dirty="0" smtClean="0">
                <a:solidFill>
                  <a:srgbClr val="660066"/>
                </a:solidFill>
                <a:latin typeface="Calibri"/>
                <a:ea typeface="+mn-ea"/>
                <a:cs typeface="+mn-cs"/>
              </a:rPr>
              <a:t> plan to implement/support that feature.</a:t>
            </a:r>
          </a:p>
          <a:p>
            <a:pPr algn="ctr" fontAlgn="auto">
              <a:spcBef>
                <a:spcPts val="24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660066"/>
                </a:solidFill>
                <a:latin typeface="Calibri"/>
              </a:rPr>
              <a:t>Platform-specific restrictions might apply for all supported features</a:t>
            </a:r>
            <a:endParaRPr lang="en-US" sz="1400" b="1" dirty="0">
              <a:solidFill>
                <a:srgbClr val="660066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b="0" smtClean="0"/>
              <a:t>Parallel Programming with MPI, IT4 Innovations (12/14/2015)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93270" y="6537325"/>
            <a:ext cx="307932" cy="260350"/>
          </a:xfrm>
        </p:spPr>
        <p:txBody>
          <a:bodyPr/>
          <a:lstStyle/>
          <a:p>
            <a:fld id="{6B394888-48A7-42F6-AE45-2BD5FD40ED91}" type="slidenum">
              <a:rPr lang="en-US" b="0" i="0" smtClean="0"/>
              <a:pPr/>
              <a:t>14</a:t>
            </a:fld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45965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Running your application with MPICH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Slightly more advanced topics: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Non-blocking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Group (collective)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MPI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Datatypes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Advanced topics:</a:t>
            </a:r>
          </a:p>
          <a:p>
            <a:pPr lvl="1"/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Nonblocking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Collectives</a:t>
            </a:r>
          </a:p>
          <a:p>
            <a:pPr lvl="1"/>
            <a:r>
              <a:rPr lang="en-US" sz="1800" b="1" dirty="0" smtClean="0">
                <a:solidFill>
                  <a:srgbClr val="C00000"/>
                </a:solidFill>
              </a:rPr>
              <a:t>One-sided communication</a:t>
            </a:r>
          </a:p>
          <a:p>
            <a:pPr lvl="1"/>
            <a:r>
              <a:rPr lang="en-US" sz="1800" dirty="0" smtClean="0"/>
              <a:t>Hybrid Programming</a:t>
            </a:r>
          </a:p>
          <a:p>
            <a:pPr lvl="1"/>
            <a:r>
              <a:rPr lang="en-US" sz="1800" dirty="0" smtClean="0"/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2667000"/>
          </a:xfrm>
        </p:spPr>
        <p:txBody>
          <a:bodyPr/>
          <a:lstStyle/>
          <a:p>
            <a:r>
              <a:rPr lang="en-US" dirty="0" smtClean="0"/>
              <a:t>The basic idea of one-sided communication models is to decouple data movement with process synchronization</a:t>
            </a:r>
          </a:p>
          <a:p>
            <a:pPr lvl="1"/>
            <a:r>
              <a:rPr lang="en-US" dirty="0" smtClean="0"/>
              <a:t>Should be able to move data without requiring that the remote process synchronize</a:t>
            </a:r>
          </a:p>
          <a:p>
            <a:pPr lvl="1"/>
            <a:r>
              <a:rPr lang="en-US" dirty="0" smtClean="0"/>
              <a:t>Each process exposes a part of its memory to other processes</a:t>
            </a:r>
          </a:p>
          <a:p>
            <a:pPr lvl="1"/>
            <a:r>
              <a:rPr lang="en-US" dirty="0" smtClean="0"/>
              <a:t>Other processes can directly read from or write to this memory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3429000" y="3733800"/>
            <a:ext cx="1219200" cy="2667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charset="0"/>
                <a:cs typeface="Arial" charset="0"/>
              </a:rPr>
              <a:t>Process 1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953000" y="3733800"/>
            <a:ext cx="1219200" cy="2667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charset="0"/>
                <a:cs typeface="Arial" charset="0"/>
              </a:rPr>
              <a:t>Process 2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77000" y="3733800"/>
            <a:ext cx="1219200" cy="2667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charset="0"/>
                <a:cs typeface="Arial" charset="0"/>
              </a:rPr>
              <a:t>Process 3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81400" y="5257800"/>
            <a:ext cx="914400" cy="990600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Private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5257800"/>
            <a:ext cx="914400" cy="990600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Private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629400" y="5257800"/>
            <a:ext cx="914400" cy="990600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Private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905000" y="3733800"/>
            <a:ext cx="1219200" cy="2667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charset="0"/>
                <a:cs typeface="Arial" charset="0"/>
              </a:rPr>
              <a:t>Process 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057400" y="5257800"/>
            <a:ext cx="914400" cy="990600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Private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752600" y="4191000"/>
            <a:ext cx="6096000" cy="1143000"/>
          </a:xfrm>
          <a:prstGeom prst="roundRect">
            <a:avLst/>
          </a:prstGeom>
          <a:solidFill>
            <a:srgbClr val="92D050">
              <a:alpha val="65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057400" y="4267200"/>
            <a:ext cx="914400" cy="990600"/>
          </a:xfrm>
          <a:prstGeom prst="rect">
            <a:avLst/>
          </a:prstGeom>
          <a:solidFill>
            <a:srgbClr val="FFC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Remotely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Accessible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81400" y="4267200"/>
            <a:ext cx="914400" cy="990600"/>
          </a:xfrm>
          <a:prstGeom prst="rect">
            <a:avLst/>
          </a:prstGeom>
          <a:solidFill>
            <a:srgbClr val="FFC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Remotely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Accessible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05400" y="4267200"/>
            <a:ext cx="914400" cy="990600"/>
          </a:xfrm>
          <a:prstGeom prst="rect">
            <a:avLst/>
          </a:prstGeom>
          <a:solidFill>
            <a:srgbClr val="FFC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Remotely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Accessible Memory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629400" y="4267200"/>
            <a:ext cx="914400" cy="990600"/>
          </a:xfrm>
          <a:prstGeom prst="rect">
            <a:avLst/>
          </a:prstGeom>
          <a:solidFill>
            <a:srgbClr val="FFC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Remotely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Accessible Memory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800" y="4343400"/>
            <a:ext cx="99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Global Address Space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057400" y="4267200"/>
            <a:ext cx="914400" cy="1981200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Private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581400" y="4267200"/>
            <a:ext cx="914400" cy="1981200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Private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105400" y="4267200"/>
            <a:ext cx="914400" cy="1981200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Private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4267200"/>
            <a:ext cx="914400" cy="1981200"/>
          </a:xfrm>
          <a:prstGeom prst="rect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Private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rPr>
              <a:t>Memory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8" name="Freeform 17"/>
          <p:cNvSpPr/>
          <p:nvPr/>
        </p:nvSpPr>
        <p:spPr bwMode="auto">
          <a:xfrm>
            <a:off x="3124940" y="4652639"/>
            <a:ext cx="821184" cy="983942"/>
          </a:xfrm>
          <a:custGeom>
            <a:avLst/>
            <a:gdLst>
              <a:gd name="connsiteX0" fmla="*/ 0 w 821184"/>
              <a:gd name="connsiteY0" fmla="*/ 850777 h 983942"/>
              <a:gd name="connsiteX1" fmla="*/ 559293 w 821184"/>
              <a:gd name="connsiteY1" fmla="*/ 96175 h 983942"/>
              <a:gd name="connsiteX2" fmla="*/ 727969 w 821184"/>
              <a:gd name="connsiteY2" fmla="*/ 273728 h 983942"/>
              <a:gd name="connsiteX3" fmla="*/ 0 w 821184"/>
              <a:gd name="connsiteY3" fmla="*/ 983942 h 98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184" h="983942">
                <a:moveTo>
                  <a:pt x="0" y="850777"/>
                </a:moveTo>
                <a:cubicBezTo>
                  <a:pt x="218982" y="521563"/>
                  <a:pt x="437965" y="192350"/>
                  <a:pt x="559293" y="96175"/>
                </a:cubicBezTo>
                <a:cubicBezTo>
                  <a:pt x="680621" y="0"/>
                  <a:pt x="821184" y="125767"/>
                  <a:pt x="727969" y="273728"/>
                </a:cubicBezTo>
                <a:cubicBezTo>
                  <a:pt x="634754" y="421689"/>
                  <a:pt x="317377" y="702815"/>
                  <a:pt x="0" y="983942"/>
                </a:cubicBezTo>
              </a:path>
            </a:pathLst>
          </a:custGeom>
          <a:noFill/>
          <a:ln w="25400" cap="sq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sm" len="sm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3124200" y="4953000"/>
            <a:ext cx="4419600" cy="1295400"/>
          </a:xfrm>
          <a:custGeom>
            <a:avLst/>
            <a:gdLst>
              <a:gd name="connsiteX0" fmla="*/ 0 w 821184"/>
              <a:gd name="connsiteY0" fmla="*/ 850777 h 983942"/>
              <a:gd name="connsiteX1" fmla="*/ 559293 w 821184"/>
              <a:gd name="connsiteY1" fmla="*/ 96175 h 983942"/>
              <a:gd name="connsiteX2" fmla="*/ 727969 w 821184"/>
              <a:gd name="connsiteY2" fmla="*/ 273728 h 983942"/>
              <a:gd name="connsiteX3" fmla="*/ 0 w 821184"/>
              <a:gd name="connsiteY3" fmla="*/ 983942 h 98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184" h="983942">
                <a:moveTo>
                  <a:pt x="0" y="850777"/>
                </a:moveTo>
                <a:cubicBezTo>
                  <a:pt x="218982" y="521563"/>
                  <a:pt x="437965" y="192350"/>
                  <a:pt x="559293" y="96175"/>
                </a:cubicBezTo>
                <a:cubicBezTo>
                  <a:pt x="680621" y="0"/>
                  <a:pt x="821184" y="125767"/>
                  <a:pt x="727969" y="273728"/>
                </a:cubicBezTo>
                <a:cubicBezTo>
                  <a:pt x="634754" y="421689"/>
                  <a:pt x="317377" y="702815"/>
                  <a:pt x="0" y="983942"/>
                </a:cubicBezTo>
              </a:path>
            </a:pathLst>
          </a:custGeom>
          <a:noFill/>
          <a:ln w="25400" cap="sq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sm" len="sm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124200" y="4876800"/>
            <a:ext cx="2133600" cy="990600"/>
          </a:xfrm>
          <a:prstGeom prst="straightConnector1">
            <a:avLst/>
          </a:prstGeom>
          <a:solidFill>
            <a:schemeClr val="accent1"/>
          </a:solidFill>
          <a:ln w="25400" cap="sq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sm" len="sm"/>
            <a:tailEnd type="stealth" w="lg" len="lg"/>
          </a:ln>
          <a:effectLst/>
        </p:spPr>
      </p:cxnSp>
      <p:sp>
        <p:nvSpPr>
          <p:cNvPr id="2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20" grpId="0"/>
      <p:bldP spid="22" grpId="0" animBg="1"/>
      <p:bldP spid="23" grpId="0" animBg="1"/>
      <p:bldP spid="24" grpId="0" animBg="1"/>
      <p:bldP spid="25" grpId="0" animBg="1"/>
      <p:bldP spid="18" grpId="0" animBg="1"/>
      <p:bldP spid="1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Two-sided </a:t>
            </a:r>
            <a:r>
              <a:rPr lang="en-US" dirty="0" smtClean="0"/>
              <a:t>Communication Example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603846" y="4852969"/>
            <a:ext cx="3335414" cy="60127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굴림" pitchFamily="-65" charset="-127"/>
                <a:cs typeface="굴림" pitchFamily="-65" charset="-127"/>
              </a:rPr>
              <a:t>MPI implementation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11784" y="1403757"/>
            <a:ext cx="2676088" cy="30521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Memory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6165908" y="1402359"/>
            <a:ext cx="2676088" cy="30521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Memory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76838" y="4851571"/>
            <a:ext cx="3456264" cy="60127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굴림" pitchFamily="-65" charset="-127"/>
                <a:cs typeface="굴림" pitchFamily="-65" charset="-127"/>
              </a:rPr>
              <a:t>MPI implementation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800224" y="3250578"/>
            <a:ext cx="393192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333624" y="3250578"/>
            <a:ext cx="3810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>
            <a:off x="1720179" y="4582490"/>
            <a:ext cx="531812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rot="5400000">
            <a:off x="2253579" y="4582490"/>
            <a:ext cx="531812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735163" y="298851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  <a:cs typeface="Arial"/>
              </a:rPr>
              <a:t>Send</a:t>
            </a:r>
            <a:endParaRPr lang="en-US" sz="1200" dirty="0">
              <a:latin typeface="+mj-lt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2098" y="2988517"/>
            <a:ext cx="482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  <a:cs typeface="Arial"/>
              </a:rPr>
              <a:t>Recv</a:t>
            </a:r>
            <a:endParaRPr lang="en-US" sz="1200" dirty="0">
              <a:latin typeface="+mj-lt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 rot="5400000">
            <a:off x="6360694" y="4583888"/>
            <a:ext cx="531812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rot="5400000">
            <a:off x="6885705" y="4583888"/>
            <a:ext cx="531812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8120542" y="1767918"/>
            <a:ext cx="662731" cy="429998"/>
          </a:xfrm>
          <a:prstGeom prst="rect">
            <a:avLst/>
          </a:prstGeom>
          <a:solidFill>
            <a:srgbClr val="DCB9FF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Memory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Segment</a:t>
            </a:r>
            <a:endParaRPr lang="en-US" sz="1000" dirty="0">
              <a:solidFill>
                <a:schemeClr val="tx1"/>
              </a:solidFill>
              <a:latin typeface="+mj-lt"/>
              <a:ea typeface="굴림" pitchFamily="-65" charset="-127"/>
              <a:cs typeface="굴림" pitchFamily="-65" charset="-127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 rot="16200000" flipH="1">
            <a:off x="2130804" y="3775047"/>
            <a:ext cx="4781722" cy="3355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ounded Rectangle 24"/>
          <p:cNvSpPr/>
          <p:nvPr/>
        </p:nvSpPr>
        <p:spPr bwMode="auto">
          <a:xfrm>
            <a:off x="3155663" y="1410748"/>
            <a:ext cx="1139502" cy="135901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Processor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3266040" y="1825130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3787556" y="1826528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3267438" y="2279534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3788954" y="2280932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4860028" y="1412146"/>
            <a:ext cx="1139502" cy="135901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Processor</a:t>
            </a: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4970405" y="1826528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5491921" y="1827926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4971803" y="2280932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34" name="Oval 5"/>
          <p:cNvSpPr>
            <a:spLocks noChangeArrowheads="1"/>
          </p:cNvSpPr>
          <p:nvPr/>
        </p:nvSpPr>
        <p:spPr bwMode="auto">
          <a:xfrm>
            <a:off x="5493319" y="2282330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423961" y="3243587"/>
            <a:ext cx="3810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957361" y="3243587"/>
            <a:ext cx="3810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58900" y="298152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  <a:cs typeface="Arial"/>
              </a:rPr>
              <a:t>Send</a:t>
            </a:r>
            <a:endParaRPr lang="en-US" sz="1200" dirty="0">
              <a:latin typeface="+mj-lt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05835" y="2981526"/>
            <a:ext cx="482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  <a:cs typeface="Arial"/>
              </a:rPr>
              <a:t>Recv</a:t>
            </a:r>
            <a:endParaRPr lang="en-US" sz="1200" dirty="0">
              <a:latin typeface="+mj-lt"/>
              <a:cs typeface="Arial"/>
            </a:endParaRPr>
          </a:p>
        </p:txBody>
      </p:sp>
      <p:cxnSp>
        <p:nvCxnSpPr>
          <p:cNvPr id="42" name="Straight Connector 41"/>
          <p:cNvCxnSpPr>
            <a:stCxn id="30" idx="3"/>
          </p:cNvCxnSpPr>
          <p:nvPr/>
        </p:nvCxnSpPr>
        <p:spPr bwMode="auto">
          <a:xfrm flipV="1">
            <a:off x="5999530" y="2072081"/>
            <a:ext cx="1114334" cy="19574"/>
          </a:xfrm>
          <a:prstGeom prst="line">
            <a:avLst/>
          </a:prstGeom>
          <a:solidFill>
            <a:schemeClr val="accent1"/>
          </a:solidFill>
          <a:ln w="50800" cap="sq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endCxn id="44" idx="0"/>
          </p:cNvCxnSpPr>
          <p:nvPr/>
        </p:nvCxnSpPr>
        <p:spPr bwMode="auto">
          <a:xfrm rot="16200000" flipH="1">
            <a:off x="6108264" y="3077679"/>
            <a:ext cx="2044756" cy="33557"/>
          </a:xfrm>
          <a:prstGeom prst="line">
            <a:avLst/>
          </a:prstGeom>
          <a:solidFill>
            <a:schemeClr val="accent1"/>
          </a:solidFill>
          <a:ln w="50800" cap="sq" cmpd="sng" algn="ctr">
            <a:solidFill>
              <a:srgbClr val="C00000"/>
            </a:solidFill>
            <a:prstDash val="sysDot"/>
            <a:round/>
            <a:headEnd type="none" w="med" len="med"/>
            <a:tailEnd type="stealth" w="lg" len="lg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6962863" y="4116836"/>
            <a:ext cx="369116" cy="1867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03451" y="1677037"/>
            <a:ext cx="594839" cy="386654"/>
          </a:xfrm>
          <a:prstGeom prst="rect">
            <a:avLst/>
          </a:prstGeom>
          <a:solidFill>
            <a:srgbClr val="DCB9FF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Memory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Segment</a:t>
            </a:r>
            <a:endParaRPr lang="en-US" sz="1000" dirty="0">
              <a:solidFill>
                <a:schemeClr val="tx1"/>
              </a:solidFill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1813415" y="4118234"/>
            <a:ext cx="369116" cy="1867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0800000">
            <a:off x="1996581" y="2088859"/>
            <a:ext cx="1159083" cy="1399"/>
          </a:xfrm>
          <a:prstGeom prst="line">
            <a:avLst/>
          </a:prstGeom>
          <a:solidFill>
            <a:schemeClr val="accent1"/>
          </a:solidFill>
          <a:ln w="50800" cap="sq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rot="16200000" flipH="1">
            <a:off x="967211" y="3104243"/>
            <a:ext cx="2044756" cy="33557"/>
          </a:xfrm>
          <a:prstGeom prst="line">
            <a:avLst/>
          </a:prstGeom>
          <a:solidFill>
            <a:schemeClr val="accent1"/>
          </a:solidFill>
          <a:ln w="50800" cap="sq" cmpd="sng" algn="ctr">
            <a:solidFill>
              <a:srgbClr val="C00000"/>
            </a:solidFill>
            <a:prstDash val="sysDot"/>
            <a:round/>
            <a:headEnd type="none" w="med" len="med"/>
            <a:tailEnd type="stealth" w="lg" len="lg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rot="5400000">
            <a:off x="37755" y="3703740"/>
            <a:ext cx="2751583" cy="8386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 flipV="1">
            <a:off x="1409350" y="5092117"/>
            <a:ext cx="6233021" cy="16778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rot="16200000" flipV="1">
            <a:off x="6258188" y="3665988"/>
            <a:ext cx="2843869" cy="8392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52" name="Rectangle 51"/>
          <p:cNvSpPr/>
          <p:nvPr/>
        </p:nvSpPr>
        <p:spPr bwMode="auto">
          <a:xfrm>
            <a:off x="404849" y="2106274"/>
            <a:ext cx="594839" cy="386654"/>
          </a:xfrm>
          <a:prstGeom prst="rect">
            <a:avLst/>
          </a:prstGeom>
          <a:solidFill>
            <a:srgbClr val="DCB9FF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Memory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Segment</a:t>
            </a:r>
            <a:endParaRPr lang="en-US" sz="1000" dirty="0">
              <a:solidFill>
                <a:schemeClr val="tx1"/>
              </a:solidFill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397858" y="2527122"/>
            <a:ext cx="594839" cy="386654"/>
          </a:xfrm>
          <a:prstGeom prst="rect">
            <a:avLst/>
          </a:prstGeom>
          <a:solidFill>
            <a:srgbClr val="DCB9FF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Memory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Segment</a:t>
            </a:r>
            <a:endParaRPr lang="en-US" sz="1000" dirty="0">
              <a:solidFill>
                <a:schemeClr val="tx1"/>
              </a:solidFill>
              <a:latin typeface="+mj-lt"/>
              <a:ea typeface="굴림" pitchFamily="-65" charset="-127"/>
              <a:cs typeface="굴림" pitchFamily="-65" charset="-127"/>
            </a:endParaRPr>
          </a:p>
        </p:txBody>
      </p:sp>
      <p:cxnSp>
        <p:nvCxnSpPr>
          <p:cNvPr id="54" name="Straight Connector 53"/>
          <p:cNvCxnSpPr>
            <a:stCxn id="45" idx="3"/>
          </p:cNvCxnSpPr>
          <p:nvPr/>
        </p:nvCxnSpPr>
        <p:spPr bwMode="auto">
          <a:xfrm>
            <a:off x="998290" y="1870364"/>
            <a:ext cx="151002" cy="381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1008077" y="2316379"/>
            <a:ext cx="151002" cy="381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1001086" y="2712060"/>
            <a:ext cx="151002" cy="381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1251358" y="2316378"/>
            <a:ext cx="151002" cy="381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 rot="5400000">
            <a:off x="988314" y="2095402"/>
            <a:ext cx="442202" cy="2799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 rot="5400000">
            <a:off x="989712" y="2488542"/>
            <a:ext cx="442202" cy="2799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Rectangle 59"/>
          <p:cNvSpPr/>
          <p:nvPr/>
        </p:nvSpPr>
        <p:spPr bwMode="auto">
          <a:xfrm>
            <a:off x="8120542" y="2239100"/>
            <a:ext cx="664129" cy="429998"/>
          </a:xfrm>
          <a:prstGeom prst="rect">
            <a:avLst/>
          </a:prstGeom>
          <a:solidFill>
            <a:srgbClr val="DCB9FF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Memory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Segment</a:t>
            </a:r>
            <a:endParaRPr lang="en-US" sz="1000" dirty="0">
              <a:solidFill>
                <a:schemeClr val="tx1"/>
              </a:solidFill>
              <a:latin typeface="+mj-lt"/>
              <a:ea typeface="굴림" pitchFamily="-65" charset="-127"/>
              <a:cs typeface="굴림" pitchFamily="-65" charset="-127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7701093" y="2239860"/>
            <a:ext cx="184561" cy="3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 rot="5400000" flipH="1" flipV="1">
            <a:off x="7776595" y="2105637"/>
            <a:ext cx="268447" cy="0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 rot="5400000" flipH="1" flipV="1">
            <a:off x="7794773" y="2340530"/>
            <a:ext cx="233492" cy="1396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4" name="Straight Connector 63"/>
          <p:cNvCxnSpPr>
            <a:endCxn id="23" idx="1"/>
          </p:cNvCxnSpPr>
          <p:nvPr/>
        </p:nvCxnSpPr>
        <p:spPr bwMode="auto">
          <a:xfrm>
            <a:off x="7927596" y="1971413"/>
            <a:ext cx="192946" cy="11504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cxnSp>
        <p:nvCxnSpPr>
          <p:cNvPr id="65" name="Straight Connector 64"/>
          <p:cNvCxnSpPr>
            <a:endCxn id="60" idx="1"/>
          </p:cNvCxnSpPr>
          <p:nvPr/>
        </p:nvCxnSpPr>
        <p:spPr bwMode="auto">
          <a:xfrm flipV="1">
            <a:off x="7910818" y="2454099"/>
            <a:ext cx="209724" cy="12264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sp>
        <p:nvSpPr>
          <p:cNvPr id="69" name="Slide Number Placeholder 27"/>
          <p:cNvSpPr>
            <a:spLocks noGrp="1"/>
          </p:cNvSpPr>
          <p:nvPr>
            <p:ph type="sldNum" sz="quarter" idx="4"/>
          </p:nvPr>
        </p:nvSpPr>
        <p:spPr>
          <a:xfrm>
            <a:off x="8747607" y="6537325"/>
            <a:ext cx="396393" cy="244475"/>
          </a:xfrm>
        </p:spPr>
        <p:txBody>
          <a:bodyPr/>
          <a:lstStyle/>
          <a:p>
            <a:fld id="{6B394888-48A7-42F6-AE45-2BD5FD40ED91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6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02036E-6 L -0.00017 0.1286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69489E-6 L 0.00104 0.12515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6" grpId="0" animBg="1"/>
      <p:bldP spid="46" grpId="1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One-sided </a:t>
            </a:r>
            <a:r>
              <a:rPr lang="en-US" dirty="0"/>
              <a:t>Communication Example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603846" y="4827802"/>
            <a:ext cx="3335414" cy="60127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굴림" pitchFamily="-65" charset="-127"/>
                <a:cs typeface="굴림" pitchFamily="-65" charset="-127"/>
              </a:rPr>
              <a:t>MPI implementation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11784" y="1378590"/>
            <a:ext cx="2676088" cy="30521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Memory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165908" y="1377192"/>
            <a:ext cx="2676088" cy="30521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Memory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76838" y="4826404"/>
            <a:ext cx="3456264" cy="60127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굴림" pitchFamily="-65" charset="-127"/>
                <a:cs typeface="굴림" pitchFamily="-65" charset="-127"/>
              </a:rPr>
              <a:t>MPI implementation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800224" y="3225411"/>
            <a:ext cx="393192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33624" y="3225411"/>
            <a:ext cx="3810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5400000">
            <a:off x="1720179" y="4557323"/>
            <a:ext cx="531812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5400000">
            <a:off x="2253579" y="4557323"/>
            <a:ext cx="531812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735163" y="296335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  <a:cs typeface="Arial"/>
              </a:rPr>
              <a:t>Send</a:t>
            </a:r>
            <a:endParaRPr lang="en-US" sz="1200" dirty="0">
              <a:latin typeface="+mj-lt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2098" y="2963350"/>
            <a:ext cx="482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  <a:cs typeface="Arial"/>
              </a:rPr>
              <a:t>Recv</a:t>
            </a:r>
            <a:endParaRPr lang="en-US" sz="1200" dirty="0">
              <a:latin typeface="+mj-lt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rot="5400000">
            <a:off x="6360694" y="4558721"/>
            <a:ext cx="531812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885705" y="4558721"/>
            <a:ext cx="531812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8120542" y="2002810"/>
            <a:ext cx="662731" cy="429998"/>
          </a:xfrm>
          <a:prstGeom prst="rect">
            <a:avLst/>
          </a:prstGeom>
          <a:solidFill>
            <a:srgbClr val="DCB9FF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Memory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Segment</a:t>
            </a:r>
            <a:endParaRPr lang="en-US" sz="1000" dirty="0">
              <a:solidFill>
                <a:schemeClr val="tx1"/>
              </a:solidFill>
              <a:latin typeface="+mj-lt"/>
              <a:ea typeface="굴림" pitchFamily="-65" charset="-127"/>
              <a:cs typeface="굴림" pitchFamily="-65" charset="-127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 rot="16200000" flipH="1">
            <a:off x="2130804" y="3749880"/>
            <a:ext cx="4781722" cy="33555"/>
          </a:xfrm>
          <a:prstGeom prst="line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3155663" y="1385581"/>
            <a:ext cx="1139502" cy="135901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Processor</a:t>
            </a:r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3266040" y="1799963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787556" y="1801361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3267438" y="2254367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3788954" y="2255765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4860028" y="1386979"/>
            <a:ext cx="1139502" cy="135901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Processor</a:t>
            </a: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970405" y="1801361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5491921" y="1802759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4971803" y="2255765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5493319" y="2257163"/>
            <a:ext cx="376237" cy="347663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127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latin typeface="+mj-lt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423961" y="3218420"/>
            <a:ext cx="3810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57361" y="3218420"/>
            <a:ext cx="381000" cy="1066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58900" y="295635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  <a:cs typeface="Arial"/>
              </a:rPr>
              <a:t>Send</a:t>
            </a:r>
            <a:endParaRPr lang="en-US" sz="1200" dirty="0">
              <a:latin typeface="+mj-lt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05835" y="2956359"/>
            <a:ext cx="482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  <a:cs typeface="Arial"/>
              </a:rPr>
              <a:t>Recv</a:t>
            </a:r>
            <a:endParaRPr lang="en-US" sz="1200" dirty="0">
              <a:latin typeface="+mj-lt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03451" y="1651870"/>
            <a:ext cx="594839" cy="386654"/>
          </a:xfrm>
          <a:prstGeom prst="rect">
            <a:avLst/>
          </a:prstGeom>
          <a:solidFill>
            <a:srgbClr val="DCB9FF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Memory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Segment</a:t>
            </a:r>
            <a:endParaRPr lang="en-US" sz="1000" dirty="0">
              <a:solidFill>
                <a:schemeClr val="tx1"/>
              </a:solidFill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1813415" y="4093067"/>
            <a:ext cx="369116" cy="1867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-65" charset="-127"/>
              <a:cs typeface="굴림" pitchFamily="-65" charset="-127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 rot="10800000">
            <a:off x="1996581" y="2063692"/>
            <a:ext cx="1159083" cy="1399"/>
          </a:xfrm>
          <a:prstGeom prst="line">
            <a:avLst/>
          </a:prstGeom>
          <a:solidFill>
            <a:schemeClr val="accent1"/>
          </a:solidFill>
          <a:ln w="50800" cap="sq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16200000" flipH="1">
            <a:off x="967211" y="3079076"/>
            <a:ext cx="2044756" cy="33557"/>
          </a:xfrm>
          <a:prstGeom prst="line">
            <a:avLst/>
          </a:prstGeom>
          <a:solidFill>
            <a:schemeClr val="accent1"/>
          </a:solidFill>
          <a:ln w="50800" cap="sq" cmpd="sng" algn="ctr">
            <a:solidFill>
              <a:srgbClr val="C00000"/>
            </a:solidFill>
            <a:prstDash val="sysDot"/>
            <a:round/>
            <a:headEnd type="none" w="med" len="med"/>
            <a:tailEnd type="stealth" w="lg" len="lg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37755" y="3678573"/>
            <a:ext cx="2751583" cy="8386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1409350" y="5066950"/>
            <a:ext cx="6233021" cy="16778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rot="16200000" flipV="1">
            <a:off x="6258188" y="3640821"/>
            <a:ext cx="2843869" cy="8392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47" name="Rectangle 46"/>
          <p:cNvSpPr/>
          <p:nvPr/>
        </p:nvSpPr>
        <p:spPr bwMode="auto">
          <a:xfrm>
            <a:off x="404849" y="2081107"/>
            <a:ext cx="594839" cy="386654"/>
          </a:xfrm>
          <a:prstGeom prst="rect">
            <a:avLst/>
          </a:prstGeom>
          <a:solidFill>
            <a:srgbClr val="DCB9FF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Memory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Segment</a:t>
            </a:r>
            <a:endParaRPr lang="en-US" sz="1000" dirty="0">
              <a:solidFill>
                <a:schemeClr val="tx1"/>
              </a:solidFill>
              <a:latin typeface="+mj-lt"/>
              <a:ea typeface="굴림" pitchFamily="-65" charset="-127"/>
              <a:cs typeface="굴림" pitchFamily="-65" charset="-127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97858" y="2501955"/>
            <a:ext cx="594839" cy="386654"/>
          </a:xfrm>
          <a:prstGeom prst="rect">
            <a:avLst/>
          </a:prstGeom>
          <a:solidFill>
            <a:srgbClr val="DCB9FF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Memory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+mj-lt"/>
                <a:ea typeface="굴림" pitchFamily="-65" charset="-127"/>
                <a:cs typeface="굴림" pitchFamily="-65" charset="-127"/>
              </a:rPr>
              <a:t>Segment</a:t>
            </a:r>
            <a:endParaRPr lang="en-US" sz="1000" dirty="0">
              <a:solidFill>
                <a:schemeClr val="tx1"/>
              </a:solidFill>
              <a:latin typeface="+mj-lt"/>
              <a:ea typeface="굴림" pitchFamily="-65" charset="-127"/>
              <a:cs typeface="굴림" pitchFamily="-65" charset="-127"/>
            </a:endParaRPr>
          </a:p>
        </p:txBody>
      </p:sp>
      <p:cxnSp>
        <p:nvCxnSpPr>
          <p:cNvPr id="49" name="Straight Connector 48"/>
          <p:cNvCxnSpPr>
            <a:stCxn id="40" idx="3"/>
          </p:cNvCxnSpPr>
          <p:nvPr/>
        </p:nvCxnSpPr>
        <p:spPr bwMode="auto">
          <a:xfrm>
            <a:off x="998290" y="1845197"/>
            <a:ext cx="151002" cy="381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1008077" y="2291212"/>
            <a:ext cx="151002" cy="381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1001086" y="2686893"/>
            <a:ext cx="151002" cy="381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1251358" y="2291211"/>
            <a:ext cx="151002" cy="381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rot="5400000">
            <a:off x="988314" y="2070235"/>
            <a:ext cx="442202" cy="2799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rot="5400000">
            <a:off x="989712" y="2463375"/>
            <a:ext cx="442202" cy="2799"/>
          </a:xfrm>
          <a:prstGeom prst="line">
            <a:avLst/>
          </a:prstGeom>
          <a:solidFill>
            <a:schemeClr val="accent1"/>
          </a:solidFill>
          <a:ln w="63500" cap="sq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endCxn id="21" idx="1"/>
          </p:cNvCxnSpPr>
          <p:nvPr/>
        </p:nvCxnSpPr>
        <p:spPr bwMode="auto">
          <a:xfrm>
            <a:off x="7701094" y="2214693"/>
            <a:ext cx="419448" cy="3116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E57300"/>
            </a:solidFill>
            <a:prstDash val="solid"/>
            <a:round/>
            <a:headEnd type="none" w="med" len="med"/>
            <a:tailEnd type="stealth" w="med" len="sm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9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02036E-6 L -0.00017 0.1286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One-sided and Two-sided Programming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392199" y="987981"/>
            <a:ext cx="1141413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dirty="0"/>
              <a:t>Process 0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38599" y="1019731"/>
            <a:ext cx="1316038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/>
              <a:t>Process 1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4373399" y="1070531"/>
            <a:ext cx="0" cy="2355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298305" y="1429306"/>
            <a:ext cx="127515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b="1" dirty="0" smtClean="0"/>
              <a:t>SEND(data)</a:t>
            </a:r>
            <a:endParaRPr lang="en-US" b="1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335512" y="3135868"/>
            <a:ext cx="125252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b="1" dirty="0" smtClean="0"/>
              <a:t>RECV(data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549416" y="1613971"/>
            <a:ext cx="1585983" cy="1706563"/>
          </a:xfrm>
          <a:prstGeom prst="line">
            <a:avLst/>
          </a:prstGeom>
          <a:noFill/>
          <a:ln w="28575">
            <a:solidFill>
              <a:schemeClr val="bg2">
                <a:lumMod val="10000"/>
              </a:schemeClr>
            </a:solidFill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51349" y="1521381"/>
            <a:ext cx="30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DELAY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Left Brace 12"/>
          <p:cNvSpPr/>
          <p:nvPr/>
        </p:nvSpPr>
        <p:spPr bwMode="auto">
          <a:xfrm>
            <a:off x="2093749" y="1429306"/>
            <a:ext cx="222250" cy="2075894"/>
          </a:xfrm>
          <a:prstGeom prst="leftBrac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98350" y="1845052"/>
            <a:ext cx="1295399" cy="12003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dirty="0" smtClean="0"/>
              <a:t>Even the sending process is delayed</a:t>
            </a:r>
            <a:endParaRPr lang="en-US" dirty="0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392199" y="3886200"/>
            <a:ext cx="1141413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dirty="0"/>
              <a:t>Process 0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338599" y="3917950"/>
            <a:ext cx="1316038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/>
              <a:t>Process 1</a:t>
            </a: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4373399" y="3968750"/>
            <a:ext cx="0" cy="2355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364027" y="4327525"/>
            <a:ext cx="1143711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b="1" dirty="0" smtClean="0"/>
              <a:t>PUT(data)</a:t>
            </a:r>
            <a:endParaRPr lang="en-US" b="1" dirty="0"/>
          </a:p>
        </p:txBody>
      </p:sp>
      <p:sp>
        <p:nvSpPr>
          <p:cNvPr id="20" name="Line 10"/>
          <p:cNvSpPr>
            <a:spLocks noChangeShapeType="1"/>
          </p:cNvSpPr>
          <p:nvPr/>
        </p:nvSpPr>
        <p:spPr bwMode="auto">
          <a:xfrm>
            <a:off x="3549416" y="4512190"/>
            <a:ext cx="1860784" cy="184667"/>
          </a:xfrm>
          <a:prstGeom prst="line">
            <a:avLst/>
          </a:prstGeom>
          <a:noFill/>
          <a:ln w="28575">
            <a:solidFill>
              <a:schemeClr val="bg2">
                <a:lumMod val="10000"/>
              </a:schemeClr>
            </a:solidFill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751349" y="4419600"/>
            <a:ext cx="30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DELAY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Left Brace 21"/>
          <p:cNvSpPr/>
          <p:nvPr/>
        </p:nvSpPr>
        <p:spPr bwMode="auto">
          <a:xfrm>
            <a:off x="2093749" y="4327525"/>
            <a:ext cx="222250" cy="2075894"/>
          </a:xfrm>
          <a:prstGeom prst="leftBrac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798350" y="4572000"/>
            <a:ext cx="1295399" cy="14773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dirty="0" smtClean="0"/>
              <a:t>Delay in process 1 does not affect process 0</a:t>
            </a:r>
            <a:endParaRPr lang="en-US" dirty="0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2369414" y="4964668"/>
            <a:ext cx="1129284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b="1" dirty="0" smtClean="0"/>
              <a:t>GET(data)</a:t>
            </a:r>
            <a:endParaRPr lang="en-US" b="1" dirty="0"/>
          </a:p>
        </p:txBody>
      </p:sp>
      <p:cxnSp>
        <p:nvCxnSpPr>
          <p:cNvPr id="26" name="Curved Connector 25"/>
          <p:cNvCxnSpPr>
            <a:stCxn id="24" idx="3"/>
          </p:cNvCxnSpPr>
          <p:nvPr/>
        </p:nvCxnSpPr>
        <p:spPr bwMode="auto">
          <a:xfrm>
            <a:off x="3498698" y="5149334"/>
            <a:ext cx="9040" cy="634663"/>
          </a:xfrm>
          <a:prstGeom prst="curvedConnector3">
            <a:avLst>
              <a:gd name="adj1" fmla="val 21205431"/>
            </a:avLst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2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 to know in MPI RMA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create remote accessible memory?</a:t>
            </a:r>
          </a:p>
          <a:p>
            <a:r>
              <a:rPr lang="en-US" dirty="0" smtClean="0"/>
              <a:t>Reading, Writing and Updating remote memory</a:t>
            </a:r>
          </a:p>
          <a:p>
            <a:r>
              <a:rPr lang="en-US" dirty="0" smtClean="0"/>
              <a:t>Data Synchronization</a:t>
            </a:r>
          </a:p>
          <a:p>
            <a:r>
              <a:rPr lang="en-US" dirty="0" smtClean="0"/>
              <a:t>Memory Model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Public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memory used by a process is, by default, only locally accessible</a:t>
            </a:r>
          </a:p>
          <a:p>
            <a:pPr lvl="1"/>
            <a:r>
              <a:rPr lang="en-US" dirty="0" smtClean="0"/>
              <a:t>X = </a:t>
            </a:r>
            <a:r>
              <a:rPr lang="en-US" dirty="0" err="1" smtClean="0"/>
              <a:t>malloc</a:t>
            </a:r>
            <a:r>
              <a:rPr lang="en-US" dirty="0" smtClean="0"/>
              <a:t>(100);</a:t>
            </a:r>
          </a:p>
          <a:p>
            <a:r>
              <a:rPr lang="en-US" dirty="0" smtClean="0"/>
              <a:t>Once the memory is allocated, the user has to make an explicit MPI call to declare a memory region as remotely accessible</a:t>
            </a:r>
          </a:p>
          <a:p>
            <a:pPr lvl="1"/>
            <a:r>
              <a:rPr lang="en-US" dirty="0" smtClean="0"/>
              <a:t>MPI terminology for remotely accessible memory is a “</a:t>
            </a:r>
            <a:r>
              <a:rPr lang="en-US" b="1" dirty="0" smtClean="0"/>
              <a:t>window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 group of processes collectively create a “window”</a:t>
            </a:r>
          </a:p>
          <a:p>
            <a:r>
              <a:rPr lang="en-US" dirty="0" smtClean="0"/>
              <a:t>Once a memory region is declared as remotely accessible, all processes in the window can read/write data to this memory without explicitly synchronizing with the target 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3674080" y="1676400"/>
            <a:ext cx="4326920" cy="838200"/>
            <a:chOff x="-1600200" y="228600"/>
            <a:chExt cx="5791200" cy="2667000"/>
          </a:xfrm>
        </p:grpSpPr>
        <p:sp>
          <p:nvSpPr>
            <p:cNvPr id="29" name="Rounded Rectangle 4"/>
            <p:cNvSpPr/>
            <p:nvPr/>
          </p:nvSpPr>
          <p:spPr bwMode="auto">
            <a:xfrm>
              <a:off x="-76200" y="228600"/>
              <a:ext cx="1219200" cy="2667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Arial" charset="0"/>
                  <a:cs typeface="Arial" charset="0"/>
                </a:rPr>
                <a:t>Process 1</a:t>
              </a:r>
            </a:p>
          </p:txBody>
        </p:sp>
        <p:sp>
          <p:nvSpPr>
            <p:cNvPr id="30" name="Rounded Rectangle 5"/>
            <p:cNvSpPr/>
            <p:nvPr/>
          </p:nvSpPr>
          <p:spPr bwMode="auto">
            <a:xfrm>
              <a:off x="1447800" y="228600"/>
              <a:ext cx="1219200" cy="2667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Arial" charset="0"/>
                  <a:cs typeface="Arial" charset="0"/>
                </a:rPr>
                <a:t>Process 2</a:t>
              </a:r>
            </a:p>
          </p:txBody>
        </p:sp>
        <p:sp>
          <p:nvSpPr>
            <p:cNvPr id="31" name="Rounded Rectangle 6"/>
            <p:cNvSpPr/>
            <p:nvPr/>
          </p:nvSpPr>
          <p:spPr bwMode="auto">
            <a:xfrm>
              <a:off x="2971800" y="228600"/>
              <a:ext cx="1219200" cy="2667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Arial" charset="0"/>
                  <a:cs typeface="Arial" charset="0"/>
                </a:rPr>
                <a:t>Process 3</a:t>
              </a:r>
            </a:p>
          </p:txBody>
        </p:sp>
        <p:sp>
          <p:nvSpPr>
            <p:cNvPr id="32" name="Rectangle 7"/>
            <p:cNvSpPr/>
            <p:nvPr/>
          </p:nvSpPr>
          <p:spPr bwMode="auto">
            <a:xfrm>
              <a:off x="76200" y="1752600"/>
              <a:ext cx="914400" cy="990600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Memory</a:t>
              </a:r>
              <a:endParaRPr lang="en-US" sz="10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3" name="Rectangle 8"/>
            <p:cNvSpPr/>
            <p:nvPr/>
          </p:nvSpPr>
          <p:spPr bwMode="auto">
            <a:xfrm>
              <a:off x="1600200" y="1752600"/>
              <a:ext cx="914400" cy="990600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Memory</a:t>
              </a:r>
              <a:endParaRPr lang="en-US" sz="10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Rectangle 9"/>
            <p:cNvSpPr/>
            <p:nvPr/>
          </p:nvSpPr>
          <p:spPr bwMode="auto">
            <a:xfrm>
              <a:off x="3124200" y="1752600"/>
              <a:ext cx="914400" cy="990600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Memory</a:t>
              </a:r>
              <a:endParaRPr lang="en-US" sz="10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Rounded Rectangle 10"/>
            <p:cNvSpPr/>
            <p:nvPr/>
          </p:nvSpPr>
          <p:spPr bwMode="auto">
            <a:xfrm>
              <a:off x="-1600200" y="228600"/>
              <a:ext cx="1219200" cy="2667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Arial" charset="0"/>
                  <a:cs typeface="Arial" charset="0"/>
                </a:rPr>
                <a:t>Process 0</a:t>
              </a:r>
            </a:p>
          </p:txBody>
        </p:sp>
        <p:sp>
          <p:nvSpPr>
            <p:cNvPr id="36" name="Rectangle 11"/>
            <p:cNvSpPr/>
            <p:nvPr/>
          </p:nvSpPr>
          <p:spPr bwMode="auto">
            <a:xfrm>
              <a:off x="-1447800" y="1752600"/>
              <a:ext cx="914400" cy="990600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Memory</a:t>
              </a:r>
              <a:endParaRPr lang="en-US" sz="10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" name="Rectangle 21"/>
            <p:cNvSpPr/>
            <p:nvPr/>
          </p:nvSpPr>
          <p:spPr bwMode="auto">
            <a:xfrm>
              <a:off x="-1447800" y="1440873"/>
              <a:ext cx="914400" cy="1302328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Memory</a:t>
              </a:r>
              <a:endParaRPr lang="en-US" sz="10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4" name="Rectangle 22"/>
            <p:cNvSpPr/>
            <p:nvPr/>
          </p:nvSpPr>
          <p:spPr bwMode="auto">
            <a:xfrm>
              <a:off x="76200" y="1440873"/>
              <a:ext cx="914400" cy="1302328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Memory</a:t>
              </a:r>
              <a:endParaRPr lang="en-US" sz="10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5" name="Rectangle 23"/>
            <p:cNvSpPr/>
            <p:nvPr/>
          </p:nvSpPr>
          <p:spPr bwMode="auto">
            <a:xfrm>
              <a:off x="1600200" y="1440873"/>
              <a:ext cx="914400" cy="1302328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Memory</a:t>
              </a:r>
              <a:endParaRPr lang="en-US" sz="10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6" name="Rectangle 24"/>
            <p:cNvSpPr/>
            <p:nvPr/>
          </p:nvSpPr>
          <p:spPr bwMode="auto">
            <a:xfrm>
              <a:off x="3124200" y="1440873"/>
              <a:ext cx="914400" cy="1302328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Memory</a:t>
              </a:r>
              <a:endParaRPr lang="en-US" sz="10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3619459" y="2047705"/>
            <a:ext cx="4468786" cy="304800"/>
            <a:chOff x="-838200" y="3316444"/>
            <a:chExt cx="6096000" cy="1143000"/>
          </a:xfrm>
        </p:grpSpPr>
        <p:sp>
          <p:nvSpPr>
            <p:cNvPr id="51" name="Rounded Rectangle 12"/>
            <p:cNvSpPr/>
            <p:nvPr/>
          </p:nvSpPr>
          <p:spPr bwMode="auto">
            <a:xfrm>
              <a:off x="-838200" y="3316444"/>
              <a:ext cx="6096000" cy="1143000"/>
            </a:xfrm>
            <a:prstGeom prst="roundRect">
              <a:avLst/>
            </a:prstGeom>
            <a:solidFill>
              <a:srgbClr val="92D050">
                <a:alpha val="65000"/>
              </a:srgb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2" name="Rectangle 13"/>
            <p:cNvSpPr/>
            <p:nvPr/>
          </p:nvSpPr>
          <p:spPr bwMode="auto">
            <a:xfrm>
              <a:off x="-634512" y="3352800"/>
              <a:ext cx="1005714" cy="990600"/>
            </a:xfrm>
            <a:prstGeom prst="rect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window</a:t>
              </a:r>
            </a:p>
          </p:txBody>
        </p:sp>
        <p:sp>
          <p:nvSpPr>
            <p:cNvPr id="53" name="Rectangle 14"/>
            <p:cNvSpPr/>
            <p:nvPr/>
          </p:nvSpPr>
          <p:spPr bwMode="auto">
            <a:xfrm>
              <a:off x="889488" y="3352800"/>
              <a:ext cx="1005714" cy="990600"/>
            </a:xfrm>
            <a:prstGeom prst="rect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window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4" name="Rectangle 15"/>
            <p:cNvSpPr/>
            <p:nvPr/>
          </p:nvSpPr>
          <p:spPr bwMode="auto">
            <a:xfrm>
              <a:off x="2438107" y="3352800"/>
              <a:ext cx="1005714" cy="990600"/>
            </a:xfrm>
            <a:prstGeom prst="rect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window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5" name="Rectangle 16"/>
            <p:cNvSpPr/>
            <p:nvPr/>
          </p:nvSpPr>
          <p:spPr bwMode="auto">
            <a:xfrm>
              <a:off x="4011347" y="3352800"/>
              <a:ext cx="1005714" cy="990600"/>
            </a:xfrm>
            <a:prstGeom prst="rect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window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29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 creation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models exist</a:t>
            </a:r>
          </a:p>
          <a:p>
            <a:pPr lvl="1"/>
            <a:r>
              <a:rPr lang="en-US" dirty="0"/>
              <a:t>MPI_WIN_ALLOCATE</a:t>
            </a:r>
          </a:p>
          <a:p>
            <a:pPr lvl="2"/>
            <a:r>
              <a:rPr lang="en-US" dirty="0"/>
              <a:t>You want to create a buffer and directly make it remotely accessible</a:t>
            </a:r>
          </a:p>
          <a:p>
            <a:pPr lvl="1"/>
            <a:r>
              <a:rPr lang="en-US" dirty="0" smtClean="0"/>
              <a:t>MPI_WIN_CREATE</a:t>
            </a:r>
          </a:p>
          <a:p>
            <a:pPr lvl="2"/>
            <a:r>
              <a:rPr lang="en-US" dirty="0" smtClean="0"/>
              <a:t>You already have an allocated buffer that you would like to make remotely accessible</a:t>
            </a:r>
          </a:p>
          <a:p>
            <a:pPr lvl="1"/>
            <a:r>
              <a:rPr lang="en-US" dirty="0" smtClean="0"/>
              <a:t>MPI_WIN_CREATE_DYNAMIC</a:t>
            </a:r>
          </a:p>
          <a:p>
            <a:pPr lvl="2"/>
            <a:r>
              <a:rPr lang="en-US" dirty="0" smtClean="0"/>
              <a:t>You don’t have a buffer yet, but will have one in the future</a:t>
            </a:r>
          </a:p>
          <a:p>
            <a:pPr lvl="2"/>
            <a:r>
              <a:rPr lang="en-US" dirty="0" smtClean="0"/>
              <a:t>You may want to dynamically add/remove buffers to/from the window</a:t>
            </a:r>
          </a:p>
          <a:p>
            <a:pPr lvl="1"/>
            <a:r>
              <a:rPr lang="en-US" dirty="0" smtClean="0"/>
              <a:t>MPI_WIN_ALLOCATE_SHARED</a:t>
            </a:r>
          </a:p>
          <a:p>
            <a:pPr lvl="2"/>
            <a:r>
              <a:rPr lang="en-US" dirty="0" smtClean="0"/>
              <a:t>You want multiple processes on the same node share a buffer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9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MPI_WIN_ALLOCATE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362200"/>
            <a:ext cx="8458200" cy="3657600"/>
          </a:xfrm>
        </p:spPr>
        <p:txBody>
          <a:bodyPr/>
          <a:lstStyle/>
          <a:p>
            <a:r>
              <a:rPr lang="en-US" dirty="0" smtClean="0"/>
              <a:t>Create a remotely accessible memory region in an RMA window</a:t>
            </a:r>
          </a:p>
          <a:p>
            <a:pPr lvl="1"/>
            <a:r>
              <a:rPr lang="en-US" dirty="0" smtClean="0"/>
              <a:t>Only data exposed in a window can be accessed with RMA ops.</a:t>
            </a:r>
          </a:p>
          <a:p>
            <a:r>
              <a:rPr lang="en-US" dirty="0" smtClean="0"/>
              <a:t>Arguments:</a:t>
            </a:r>
          </a:p>
          <a:p>
            <a:pPr lvl="1"/>
            <a:r>
              <a:rPr lang="en-US" dirty="0" smtClean="0"/>
              <a:t>size	- size of local data in bytes (nonnegative integer)</a:t>
            </a:r>
          </a:p>
          <a:p>
            <a:pPr lvl="1"/>
            <a:r>
              <a:rPr lang="en-US" dirty="0" err="1" smtClean="0"/>
              <a:t>disp_unit</a:t>
            </a:r>
            <a:r>
              <a:rPr lang="en-US" dirty="0" smtClean="0"/>
              <a:t>	- local unit size for displacements, in bytes (positive integer)</a:t>
            </a:r>
          </a:p>
          <a:p>
            <a:pPr lvl="1"/>
            <a:r>
              <a:rPr lang="en-US" dirty="0" smtClean="0"/>
              <a:t>info	- info argument (handle)</a:t>
            </a:r>
          </a:p>
          <a:p>
            <a:pPr lvl="1"/>
            <a:r>
              <a:rPr lang="en-US" dirty="0" err="1" smtClean="0"/>
              <a:t>comm</a:t>
            </a:r>
            <a:r>
              <a:rPr lang="en-US" dirty="0" smtClean="0"/>
              <a:t>	- communicator (handle)</a:t>
            </a:r>
          </a:p>
          <a:p>
            <a:pPr lvl="1"/>
            <a:r>
              <a:rPr lang="en-US" dirty="0" err="1" smtClean="0"/>
              <a:t>baseptr</a:t>
            </a:r>
            <a:r>
              <a:rPr lang="en-US" dirty="0" smtClean="0"/>
              <a:t>	- pointer to exposed local data</a:t>
            </a:r>
          </a:p>
          <a:p>
            <a:pPr lvl="1"/>
            <a:r>
              <a:rPr lang="en-US" dirty="0" smtClean="0"/>
              <a:t>win            - window (handle)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1138460"/>
            <a:ext cx="7620000" cy="1082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MPI_Win_allocate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size,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disp_unit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MPI_Info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info,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void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baseptr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*win)</a:t>
            </a:r>
          </a:p>
        </p:txBody>
      </p:sp>
    </p:spTree>
    <p:extLst>
      <p:ext uri="{BB962C8B-B14F-4D97-AF65-F5344CB8AC3E}">
        <p14:creationId xmlns:p14="http://schemas.microsoft.com/office/powerpoint/2010/main" val="94018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MPI_WIN_ALLOCATE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81000" y="1219200"/>
            <a:ext cx="8382000" cy="449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*a;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win;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collectively create remote accessible memory in a window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  MPI_Win_allocate(1000*</a:t>
            </a:r>
            <a:r>
              <a:rPr lang="en-US" sz="1600" b="1" kern="0" dirty="0" err="1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kern="0" dirty="0" err="1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600" b="1" kern="0" dirty="0" err="1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kern="0" dirty="0" err="1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), MPI_INFO_NULL,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                     MPI_COMM_WORLD, &amp;a, &amp;win);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 /* Array ‘a’ is now accessible from all processes in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* MPI_COMM_WORLD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MPI_Win_free</a:t>
            </a:r>
            <a:r>
              <a:rPr lang="en-US" sz="1600" b="1" kern="0" dirty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(&amp;win);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1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(); return 0;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2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Pointers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81600"/>
          </a:xfrm>
        </p:spPr>
        <p:txBody>
          <a:bodyPr/>
          <a:lstStyle/>
          <a:p>
            <a:r>
              <a:rPr lang="en-US" sz="2000" dirty="0" smtClean="0"/>
              <a:t>MPI Standard : </a:t>
            </a:r>
            <a:r>
              <a:rPr lang="en-US" sz="2000" dirty="0" smtClean="0">
                <a:hlinkClick r:id="rId2"/>
              </a:rPr>
              <a:t>http://www.mpi-forum.org/docs/docs.html</a:t>
            </a:r>
            <a:endParaRPr lang="en-US" sz="2000" dirty="0" smtClean="0"/>
          </a:p>
          <a:p>
            <a:r>
              <a:rPr lang="en-US" sz="2000" dirty="0" smtClean="0"/>
              <a:t>MPI Forum : </a:t>
            </a:r>
            <a:r>
              <a:rPr lang="en-US" sz="2000" dirty="0" smtClean="0">
                <a:hlinkClick r:id="rId3"/>
              </a:rPr>
              <a:t>http://www.mpi-forum.org/</a:t>
            </a:r>
            <a:endParaRPr lang="en-US" sz="2000" dirty="0" smtClean="0"/>
          </a:p>
          <a:p>
            <a:pPr>
              <a:buNone/>
            </a:pPr>
            <a:endParaRPr lang="en-US" sz="1200" dirty="0" smtClean="0"/>
          </a:p>
          <a:p>
            <a:r>
              <a:rPr lang="en-US" sz="2000" dirty="0" smtClean="0"/>
              <a:t>MPI implementations: </a:t>
            </a:r>
          </a:p>
          <a:p>
            <a:pPr lvl="1"/>
            <a:r>
              <a:rPr lang="en-US" sz="1800" dirty="0" smtClean="0"/>
              <a:t>MPICH : </a:t>
            </a:r>
            <a:r>
              <a:rPr lang="en-US" sz="1800" dirty="0" smtClean="0">
                <a:hlinkClick r:id="rId4"/>
              </a:rPr>
              <a:t>http://www.mpich.org</a:t>
            </a:r>
            <a:endParaRPr lang="en-US" sz="1800" dirty="0" smtClean="0"/>
          </a:p>
          <a:p>
            <a:pPr lvl="1"/>
            <a:r>
              <a:rPr lang="en-US" sz="1800" dirty="0" smtClean="0"/>
              <a:t>MVAPICH : </a:t>
            </a:r>
            <a:r>
              <a:rPr lang="en-US" sz="1800" dirty="0" smtClean="0">
                <a:hlinkClick r:id="rId5"/>
              </a:rPr>
              <a:t>http://mvapich.cse.ohio-state.edu/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smtClean="0"/>
              <a:t>Intel MPI: </a:t>
            </a:r>
            <a:r>
              <a:rPr lang="en-US" sz="1800" dirty="0" smtClean="0">
                <a:hlinkClick r:id="rId6"/>
              </a:rPr>
              <a:t>http://software.intel.com/en-us/intel-mpi-library/</a:t>
            </a:r>
            <a:endParaRPr lang="en-US" sz="1800" dirty="0" smtClean="0"/>
          </a:p>
          <a:p>
            <a:pPr lvl="1"/>
            <a:r>
              <a:rPr lang="en-US" sz="1800" dirty="0" smtClean="0"/>
              <a:t>Microsoft </a:t>
            </a:r>
            <a:r>
              <a:rPr lang="en-US" sz="1800" dirty="0"/>
              <a:t>MPI: </a:t>
            </a:r>
            <a:r>
              <a:rPr lang="en-US" sz="1800" dirty="0" smtClean="0">
                <a:hlinkClick r:id="rId7"/>
              </a:rPr>
              <a:t>www.microsoft.com</a:t>
            </a:r>
            <a:r>
              <a:rPr lang="en-US" sz="1800" dirty="0">
                <a:hlinkClick r:id="rId7"/>
              </a:rPr>
              <a:t>/en-us/download/details.aspx?id=</a:t>
            </a:r>
            <a:r>
              <a:rPr lang="en-US" sz="1800" dirty="0" smtClean="0">
                <a:hlinkClick r:id="rId7"/>
              </a:rPr>
              <a:t>39961</a:t>
            </a:r>
            <a:endParaRPr lang="en-US" sz="1800" dirty="0" smtClean="0"/>
          </a:p>
          <a:p>
            <a:pPr lvl="1"/>
            <a:r>
              <a:rPr lang="en-US" sz="1800" dirty="0" smtClean="0"/>
              <a:t>Open MPI : </a:t>
            </a:r>
            <a:r>
              <a:rPr lang="en-US" sz="1800" dirty="0" smtClean="0">
                <a:hlinkClick r:id="rId8"/>
              </a:rPr>
              <a:t>http://www.open-mpi.org/</a:t>
            </a:r>
            <a:endParaRPr lang="en-US" sz="1800" dirty="0" smtClean="0"/>
          </a:p>
          <a:p>
            <a:pPr lvl="1"/>
            <a:r>
              <a:rPr lang="en-US" sz="1800" dirty="0" smtClean="0"/>
              <a:t>IBM MPI, Cray MPI, HP MPI, TH MPI, …</a:t>
            </a:r>
          </a:p>
          <a:p>
            <a:r>
              <a:rPr lang="en-US" sz="2000" dirty="0" smtClean="0"/>
              <a:t>Several MPI tutorials can be found on the web</a:t>
            </a:r>
          </a:p>
          <a:p>
            <a:pPr lvl="1">
              <a:buNone/>
            </a:pPr>
            <a:endParaRPr lang="en-US" sz="1800" dirty="0" smtClean="0"/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6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MPI_WIN_CREATE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581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Expose a region of memory in an RMA window</a:t>
            </a:r>
          </a:p>
          <a:p>
            <a:pPr lvl="1"/>
            <a:r>
              <a:rPr lang="en-US" dirty="0" smtClean="0"/>
              <a:t>Only data exposed in a window can be accessed with RMA ops.</a:t>
            </a:r>
          </a:p>
          <a:p>
            <a:r>
              <a:rPr lang="en-US" dirty="0" smtClean="0"/>
              <a:t>Arguments:</a:t>
            </a:r>
          </a:p>
          <a:p>
            <a:pPr lvl="1"/>
            <a:r>
              <a:rPr lang="en-US" dirty="0" smtClean="0"/>
              <a:t>base	- pointer to local data to expose</a:t>
            </a:r>
          </a:p>
          <a:p>
            <a:pPr lvl="1"/>
            <a:r>
              <a:rPr lang="en-US" dirty="0" smtClean="0"/>
              <a:t>size	- size of local data in bytes (nonnegative integer)</a:t>
            </a:r>
          </a:p>
          <a:p>
            <a:pPr lvl="1"/>
            <a:r>
              <a:rPr lang="en-US" dirty="0" err="1" smtClean="0"/>
              <a:t>disp_unit</a:t>
            </a:r>
            <a:r>
              <a:rPr lang="en-US" dirty="0" smtClean="0"/>
              <a:t>	- local unit size for displacements, in bytes (positive integer)</a:t>
            </a:r>
          </a:p>
          <a:p>
            <a:pPr lvl="1"/>
            <a:r>
              <a:rPr lang="en-US" dirty="0" smtClean="0"/>
              <a:t>info	- info argument (handle)</a:t>
            </a:r>
          </a:p>
          <a:p>
            <a:pPr lvl="1"/>
            <a:r>
              <a:rPr lang="en-US" dirty="0" err="1" smtClean="0"/>
              <a:t>comm</a:t>
            </a:r>
            <a:r>
              <a:rPr lang="en-US" dirty="0" smtClean="0"/>
              <a:t>	- communicator (handle)</a:t>
            </a:r>
          </a:p>
          <a:p>
            <a:pPr lvl="1"/>
            <a:r>
              <a:rPr lang="en-US" dirty="0" smtClean="0"/>
              <a:t>win             - window (handle)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524000" y="1219200"/>
            <a:ext cx="5791200" cy="1073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MPI_Win_create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(void *base,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size, </a:t>
            </a:r>
            <a:b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disp_unit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MPI_Info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info,</a:t>
            </a:r>
            <a:b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*win)</a:t>
            </a:r>
          </a:p>
        </p:txBody>
      </p:sp>
    </p:spTree>
    <p:extLst>
      <p:ext uri="{BB962C8B-B14F-4D97-AF65-F5344CB8AC3E}">
        <p14:creationId xmlns:p14="http://schemas.microsoft.com/office/powerpoint/2010/main" val="125275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MPI_WIN_CREATE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3400" y="838200"/>
            <a:ext cx="8229600" cy="5486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*a;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win;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create private memory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MPI_Alloc_mem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(1000*</a:t>
            </a:r>
            <a:r>
              <a:rPr lang="en-US" sz="1600" b="1" kern="0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kern="0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), MPI_INFO_NULL, &amp;a);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use private memory like you normally would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a[0] = 1;  a[1] = 2;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collectively declare memory as remotely accessible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MPI_Win_create</a:t>
            </a:r>
            <a:r>
              <a:rPr lang="en-US" sz="1600" b="1" kern="0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(a, 1000*sizeof(int), sizeof(int), 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			MPI_INFO_NULL,	MPI_COMM_WORLD, &amp;win)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 /* Array ‘a’ is now accessibly by all processes in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* MPI_COMM_WORLD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600" b="1" kern="0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MPI_Win_free</a:t>
            </a:r>
            <a:r>
              <a:rPr lang="en-US" sz="1600" b="1" kern="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(&amp;win);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MPI_Free_mem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(a);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(); return 0;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9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MPI_WIN_CREATE_DYNAMIC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 an RMA window, to which data can later be attached</a:t>
            </a:r>
          </a:p>
          <a:p>
            <a:pPr lvl="1"/>
            <a:r>
              <a:rPr lang="en-US" dirty="0" smtClean="0"/>
              <a:t>Only data exposed in a window can be accessed with RMA ops</a:t>
            </a:r>
            <a:endParaRPr lang="en-US" dirty="0"/>
          </a:p>
          <a:p>
            <a:r>
              <a:rPr lang="en-US" dirty="0" smtClean="0"/>
              <a:t>Initially “empty”</a:t>
            </a:r>
          </a:p>
          <a:p>
            <a:pPr lvl="1"/>
            <a:r>
              <a:rPr lang="en-US" dirty="0" smtClean="0"/>
              <a:t>Application can dynamically attach/detach memory to this window by calling </a:t>
            </a:r>
            <a:r>
              <a:rPr lang="en-US" dirty="0" err="1" smtClean="0"/>
              <a:t>MPI_Win_attach</a:t>
            </a:r>
            <a:r>
              <a:rPr lang="en-US" dirty="0" smtClean="0"/>
              <a:t>/detach</a:t>
            </a:r>
          </a:p>
          <a:p>
            <a:pPr lvl="1"/>
            <a:r>
              <a:rPr lang="en-US" dirty="0" smtClean="0"/>
              <a:t>Application can access data on this window only after a memory region has been attached</a:t>
            </a:r>
          </a:p>
          <a:p>
            <a:r>
              <a:rPr lang="en-US" dirty="0" smtClean="0"/>
              <a:t>Window origin is MPI_BOTTOM</a:t>
            </a:r>
          </a:p>
          <a:p>
            <a:pPr lvl="1"/>
            <a:r>
              <a:rPr lang="en-US" dirty="0" smtClean="0"/>
              <a:t>Displacements are segment addresses relative to MPI_BOTTOM</a:t>
            </a:r>
          </a:p>
          <a:p>
            <a:pPr lvl="1"/>
            <a:r>
              <a:rPr lang="en-US" dirty="0" smtClean="0"/>
              <a:t>Must tell others the displacement after calling attach</a:t>
            </a:r>
          </a:p>
          <a:p>
            <a:pPr lvl="1"/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219200" y="1143000"/>
            <a:ext cx="6629400" cy="74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MPI_Win_create_dynamic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MPI_Info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info,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*win)</a:t>
            </a:r>
          </a:p>
        </p:txBody>
      </p:sp>
    </p:spTree>
    <p:extLst>
      <p:ext uri="{BB962C8B-B14F-4D97-AF65-F5344CB8AC3E}">
        <p14:creationId xmlns:p14="http://schemas.microsoft.com/office/powerpoint/2010/main" val="170544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MPI_WIN_CREATE_DYNAMIC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52400" y="838200"/>
            <a:ext cx="8839200" cy="5715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*a;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win;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MPI_Win_create_dynamic</a:t>
            </a: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(MPI_INFO_NULL, MPI_COMM_WORLD, &amp;win);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create private memory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a = 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*)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(1000 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use private memory like you normally would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a[0] = 1;  a[1] = 2;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locally declare memory as remotely accessible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MPI_Win_attach(win</a:t>
            </a: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, a, 1000*</a:t>
            </a:r>
            <a:r>
              <a:rPr lang="en-US" sz="1600" b="1" kern="0" dirty="0" err="1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sizeof(int</a:t>
            </a: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 /* Array ‘a’ is now accessible from all processes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undeclare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remotely accessible memory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MPI_Win_detach</a:t>
            </a:r>
            <a:r>
              <a:rPr lang="en-US" sz="1600" b="1" kern="0" dirty="0" smtClean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(win, a); 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free(a);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MPI_Win_free</a:t>
            </a:r>
            <a:r>
              <a:rPr lang="en-US" sz="1600" b="1" kern="0" dirty="0">
                <a:solidFill>
                  <a:srgbClr val="BF5C28"/>
                </a:solidFill>
                <a:latin typeface="Courier New" pitchFamily="49" charset="0"/>
                <a:cs typeface="Courier New" pitchFamily="49" charset="0"/>
              </a:rPr>
              <a:t>(&amp;win);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1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(); return 0;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MPI provides ability to read, write and atomically modify data in remotely accessible memory regions</a:t>
            </a:r>
          </a:p>
          <a:p>
            <a:pPr lvl="1"/>
            <a:r>
              <a:rPr lang="en-US" altLang="zh-CN" dirty="0" smtClean="0"/>
              <a:t>MPI_PUT</a:t>
            </a:r>
            <a:endParaRPr lang="en-US" dirty="0" smtClean="0"/>
          </a:p>
          <a:p>
            <a:pPr lvl="1"/>
            <a:r>
              <a:rPr lang="en-US" dirty="0" smtClean="0"/>
              <a:t>MPI_GET</a:t>
            </a:r>
          </a:p>
          <a:p>
            <a:pPr lvl="1"/>
            <a:r>
              <a:rPr lang="en-US" dirty="0" smtClean="0"/>
              <a:t>MPI_ACCUMULATE </a:t>
            </a:r>
            <a:r>
              <a:rPr lang="en-US" sz="1600" b="1" dirty="0">
                <a:solidFill>
                  <a:srgbClr val="BF5C28"/>
                </a:solidFill>
                <a:latin typeface="Courier New" pitchFamily="49" charset="0"/>
                <a:ea typeface="+mn-ea"/>
                <a:cs typeface="Courier New" pitchFamily="49" charset="0"/>
              </a:rPr>
              <a:t>(atomic)</a:t>
            </a:r>
          </a:p>
          <a:p>
            <a:pPr lvl="1"/>
            <a:r>
              <a:rPr lang="en-US" dirty="0" smtClean="0"/>
              <a:t>MPI_GET_ACCUMULATE </a:t>
            </a:r>
            <a:r>
              <a:rPr lang="en-US" altLang="zh-CN" sz="1600" b="1" dirty="0">
                <a:solidFill>
                  <a:srgbClr val="BF5C28"/>
                </a:solidFill>
                <a:latin typeface="Courier New" pitchFamily="49" charset="0"/>
                <a:ea typeface="+mn-ea"/>
                <a:cs typeface="Courier New" pitchFamily="49" charset="0"/>
              </a:rPr>
              <a:t>(atomic)</a:t>
            </a:r>
            <a:endParaRPr lang="en-US" sz="1600" b="1" dirty="0">
              <a:solidFill>
                <a:srgbClr val="BF5C28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lvl="1"/>
            <a:r>
              <a:rPr lang="en-US" dirty="0" smtClean="0"/>
              <a:t>MPI_COMPARE_AND_SWAP </a:t>
            </a:r>
            <a:r>
              <a:rPr lang="en-US" altLang="zh-CN" sz="1600" b="1" dirty="0">
                <a:solidFill>
                  <a:srgbClr val="BF5C28"/>
                </a:solidFill>
                <a:latin typeface="Courier New" pitchFamily="49" charset="0"/>
                <a:ea typeface="+mn-ea"/>
                <a:cs typeface="Courier New" pitchFamily="49" charset="0"/>
              </a:rPr>
              <a:t>(atomic)</a:t>
            </a:r>
            <a:endParaRPr lang="en-US" sz="1600" b="1" dirty="0">
              <a:solidFill>
                <a:srgbClr val="BF5C28"/>
              </a:solidFill>
              <a:latin typeface="Courier New" pitchFamily="49" charset="0"/>
              <a:ea typeface="+mn-ea"/>
              <a:cs typeface="Courier New" pitchFamily="49" charset="0"/>
            </a:endParaRPr>
          </a:p>
          <a:p>
            <a:pPr lvl="1"/>
            <a:r>
              <a:rPr lang="en-US" dirty="0" smtClean="0"/>
              <a:t>MPI_FETCH_AND_OP</a:t>
            </a:r>
            <a:r>
              <a:rPr lang="en-US" sz="1600" b="1" dirty="0" smtClean="0">
                <a:solidFill>
                  <a:srgbClr val="BF5C28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altLang="zh-CN" sz="1600" b="1" dirty="0" smtClean="0">
                <a:solidFill>
                  <a:srgbClr val="BF5C28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altLang="zh-CN" sz="1600" b="1" dirty="0">
                <a:solidFill>
                  <a:srgbClr val="BF5C28"/>
                </a:solidFill>
                <a:latin typeface="Courier New" pitchFamily="49" charset="0"/>
                <a:ea typeface="+mn-ea"/>
                <a:cs typeface="Courier New" pitchFamily="49" charset="0"/>
              </a:rPr>
              <a:t>atomic)</a:t>
            </a:r>
            <a:endParaRPr lang="en-US" sz="1600" b="1" dirty="0">
              <a:solidFill>
                <a:srgbClr val="BF5C28"/>
              </a:solidFill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48107" y="51765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9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movement: </a:t>
            </a:r>
            <a:r>
              <a:rPr lang="en-US" i="1" dirty="0" smtClean="0"/>
              <a:t>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1219200"/>
          </a:xfrm>
        </p:spPr>
        <p:txBody>
          <a:bodyPr/>
          <a:lstStyle/>
          <a:p>
            <a:r>
              <a:rPr lang="en-US" dirty="0"/>
              <a:t>Move data </a:t>
            </a:r>
            <a:r>
              <a:rPr lang="en-US" u="sng" dirty="0" smtClean="0"/>
              <a:t>from</a:t>
            </a:r>
            <a:r>
              <a:rPr lang="en-US" dirty="0" smtClean="0"/>
              <a:t> </a:t>
            </a:r>
            <a:r>
              <a:rPr lang="en-US" dirty="0"/>
              <a:t>origin, </a:t>
            </a:r>
            <a:r>
              <a:rPr lang="en-US" u="sng" dirty="0" smtClean="0"/>
              <a:t>to</a:t>
            </a:r>
            <a:r>
              <a:rPr lang="en-US" dirty="0" smtClean="0"/>
              <a:t> </a:t>
            </a:r>
            <a:r>
              <a:rPr lang="en-US" dirty="0"/>
              <a:t>target</a:t>
            </a:r>
          </a:p>
          <a:p>
            <a:r>
              <a:rPr lang="en-US" altLang="zh-CN" dirty="0">
                <a:solidFill>
                  <a:srgbClr val="151515"/>
                </a:solidFill>
              </a:rPr>
              <a:t>Separate data description triples for </a:t>
            </a:r>
            <a:r>
              <a:rPr lang="en-US" altLang="zh-CN" b="1" kern="1200" dirty="0">
                <a:solidFill>
                  <a:srgbClr val="008000"/>
                </a:solidFill>
                <a:cs typeface="Courier New"/>
              </a:rPr>
              <a:t>origin</a:t>
            </a:r>
            <a:r>
              <a:rPr lang="en-US" altLang="zh-CN" dirty="0">
                <a:solidFill>
                  <a:srgbClr val="151515"/>
                </a:solidFill>
              </a:rPr>
              <a:t> and </a:t>
            </a:r>
            <a:r>
              <a:rPr lang="en-US" altLang="zh-CN" b="1" kern="1200" dirty="0">
                <a:solidFill>
                  <a:srgbClr val="0000FF"/>
                </a:solidFill>
                <a:cs typeface="Courier New"/>
              </a:rPr>
              <a:t>target</a:t>
            </a:r>
            <a:endParaRPr lang="en-US" b="1" kern="1200" dirty="0">
              <a:solidFill>
                <a:srgbClr val="0000FF"/>
              </a:solidFill>
              <a:cs typeface="Courier New"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6400800" y="4126468"/>
            <a:ext cx="10668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876800" y="4126468"/>
            <a:ext cx="10668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5029200" y="4278868"/>
            <a:ext cx="762000" cy="73025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6553200" y="4278868"/>
            <a:ext cx="762000" cy="73025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rot="5400000">
            <a:off x="5029994" y="5051742"/>
            <a:ext cx="2286000" cy="15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5181600" y="5509736"/>
            <a:ext cx="457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705600" y="5509736"/>
            <a:ext cx="457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9200" y="6019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Origin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143000" y="986060"/>
            <a:ext cx="6858000" cy="14097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MPI_Put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void *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origin_addr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origin_count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target_rank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target_disp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target_count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</p:txBody>
      </p:sp>
      <p:sp>
        <p:nvSpPr>
          <p:cNvPr id="3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5486400" y="4800600"/>
            <a:ext cx="1295400" cy="914400"/>
          </a:xfrm>
          <a:prstGeom prst="straightConnector1">
            <a:avLst/>
          </a:prstGeom>
          <a:noFill/>
          <a:ln w="76200" cap="flat" cmpd="sng" algn="ctr">
            <a:solidFill>
              <a:srgbClr val="800000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629400" y="6019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Target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26720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Remotely Accessible Memory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20000" y="5435024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Private Memory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movement: </a:t>
            </a:r>
            <a:r>
              <a:rPr lang="en-US" i="1" dirty="0" smtClean="0"/>
              <a:t>Get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1219200"/>
          </a:xfrm>
        </p:spPr>
        <p:txBody>
          <a:bodyPr/>
          <a:lstStyle/>
          <a:p>
            <a:r>
              <a:rPr lang="en-US" dirty="0" smtClean="0"/>
              <a:t>Move data </a:t>
            </a:r>
            <a:r>
              <a:rPr lang="en-US" u="sng" dirty="0" smtClean="0"/>
              <a:t>to</a:t>
            </a:r>
            <a:r>
              <a:rPr lang="en-US" dirty="0" smtClean="0"/>
              <a:t> origin, </a:t>
            </a:r>
            <a:r>
              <a:rPr lang="en-US" u="sng" dirty="0" smtClean="0"/>
              <a:t>from</a:t>
            </a:r>
            <a:r>
              <a:rPr lang="en-US" dirty="0" smtClean="0"/>
              <a:t> target</a:t>
            </a:r>
          </a:p>
          <a:p>
            <a:r>
              <a:rPr lang="en-US" altLang="zh-CN" dirty="0">
                <a:solidFill>
                  <a:srgbClr val="151515"/>
                </a:solidFill>
              </a:rPr>
              <a:t>Separate data description triples for </a:t>
            </a:r>
            <a:r>
              <a:rPr lang="en-US" altLang="zh-CN" b="1" kern="1200" dirty="0">
                <a:solidFill>
                  <a:srgbClr val="008000"/>
                </a:solidFill>
                <a:cs typeface="Courier New"/>
              </a:rPr>
              <a:t>origin</a:t>
            </a:r>
            <a:r>
              <a:rPr lang="en-US" altLang="zh-CN" dirty="0">
                <a:solidFill>
                  <a:srgbClr val="151515"/>
                </a:solidFill>
              </a:rPr>
              <a:t> and </a:t>
            </a:r>
            <a:r>
              <a:rPr lang="en-US" altLang="zh-CN" b="1" kern="1200" dirty="0">
                <a:solidFill>
                  <a:srgbClr val="0000FF"/>
                </a:solidFill>
                <a:cs typeface="Courier New"/>
              </a:rPr>
              <a:t>target</a:t>
            </a:r>
            <a:endParaRPr lang="en-US" b="1" kern="1200" dirty="0">
              <a:solidFill>
                <a:srgbClr val="0000FF"/>
              </a:solidFill>
              <a:cs typeface="Courier New"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6400800" y="4126468"/>
            <a:ext cx="10668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876800" y="4126468"/>
            <a:ext cx="10668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5029200" y="4278868"/>
            <a:ext cx="762000" cy="73025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6553200" y="4278868"/>
            <a:ext cx="762000" cy="73025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rot="5400000">
            <a:off x="5029994" y="5051742"/>
            <a:ext cx="2286000" cy="15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5181600" y="5509736"/>
            <a:ext cx="457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705600" y="5509736"/>
            <a:ext cx="457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9200" y="6019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Origin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143000" y="986060"/>
            <a:ext cx="6858000" cy="14097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MPI_Get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void 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origin_addr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origin_count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target_rank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target_disp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target_count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</p:txBody>
      </p:sp>
      <p:sp>
        <p:nvSpPr>
          <p:cNvPr id="3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629400" y="6019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Target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26720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Remotely Accessible Memory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20000" y="5435024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Private Memory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任意形状 23"/>
          <p:cNvSpPr/>
          <p:nvPr/>
        </p:nvSpPr>
        <p:spPr>
          <a:xfrm rot="19425623">
            <a:off x="5329703" y="5120865"/>
            <a:ext cx="1622885" cy="211053"/>
          </a:xfrm>
          <a:custGeom>
            <a:avLst/>
            <a:gdLst>
              <a:gd name="connsiteX0" fmla="*/ 30239 w 1563802"/>
              <a:gd name="connsiteY0" fmla="*/ 0 h 298056"/>
              <a:gd name="connsiteX1" fmla="*/ 1563778 w 1563802"/>
              <a:gd name="connsiteY1" fmla="*/ 177106 h 298056"/>
              <a:gd name="connsiteX2" fmla="*/ 0 w 1563802"/>
              <a:gd name="connsiteY2" fmla="*/ 298056 h 298056"/>
              <a:gd name="connsiteX3" fmla="*/ 0 w 1563802"/>
              <a:gd name="connsiteY3" fmla="*/ 298056 h 29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802" h="298056">
                <a:moveTo>
                  <a:pt x="30239" y="0"/>
                </a:moveTo>
                <a:cubicBezTo>
                  <a:pt x="799528" y="63715"/>
                  <a:pt x="1568818" y="127430"/>
                  <a:pt x="1563778" y="177106"/>
                </a:cubicBezTo>
                <a:cubicBezTo>
                  <a:pt x="1558738" y="226782"/>
                  <a:pt x="0" y="298056"/>
                  <a:pt x="0" y="298056"/>
                </a:cubicBezTo>
                <a:lnTo>
                  <a:pt x="0" y="298056"/>
                </a:lnTo>
              </a:path>
            </a:pathLst>
          </a:custGeom>
          <a:ln w="76200" cmpd="sng">
            <a:solidFill>
              <a:srgbClr val="800000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1" lang="zh-CN" altLang="en-US">
              <a:solidFill>
                <a:srgbClr val="15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400800" y="4126468"/>
            <a:ext cx="10668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6553200" y="4278868"/>
            <a:ext cx="762000" cy="73025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181600" y="5509736"/>
            <a:ext cx="457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Atomic Data </a:t>
            </a:r>
            <a:r>
              <a:rPr lang="en-US" dirty="0"/>
              <a:t>A</a:t>
            </a:r>
            <a:r>
              <a:rPr lang="en-US" sz="2600" b="1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ggregation: </a:t>
            </a:r>
            <a:r>
              <a:rPr lang="en-US" sz="2600" b="1" i="1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Accumulate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40386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Atomic update operation, similar to a put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Reduces origin and target data into target buffer using op argument as combiner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Op = MPI_SUM, MPI_PROD, MPI_OR, MPI_REPLACE, MPI_NO_OP, </a:t>
            </a:r>
            <a:r>
              <a:rPr lang="en-US" altLang="zh-CN" dirty="0" smtClean="0"/>
              <a:t>…</a:t>
            </a:r>
            <a:endParaRPr lang="en-US" dirty="0" smtClean="0"/>
          </a:p>
          <a:p>
            <a:pPr lvl="1">
              <a:lnSpc>
                <a:spcPct val="130000"/>
              </a:lnSpc>
            </a:pPr>
            <a:r>
              <a:rPr lang="en-US" dirty="0" smtClean="0"/>
              <a:t>Predefined ops only, no user-defined operations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Different data layouts between</a:t>
            </a:r>
            <a:br>
              <a:rPr lang="en-US" dirty="0" smtClean="0"/>
            </a:br>
            <a:r>
              <a:rPr lang="en-US" dirty="0" smtClean="0"/>
              <a:t>target/origin OK</a:t>
            </a:r>
            <a:endParaRPr lang="en-US" dirty="0"/>
          </a:p>
          <a:p>
            <a:pPr lvl="1">
              <a:lnSpc>
                <a:spcPct val="130000"/>
              </a:lnSpc>
            </a:pPr>
            <a:r>
              <a:rPr lang="en-US" dirty="0" smtClean="0"/>
              <a:t>Basic type elements must match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Op = MPI_REPLACE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I</a:t>
            </a:r>
            <a:r>
              <a:rPr lang="en-US" dirty="0" smtClean="0"/>
              <a:t>mplements </a:t>
            </a:r>
            <a:r>
              <a:rPr lang="en-US" i="1" dirty="0"/>
              <a:t>f(</a:t>
            </a:r>
            <a:r>
              <a:rPr lang="en-US" i="1" dirty="0" err="1"/>
              <a:t>a,b</a:t>
            </a:r>
            <a:r>
              <a:rPr lang="en-US" i="1" dirty="0"/>
              <a:t>)=</a:t>
            </a:r>
            <a:r>
              <a:rPr lang="en-US" i="1" dirty="0" smtClean="0"/>
              <a:t>b</a:t>
            </a:r>
            <a:endParaRPr lang="en-US" dirty="0"/>
          </a:p>
          <a:p>
            <a:pPr lvl="1">
              <a:lnSpc>
                <a:spcPct val="130000"/>
              </a:lnSpc>
            </a:pPr>
            <a:r>
              <a:rPr lang="en-US" dirty="0" smtClean="0"/>
              <a:t>Atomic PUT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4876800" y="4126468"/>
            <a:ext cx="10668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AutoShape 24"/>
          <p:cNvSpPr>
            <a:spLocks noChangeArrowheads="1"/>
          </p:cNvSpPr>
          <p:nvPr/>
        </p:nvSpPr>
        <p:spPr bwMode="auto">
          <a:xfrm>
            <a:off x="5029200" y="4278868"/>
            <a:ext cx="762000" cy="73025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 rot="5400000">
            <a:off x="5029994" y="5051742"/>
            <a:ext cx="2286000" cy="15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6705600" y="5509736"/>
            <a:ext cx="457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876300" y="914400"/>
            <a:ext cx="7353300" cy="1447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MPI_Accumulate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void </a:t>
            </a:r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*</a:t>
            </a:r>
            <a:r>
              <a:rPr lang="en-US" sz="16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origin_addr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origin_count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origin_dtype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target_rank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target_disp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target_count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MPI_Op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 op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3000" y="59436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Origin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53200" y="59436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Target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20000" y="419100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Remotely Accessible Memory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0000" y="5358824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Private Memory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553200" y="4495800"/>
            <a:ext cx="665204" cy="381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alibri" pitchFamily="34" charset="0"/>
              </a:rPr>
              <a:t>+=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5486400" y="4736068"/>
            <a:ext cx="1295400" cy="978932"/>
          </a:xfrm>
          <a:prstGeom prst="straightConnector1">
            <a:avLst/>
          </a:prstGeom>
          <a:ln w="76200" cmpd="sng">
            <a:solidFill>
              <a:srgbClr val="800000"/>
            </a:solidFill>
            <a:headEnd type="none" w="med" len="med"/>
            <a:tailEnd type="stealt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4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Atomic Data Aggregation: </a:t>
            </a:r>
            <a:r>
              <a:rPr lang="en-US" i="1" dirty="0"/>
              <a:t>G</a:t>
            </a:r>
            <a:r>
              <a:rPr lang="en-US" sz="2600" b="1" i="1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et Accumulate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3429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Atomic read-modify-write</a:t>
            </a:r>
          </a:p>
          <a:p>
            <a:pPr lvl="1"/>
            <a:r>
              <a:rPr lang="en-US" dirty="0" smtClean="0"/>
              <a:t>Op = MPI_SUM, MPI_PROD, MPI_OR, MPI_REPLACE, MPI_NO_OP, …</a:t>
            </a:r>
          </a:p>
          <a:p>
            <a:pPr lvl="1"/>
            <a:r>
              <a:rPr lang="en-US" dirty="0" smtClean="0"/>
              <a:t>Predefined ops only</a:t>
            </a:r>
          </a:p>
          <a:p>
            <a:r>
              <a:rPr lang="en-US" dirty="0" smtClean="0"/>
              <a:t>Result stored in target buffer</a:t>
            </a:r>
            <a:endParaRPr lang="en-US" dirty="0"/>
          </a:p>
          <a:p>
            <a:r>
              <a:rPr lang="en-US" dirty="0" smtClean="0"/>
              <a:t>Original data stored in result </a:t>
            </a:r>
            <a:r>
              <a:rPr lang="en-US" dirty="0" err="1" smtClean="0"/>
              <a:t>buf</a:t>
            </a:r>
            <a:endParaRPr lang="en-US" dirty="0" smtClean="0"/>
          </a:p>
          <a:p>
            <a:r>
              <a:rPr lang="en-US" dirty="0" smtClean="0"/>
              <a:t>Different data layouts between</a:t>
            </a:r>
            <a:br>
              <a:rPr lang="en-US" dirty="0" smtClean="0"/>
            </a:br>
            <a:r>
              <a:rPr lang="en-US" dirty="0" smtClean="0"/>
              <a:t>target/origin OK</a:t>
            </a:r>
            <a:endParaRPr lang="en-US" dirty="0"/>
          </a:p>
          <a:p>
            <a:pPr lvl="1"/>
            <a:r>
              <a:rPr lang="en-US" dirty="0" smtClean="0"/>
              <a:t>Basic type elements must match</a:t>
            </a:r>
          </a:p>
          <a:p>
            <a:r>
              <a:rPr lang="en-US" dirty="0" smtClean="0"/>
              <a:t>Atomic get with MPI_NO_OP</a:t>
            </a:r>
          </a:p>
          <a:p>
            <a:r>
              <a:rPr lang="en-US" dirty="0" smtClean="0"/>
              <a:t>Atomic swap with MPI_REPLACE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990600" y="914400"/>
            <a:ext cx="7124700" cy="20544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MPI_Get_accumulate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void *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origin_addr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origin_count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void *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result_addr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result_count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result_dtype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target_rank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target_disp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target_count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E29A75"/>
                </a:solidFill>
                <a:latin typeface="Courier New"/>
                <a:cs typeface="Courier New"/>
              </a:rPr>
              <a:t>MPI_Op</a:t>
            </a:r>
            <a:r>
              <a:rPr lang="en-US" sz="1600" b="1" dirty="0">
                <a:solidFill>
                  <a:srgbClr val="E29A75"/>
                </a:solidFill>
                <a:latin typeface="Courier New"/>
                <a:cs typeface="Courier New"/>
              </a:rPr>
              <a:t> op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</p:txBody>
      </p:sp>
      <p:sp>
        <p:nvSpPr>
          <p:cNvPr id="2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800" y="4126468"/>
            <a:ext cx="10668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6553200" y="4278868"/>
            <a:ext cx="762000" cy="73025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5181600" y="5509736"/>
            <a:ext cx="457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4876800" y="4126468"/>
            <a:ext cx="10668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AutoShape 24"/>
          <p:cNvSpPr>
            <a:spLocks noChangeArrowheads="1"/>
          </p:cNvSpPr>
          <p:nvPr/>
        </p:nvSpPr>
        <p:spPr bwMode="auto">
          <a:xfrm>
            <a:off x="5029200" y="4278868"/>
            <a:ext cx="762000" cy="73025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 bwMode="auto">
          <a:xfrm rot="5400000">
            <a:off x="5029994" y="5051742"/>
            <a:ext cx="2286000" cy="15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6705600" y="5509736"/>
            <a:ext cx="457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6553200" y="4495800"/>
            <a:ext cx="665204" cy="381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alibri" pitchFamily="34" charset="0"/>
              </a:rPr>
              <a:t>+=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53000" y="59436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Origin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53200" y="59436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Target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19100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Remotely Accessible Memory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20000" y="5358824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Private Memory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7" name="任意形状 23"/>
          <p:cNvSpPr/>
          <p:nvPr/>
        </p:nvSpPr>
        <p:spPr>
          <a:xfrm rot="19425623">
            <a:off x="5333864" y="5133577"/>
            <a:ext cx="1579876" cy="211053"/>
          </a:xfrm>
          <a:custGeom>
            <a:avLst/>
            <a:gdLst>
              <a:gd name="connsiteX0" fmla="*/ 30239 w 1563802"/>
              <a:gd name="connsiteY0" fmla="*/ 0 h 298056"/>
              <a:gd name="connsiteX1" fmla="*/ 1563778 w 1563802"/>
              <a:gd name="connsiteY1" fmla="*/ 177106 h 298056"/>
              <a:gd name="connsiteX2" fmla="*/ 0 w 1563802"/>
              <a:gd name="connsiteY2" fmla="*/ 298056 h 298056"/>
              <a:gd name="connsiteX3" fmla="*/ 0 w 1563802"/>
              <a:gd name="connsiteY3" fmla="*/ 298056 h 29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802" h="298056">
                <a:moveTo>
                  <a:pt x="30239" y="0"/>
                </a:moveTo>
                <a:cubicBezTo>
                  <a:pt x="799528" y="63715"/>
                  <a:pt x="1568818" y="127430"/>
                  <a:pt x="1563778" y="177106"/>
                </a:cubicBezTo>
                <a:cubicBezTo>
                  <a:pt x="1558738" y="226782"/>
                  <a:pt x="0" y="298056"/>
                  <a:pt x="0" y="298056"/>
                </a:cubicBezTo>
                <a:lnTo>
                  <a:pt x="0" y="298056"/>
                </a:lnTo>
              </a:path>
            </a:pathLst>
          </a:custGeom>
          <a:ln w="76200" cmpd="sng">
            <a:solidFill>
              <a:srgbClr val="800000"/>
            </a:solidFill>
            <a:headEnd type="none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1" lang="zh-CN" altLang="en-US">
              <a:solidFill>
                <a:srgbClr val="151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8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Atomic Data Aggregation: </a:t>
            </a:r>
            <a:r>
              <a:rPr lang="en-US" i="1" dirty="0" smtClean="0"/>
              <a:t>CAS and FOP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2362200"/>
          </a:xfrm>
        </p:spPr>
        <p:txBody>
          <a:bodyPr/>
          <a:lstStyle/>
          <a:p>
            <a:r>
              <a:rPr lang="en-US" dirty="0" smtClean="0"/>
              <a:t>FOP: Simpler version of </a:t>
            </a:r>
            <a:r>
              <a:rPr lang="en-US" dirty="0" err="1" smtClean="0"/>
              <a:t>MPI_Get_accumulate</a:t>
            </a:r>
            <a:endParaRPr lang="en-US" dirty="0" smtClean="0"/>
          </a:p>
          <a:p>
            <a:pPr lvl="1"/>
            <a:r>
              <a:rPr lang="en-US" dirty="0" smtClean="0"/>
              <a:t>All buffers share a single predefined </a:t>
            </a:r>
            <a:r>
              <a:rPr lang="en-US" dirty="0" err="1" smtClean="0"/>
              <a:t>datatype</a:t>
            </a:r>
            <a:endParaRPr lang="en-US" dirty="0" smtClean="0"/>
          </a:p>
          <a:p>
            <a:pPr lvl="1"/>
            <a:r>
              <a:rPr lang="en-US" dirty="0" smtClean="0"/>
              <a:t>No count argument (it’s always 1)</a:t>
            </a:r>
          </a:p>
          <a:p>
            <a:pPr lvl="1"/>
            <a:r>
              <a:rPr lang="en-US" dirty="0" smtClean="0"/>
              <a:t>Simpler interface allows hardware optimization</a:t>
            </a:r>
          </a:p>
          <a:p>
            <a:r>
              <a:rPr lang="en-US" dirty="0" smtClean="0"/>
              <a:t>CAS: Atomic swap if target value is equal to compare value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609600" y="2282516"/>
            <a:ext cx="8001000" cy="1073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MPI_Compare_and_swap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void *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origin_addr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ourier New"/>
                <a:cs typeface="Courier New"/>
              </a:rPr>
              <a:t>void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 New"/>
                <a:cs typeface="Courier New"/>
              </a:rPr>
              <a:t>*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 New"/>
                <a:cs typeface="Courier New"/>
              </a:rPr>
              <a:t>compare_addr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void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result_addr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target_rank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target_disp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990600" y="910916"/>
            <a:ext cx="7010400" cy="1073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MPI_Fetch_and_op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void *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origin_addr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void *</a:t>
            </a:r>
            <a:r>
              <a:rPr lang="en-US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result_addr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target_rank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cs typeface="Courier New"/>
              </a:rPr>
              <a:t>target_disp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rgbClr val="E29A75"/>
                </a:solidFill>
                <a:latin typeface="Courier New"/>
                <a:cs typeface="Courier New"/>
              </a:rPr>
              <a:t>MPI_Op</a:t>
            </a:r>
            <a:r>
              <a:rPr lang="en-US" sz="1600" b="1" dirty="0">
                <a:solidFill>
                  <a:srgbClr val="E29A75"/>
                </a:solidFill>
                <a:latin typeface="Courier New"/>
                <a:cs typeface="Courier New"/>
              </a:rPr>
              <a:t> op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MPI </a:t>
            </a:r>
            <a:r>
              <a:rPr lang="en-US" dirty="0">
                <a:ea typeface="ＭＳ Ｐゴシック" charset="-128"/>
                <a:cs typeface="ＭＳ Ｐゴシック" charset="-128"/>
              </a:rPr>
              <a:t>3.0 Standard in Book Form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9088" y="2535238"/>
            <a:ext cx="5826125" cy="1230312"/>
          </a:xfrm>
        </p:spPr>
        <p:txBody>
          <a:bodyPr/>
          <a:lstStyle/>
          <a:p>
            <a:pPr>
              <a:buFontTx/>
              <a:buNone/>
            </a:pPr>
            <a:r>
              <a:rPr lang="en-US" sz="2200" dirty="0">
                <a:ea typeface="ＭＳ Ｐゴシック" charset="-128"/>
                <a:cs typeface="ＭＳ Ｐゴシック" charset="-128"/>
              </a:rPr>
              <a:t>Available from </a:t>
            </a:r>
            <a:r>
              <a:rPr lang="en-US" sz="2200" dirty="0" err="1">
                <a:ea typeface="ＭＳ Ｐゴシック" charset="-128"/>
                <a:cs typeface="ＭＳ Ｐゴシック" charset="-128"/>
              </a:rPr>
              <a:t>amazon.com</a:t>
            </a:r>
            <a:endParaRPr lang="en-US" sz="2200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r>
              <a:rPr lang="en-US" sz="2000" dirty="0">
                <a:ea typeface="ＭＳ Ｐゴシック" charset="-128"/>
                <a:cs typeface="ＭＳ Ｐゴシック" charset="-128"/>
                <a:hlinkClick r:id="rId3"/>
              </a:rPr>
              <a:t>http://www.amazon.com/dp/B002TM5BQK</a:t>
            </a:r>
            <a:r>
              <a:rPr lang="en-US" sz="2000" dirty="0" smtClean="0">
                <a:ea typeface="ＭＳ Ｐゴシック" charset="-128"/>
                <a:cs typeface="ＭＳ Ｐゴシック" charset="-128"/>
                <a:hlinkClick r:id="rId3"/>
              </a:rPr>
              <a:t>/</a:t>
            </a:r>
            <a:endParaRPr lang="en-US" sz="2000" dirty="0" smtClean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sz="2000" dirty="0" smtClean="0">
              <a:ea typeface="ＭＳ Ｐゴシック" charset="-128"/>
              <a:cs typeface="ＭＳ Ｐゴシック" charset="-128"/>
            </a:endParaRPr>
          </a:p>
          <a:p>
            <a:endParaRPr lang="en-US" sz="22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4517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371600"/>
            <a:ext cx="37973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of Operations in MPI RMA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 guaranteed ordering for Put/Get operations</a:t>
            </a:r>
          </a:p>
          <a:p>
            <a:r>
              <a:rPr lang="en-US" dirty="0" smtClean="0"/>
              <a:t>Result of concurrent Puts to the same location</a:t>
            </a:r>
            <a:r>
              <a:rPr lang="en-US" dirty="0"/>
              <a:t> </a:t>
            </a:r>
            <a:r>
              <a:rPr lang="en-US" dirty="0" smtClean="0"/>
              <a:t>undefined</a:t>
            </a:r>
          </a:p>
          <a:p>
            <a:r>
              <a:rPr lang="en-US" dirty="0"/>
              <a:t>Result of </a:t>
            </a:r>
            <a:r>
              <a:rPr lang="en-US" dirty="0" smtClean="0"/>
              <a:t>Get concurrent Put/Accumulate undefined</a:t>
            </a:r>
          </a:p>
          <a:p>
            <a:pPr lvl="1"/>
            <a:r>
              <a:rPr lang="en-US" dirty="0" smtClean="0"/>
              <a:t>Can be garbage in both cases</a:t>
            </a:r>
          </a:p>
          <a:p>
            <a:r>
              <a:rPr lang="en-US" dirty="0" smtClean="0"/>
              <a:t>Result of concurrent accumulate operations to the same location are defined according to the order in which the occurred</a:t>
            </a:r>
          </a:p>
          <a:p>
            <a:pPr lvl="1"/>
            <a:r>
              <a:rPr lang="en-US" dirty="0" smtClean="0"/>
              <a:t>Atomic put: Accumulate with op = MPI_REPLACE</a:t>
            </a:r>
          </a:p>
          <a:p>
            <a:pPr lvl="1"/>
            <a:r>
              <a:rPr lang="en-US" dirty="0"/>
              <a:t>Atomic </a:t>
            </a:r>
            <a:r>
              <a:rPr lang="en-US" dirty="0" smtClean="0"/>
              <a:t>get: </a:t>
            </a:r>
            <a:r>
              <a:rPr lang="en-US" dirty="0" err="1" smtClean="0"/>
              <a:t>Get_accumulate</a:t>
            </a:r>
            <a:r>
              <a:rPr lang="en-US" dirty="0" smtClean="0"/>
              <a:t> </a:t>
            </a:r>
            <a:r>
              <a:rPr lang="en-US" dirty="0"/>
              <a:t>with op = </a:t>
            </a:r>
            <a:r>
              <a:rPr lang="en-US" dirty="0" smtClean="0"/>
              <a:t>MPI_NO_OP</a:t>
            </a:r>
          </a:p>
          <a:p>
            <a:r>
              <a:rPr lang="en-US" dirty="0" smtClean="0"/>
              <a:t>Accumulate operations from a given process are ordered by default</a:t>
            </a:r>
          </a:p>
          <a:p>
            <a:pPr lvl="1"/>
            <a:r>
              <a:rPr lang="en-US" dirty="0" smtClean="0"/>
              <a:t>User can tell the MPI implementation that (s)he does not require ordering as optimization hint</a:t>
            </a:r>
          </a:p>
          <a:p>
            <a:pPr lvl="1"/>
            <a:r>
              <a:rPr lang="en-US" dirty="0" smtClean="0"/>
              <a:t>You can ask for only the needed orderings: RAW (read-after-write), WAR, RAR, or WAW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1F497D"/>
                </a:solidFill>
              </a:rPr>
              <a:t>Examples with </a:t>
            </a:r>
            <a:r>
              <a:rPr lang="en-US" altLang="zh-CN" dirty="0">
                <a:solidFill>
                  <a:srgbClr val="1F497D"/>
                </a:solidFill>
              </a:rPr>
              <a:t>o</a:t>
            </a:r>
            <a:r>
              <a:rPr lang="en-US" altLang="zh-CN" dirty="0" smtClean="0">
                <a:solidFill>
                  <a:srgbClr val="1F497D"/>
                </a:solidFill>
              </a:rPr>
              <a:t>peration ordering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94E210ED-782C-6F4B-93A7-44B64A3CACA7}" type="slidenum">
              <a:rPr kumimoji="1" lang="zh-CN" altLang="en-US" smtClean="0"/>
              <a:t>161</a:t>
            </a:fld>
            <a:endParaRPr kumimoji="1" lang="zh-CN" altLang="en-US"/>
          </a:p>
        </p:txBody>
      </p:sp>
      <p:cxnSp>
        <p:nvCxnSpPr>
          <p:cNvPr id="15" name="直线连接符 14"/>
          <p:cNvCxnSpPr/>
          <p:nvPr/>
        </p:nvCxnSpPr>
        <p:spPr bwMode="auto">
          <a:xfrm>
            <a:off x="2402898" y="1592310"/>
            <a:ext cx="3361" cy="468000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 bwMode="auto">
          <a:xfrm flipH="1">
            <a:off x="4271924" y="1609822"/>
            <a:ext cx="6177" cy="468000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27"/>
          <p:cNvSpPr txBox="1"/>
          <p:nvPr/>
        </p:nvSpPr>
        <p:spPr>
          <a:xfrm>
            <a:off x="1878572" y="1219200"/>
            <a:ext cx="1068321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</a:lvl1pPr>
          </a:lstStyle>
          <a:p>
            <a:r>
              <a:rPr lang="en-US" altLang="zh-CN" dirty="0"/>
              <a:t>Process </a:t>
            </a:r>
            <a:r>
              <a:rPr lang="en-US" altLang="zh-CN" dirty="0" smtClean="0"/>
              <a:t>0</a:t>
            </a:r>
            <a:endParaRPr lang="en-US" altLang="zh-CN" dirty="0"/>
          </a:p>
        </p:txBody>
      </p:sp>
      <p:sp>
        <p:nvSpPr>
          <p:cNvPr id="64" name="TextBox 27"/>
          <p:cNvSpPr txBox="1"/>
          <p:nvPr/>
        </p:nvSpPr>
        <p:spPr>
          <a:xfrm>
            <a:off x="3737756" y="1228822"/>
            <a:ext cx="1068321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ClrTx/>
              <a:buFontTx/>
              <a:buNone/>
            </a:lvl1pPr>
          </a:lstStyle>
          <a:p>
            <a:r>
              <a:rPr lang="en-US" altLang="zh-CN" dirty="0"/>
              <a:t>Process 1</a:t>
            </a:r>
          </a:p>
        </p:txBody>
      </p:sp>
      <p:grpSp>
        <p:nvGrpSpPr>
          <p:cNvPr id="90" name="组 89"/>
          <p:cNvGrpSpPr/>
          <p:nvPr/>
        </p:nvGrpSpPr>
        <p:grpSpPr>
          <a:xfrm>
            <a:off x="350926" y="4876800"/>
            <a:ext cx="4650475" cy="1097600"/>
            <a:chOff x="-209562" y="2057400"/>
            <a:chExt cx="4650475" cy="1097600"/>
          </a:xfrm>
        </p:grpSpPr>
        <p:sp>
          <p:nvSpPr>
            <p:cNvPr id="91" name="文本框 90"/>
            <p:cNvSpPr txBox="1"/>
            <p:nvPr/>
          </p:nvSpPr>
          <p:spPr>
            <a:xfrm>
              <a:off x="-209562" y="2057400"/>
              <a:ext cx="2093041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b="1"/>
              </a:lvl1pPr>
            </a:lstStyle>
            <a:p>
              <a:r>
                <a:rPr lang="en-US" altLang="zh-CN" sz="1600" dirty="0"/>
                <a:t>GET_ACC </a:t>
              </a:r>
              <a:r>
                <a:rPr lang="en-US" altLang="zh-CN" sz="1600" dirty="0" smtClean="0"/>
                <a:t>(y</a:t>
              </a:r>
              <a:r>
                <a:rPr lang="en-US" altLang="zh-CN" sz="1600" dirty="0"/>
                <a:t>, </a:t>
              </a:r>
              <a:r>
                <a:rPr lang="en-US" altLang="zh-CN" sz="1600" dirty="0" smtClean="0"/>
                <a:t>x+=2, P1</a:t>
              </a:r>
              <a:r>
                <a:rPr lang="en-US" altLang="zh-CN" sz="1600" dirty="0"/>
                <a:t>)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437564" y="2404864"/>
              <a:ext cx="1428396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b="1"/>
              </a:lvl1pPr>
            </a:lstStyle>
            <a:p>
              <a:r>
                <a:rPr lang="en-US" altLang="zh-CN" sz="1600" dirty="0"/>
                <a:t>ACC </a:t>
              </a:r>
              <a:r>
                <a:rPr lang="en-US" altLang="zh-CN" sz="1600" dirty="0" smtClean="0"/>
                <a:t>(x+=1, P1</a:t>
              </a:r>
              <a:r>
                <a:rPr lang="en-US" altLang="zh-CN" sz="1600" dirty="0"/>
                <a:t>)</a:t>
              </a:r>
            </a:p>
          </p:txBody>
        </p:sp>
        <p:cxnSp>
          <p:nvCxnSpPr>
            <p:cNvPr id="93" name="直线箭头连接符 92"/>
            <p:cNvCxnSpPr/>
            <p:nvPr/>
          </p:nvCxnSpPr>
          <p:spPr bwMode="auto">
            <a:xfrm>
              <a:off x="1979177" y="2673789"/>
              <a:ext cx="1700473" cy="327323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 type="none" w="sm" len="sm"/>
              <a:tailEnd type="triangle" w="med" len="sm"/>
            </a:ln>
            <a:effectLst/>
          </p:spPr>
        </p:cxnSp>
        <p:sp>
          <p:nvSpPr>
            <p:cNvPr id="94" name="文本框 93"/>
            <p:cNvSpPr txBox="1"/>
            <p:nvPr/>
          </p:nvSpPr>
          <p:spPr>
            <a:xfrm>
              <a:off x="3755883" y="2486510"/>
              <a:ext cx="6746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x</a:t>
              </a:r>
              <a:r>
                <a:rPr lang="en-US" altLang="zh-CN" sz="1600" dirty="0" smtClean="0"/>
                <a:t> += 2</a:t>
              </a:r>
              <a:endParaRPr kumimoji="1" lang="zh-CN" altLang="en-US" sz="1600" dirty="0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3756618" y="2816446"/>
              <a:ext cx="6746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altLang="zh-CN" dirty="0"/>
                <a:t>x += 1</a:t>
              </a:r>
              <a:endParaRPr lang="zh-CN" altLang="en-US" dirty="0"/>
            </a:p>
          </p:txBody>
        </p:sp>
        <p:sp>
          <p:nvSpPr>
            <p:cNvPr id="96" name="任意形状 95"/>
            <p:cNvSpPr/>
            <p:nvPr/>
          </p:nvSpPr>
          <p:spPr>
            <a:xfrm>
              <a:off x="1898220" y="2295622"/>
              <a:ext cx="1781462" cy="609600"/>
            </a:xfrm>
            <a:custGeom>
              <a:avLst/>
              <a:gdLst>
                <a:gd name="connsiteX0" fmla="*/ 0 w 1728666"/>
                <a:gd name="connsiteY0" fmla="*/ 0 h 811319"/>
                <a:gd name="connsiteX1" fmla="*/ 1728555 w 1728666"/>
                <a:gd name="connsiteY1" fmla="*/ 540879 h 811319"/>
                <a:gd name="connsiteX2" fmla="*/ 94071 w 1728666"/>
                <a:gd name="connsiteY2" fmla="*/ 811319 h 8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8666" h="811319">
                  <a:moveTo>
                    <a:pt x="0" y="0"/>
                  </a:moveTo>
                  <a:cubicBezTo>
                    <a:pt x="856438" y="202829"/>
                    <a:pt x="1712877" y="405659"/>
                    <a:pt x="1728555" y="540879"/>
                  </a:cubicBezTo>
                  <a:cubicBezTo>
                    <a:pt x="1744233" y="676099"/>
                    <a:pt x="94071" y="811319"/>
                    <a:pt x="94071" y="811319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72878" y="2752822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b="1" dirty="0">
                  <a:solidFill>
                    <a:srgbClr val="C00000"/>
                  </a:solidFill>
                </a:rPr>
                <a:t>y</a:t>
              </a:r>
              <a:r>
                <a:rPr lang="en-US" altLang="zh-CN" sz="1600" b="1" dirty="0" smtClean="0">
                  <a:solidFill>
                    <a:srgbClr val="C00000"/>
                  </a:solidFill>
                </a:rPr>
                <a:t>=2 </a:t>
              </a:r>
            </a:p>
          </p:txBody>
        </p:sp>
        <p:sp>
          <p:nvSpPr>
            <p:cNvPr id="98" name="TextBox 27"/>
            <p:cNvSpPr txBox="1"/>
            <p:nvPr/>
          </p:nvSpPr>
          <p:spPr>
            <a:xfrm>
              <a:off x="3755113" y="209984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C00000"/>
                  </a:solidFill>
                </a:defRPr>
              </a:lvl1pPr>
            </a:lstStyle>
            <a:p>
              <a:pPr algn="l"/>
              <a:r>
                <a:rPr lang="en-US" sz="1600" dirty="0"/>
                <a:t>x = 2</a:t>
              </a: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1166400" y="3322000"/>
            <a:ext cx="3816705" cy="1097600"/>
            <a:chOff x="624208" y="2057400"/>
            <a:chExt cx="3816705" cy="1097600"/>
          </a:xfrm>
        </p:grpSpPr>
        <p:sp>
          <p:nvSpPr>
            <p:cNvPr id="103" name="文本框 102"/>
            <p:cNvSpPr txBox="1"/>
            <p:nvPr/>
          </p:nvSpPr>
          <p:spPr>
            <a:xfrm>
              <a:off x="624208" y="2057400"/>
              <a:ext cx="1270199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b="1"/>
              </a:lvl1pPr>
            </a:lstStyle>
            <a:p>
              <a:r>
                <a:rPr lang="en-US" altLang="zh-CN" sz="1600" dirty="0" smtClean="0"/>
                <a:t>PUT(x=2, </a:t>
              </a:r>
              <a:r>
                <a:rPr lang="en-US" altLang="zh-CN" sz="1600" dirty="0"/>
                <a:t>P1)</a:t>
              </a: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637062" y="2404864"/>
              <a:ext cx="1248158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b="1"/>
              </a:lvl1pPr>
            </a:lstStyle>
            <a:p>
              <a:r>
                <a:rPr lang="en-US" altLang="zh-CN" sz="1600" dirty="0" smtClean="0"/>
                <a:t>GET(y, x, P1</a:t>
              </a:r>
              <a:r>
                <a:rPr lang="en-US" altLang="zh-CN" sz="1600" dirty="0"/>
                <a:t>)</a:t>
              </a:r>
            </a:p>
          </p:txBody>
        </p:sp>
        <p:cxnSp>
          <p:nvCxnSpPr>
            <p:cNvPr id="105" name="直线箭头连接符 104"/>
            <p:cNvCxnSpPr/>
            <p:nvPr/>
          </p:nvCxnSpPr>
          <p:spPr bwMode="auto">
            <a:xfrm>
              <a:off x="1942564" y="2220331"/>
              <a:ext cx="1780643" cy="780781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 type="none" w="sm" len="sm"/>
              <a:tailEnd type="triangle" w="med" len="sm"/>
            </a:ln>
            <a:effectLst/>
          </p:spPr>
        </p:cxnSp>
        <p:sp>
          <p:nvSpPr>
            <p:cNvPr id="106" name="文本框 105"/>
            <p:cNvSpPr txBox="1"/>
            <p:nvPr/>
          </p:nvSpPr>
          <p:spPr>
            <a:xfrm>
              <a:off x="3756618" y="2816446"/>
              <a:ext cx="5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altLang="zh-CN" dirty="0" smtClean="0"/>
                <a:t>x = 2</a:t>
              </a:r>
              <a:endParaRPr lang="zh-CN" altLang="en-US" dirty="0"/>
            </a:p>
          </p:txBody>
        </p:sp>
        <p:sp>
          <p:nvSpPr>
            <p:cNvPr id="107" name="任意形状 106"/>
            <p:cNvSpPr/>
            <p:nvPr/>
          </p:nvSpPr>
          <p:spPr>
            <a:xfrm>
              <a:off x="1894407" y="2590800"/>
              <a:ext cx="1781462" cy="228600"/>
            </a:xfrm>
            <a:custGeom>
              <a:avLst/>
              <a:gdLst>
                <a:gd name="connsiteX0" fmla="*/ 0 w 1728666"/>
                <a:gd name="connsiteY0" fmla="*/ 0 h 811319"/>
                <a:gd name="connsiteX1" fmla="*/ 1728555 w 1728666"/>
                <a:gd name="connsiteY1" fmla="*/ 540879 h 811319"/>
                <a:gd name="connsiteX2" fmla="*/ 94071 w 1728666"/>
                <a:gd name="connsiteY2" fmla="*/ 811319 h 8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8666" h="811319">
                  <a:moveTo>
                    <a:pt x="0" y="0"/>
                  </a:moveTo>
                  <a:cubicBezTo>
                    <a:pt x="856438" y="202829"/>
                    <a:pt x="1712877" y="405659"/>
                    <a:pt x="1728555" y="540879"/>
                  </a:cubicBezTo>
                  <a:cubicBezTo>
                    <a:pt x="1744233" y="676099"/>
                    <a:pt x="94071" y="811319"/>
                    <a:pt x="94071" y="811319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372878" y="2752822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b="1" dirty="0">
                  <a:solidFill>
                    <a:srgbClr val="C00000"/>
                  </a:solidFill>
                </a:rPr>
                <a:t>y</a:t>
              </a:r>
              <a:r>
                <a:rPr lang="en-US" altLang="zh-CN" sz="1600" b="1" dirty="0" smtClean="0">
                  <a:solidFill>
                    <a:srgbClr val="C00000"/>
                  </a:solidFill>
                </a:rPr>
                <a:t>=1</a:t>
              </a:r>
            </a:p>
          </p:txBody>
        </p:sp>
        <p:sp>
          <p:nvSpPr>
            <p:cNvPr id="109" name="TextBox 27"/>
            <p:cNvSpPr txBox="1"/>
            <p:nvPr/>
          </p:nvSpPr>
          <p:spPr>
            <a:xfrm>
              <a:off x="3755113" y="2252246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C00000"/>
                  </a:solidFill>
                </a:defRPr>
              </a:lvl1pPr>
            </a:lstStyle>
            <a:p>
              <a:pPr algn="l"/>
              <a:r>
                <a:rPr lang="en-US" sz="1600" dirty="0"/>
                <a:t>x = </a:t>
              </a:r>
              <a:r>
                <a:rPr lang="en-US" sz="1600" dirty="0" smtClean="0"/>
                <a:t>1</a:t>
              </a:r>
              <a:endParaRPr lang="en-US" sz="1600" dirty="0"/>
            </a:p>
          </p:txBody>
        </p:sp>
      </p:grpSp>
      <p:grpSp>
        <p:nvGrpSpPr>
          <p:cNvPr id="119" name="组 118"/>
          <p:cNvGrpSpPr/>
          <p:nvPr/>
        </p:nvGrpSpPr>
        <p:grpSpPr>
          <a:xfrm>
            <a:off x="1159695" y="1828800"/>
            <a:ext cx="3816705" cy="1097600"/>
            <a:chOff x="831495" y="1828800"/>
            <a:chExt cx="3816705" cy="1097600"/>
          </a:xfrm>
        </p:grpSpPr>
        <p:grpSp>
          <p:nvGrpSpPr>
            <p:cNvPr id="69" name="组 68"/>
            <p:cNvGrpSpPr/>
            <p:nvPr/>
          </p:nvGrpSpPr>
          <p:grpSpPr>
            <a:xfrm>
              <a:off x="831495" y="1828800"/>
              <a:ext cx="3816705" cy="1097600"/>
              <a:chOff x="624208" y="2057400"/>
              <a:chExt cx="3816705" cy="109760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624208" y="2057400"/>
                <a:ext cx="1270199" cy="33855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  <a:defRPr b="1"/>
                </a:lvl1pPr>
              </a:lstStyle>
              <a:p>
                <a:r>
                  <a:rPr lang="en-US" altLang="zh-CN" sz="1600" dirty="0" smtClean="0"/>
                  <a:t>PUT(x=1, </a:t>
                </a:r>
                <a:r>
                  <a:rPr lang="en-US" altLang="zh-CN" sz="1600" dirty="0"/>
                  <a:t>P1)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26041" y="2404864"/>
                <a:ext cx="1270199" cy="33855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  <a:defRPr b="1"/>
                </a:lvl1pPr>
              </a:lstStyle>
              <a:p>
                <a:r>
                  <a:rPr lang="en-US" altLang="zh-CN" sz="1600" dirty="0" smtClean="0"/>
                  <a:t>PUT(x=2, P1</a:t>
                </a:r>
                <a:r>
                  <a:rPr lang="en-US" altLang="zh-CN" sz="1600" dirty="0"/>
                  <a:t>)</a:t>
                </a:r>
              </a:p>
            </p:txBody>
          </p:sp>
          <p:cxnSp>
            <p:nvCxnSpPr>
              <p:cNvPr id="22" name="直线箭头连接符 21"/>
              <p:cNvCxnSpPr/>
              <p:nvPr/>
            </p:nvCxnSpPr>
            <p:spPr bwMode="auto">
              <a:xfrm>
                <a:off x="1942564" y="2220331"/>
                <a:ext cx="1780643" cy="780781"/>
              </a:xfrm>
              <a:prstGeom prst="straightConnector1">
                <a:avLst/>
              </a:prstGeom>
              <a:noFill/>
              <a:ln w="28575">
                <a:solidFill>
                  <a:schemeClr val="bg2">
                    <a:lumMod val="10000"/>
                  </a:schemeClr>
                </a:solidFill>
                <a:round/>
                <a:headEnd type="none" w="sm" len="sm"/>
                <a:tailEnd type="triangle" w="med" len="sm"/>
              </a:ln>
              <a:effectLst/>
            </p:spPr>
          </p:cxnSp>
          <p:sp>
            <p:nvSpPr>
              <p:cNvPr id="24" name="文本框 23"/>
              <p:cNvSpPr txBox="1"/>
              <p:nvPr/>
            </p:nvSpPr>
            <p:spPr>
              <a:xfrm>
                <a:off x="3756618" y="2816446"/>
                <a:ext cx="5724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US" altLang="zh-CN" dirty="0" smtClean="0"/>
                  <a:t>x = 1</a:t>
                </a:r>
                <a:endParaRPr lang="zh-CN" altLang="en-US" dirty="0"/>
              </a:p>
            </p:txBody>
          </p:sp>
          <p:sp>
            <p:nvSpPr>
              <p:cNvPr id="63" name="TextBox 27"/>
              <p:cNvSpPr txBox="1"/>
              <p:nvPr/>
            </p:nvSpPr>
            <p:spPr>
              <a:xfrm>
                <a:off x="3755113" y="2099846"/>
                <a:ext cx="685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b="1">
                    <a:solidFill>
                      <a:srgbClr val="C00000"/>
                    </a:solidFill>
                  </a:defRPr>
                </a:lvl1pPr>
              </a:lstStyle>
              <a:p>
                <a:pPr algn="l"/>
                <a:r>
                  <a:rPr lang="en-US" sz="1600" dirty="0"/>
                  <a:t>x = 0</a:t>
                </a:r>
              </a:p>
            </p:txBody>
          </p:sp>
        </p:grpSp>
        <p:cxnSp>
          <p:nvCxnSpPr>
            <p:cNvPr id="110" name="直线箭头连接符 109"/>
            <p:cNvCxnSpPr>
              <a:stCxn id="20" idx="3"/>
            </p:cNvCxnSpPr>
            <p:nvPr/>
          </p:nvCxnSpPr>
          <p:spPr bwMode="auto">
            <a:xfrm>
              <a:off x="2103527" y="2345541"/>
              <a:ext cx="1782673" cy="169059"/>
            </a:xfrm>
            <a:prstGeom prst="straightConnector1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 type="none" w="sm" len="sm"/>
              <a:tailEnd type="triangle" w="med" len="sm"/>
            </a:ln>
            <a:effectLst/>
          </p:spPr>
        </p:cxnSp>
        <p:sp>
          <p:nvSpPr>
            <p:cNvPr id="113" name="文本框 112"/>
            <p:cNvSpPr txBox="1"/>
            <p:nvPr/>
          </p:nvSpPr>
          <p:spPr>
            <a:xfrm>
              <a:off x="3952742" y="2297639"/>
              <a:ext cx="5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/>
              </a:lvl1pPr>
            </a:lstStyle>
            <a:p>
              <a:r>
                <a:rPr lang="en-US" altLang="zh-CN" dirty="0" smtClean="0"/>
                <a:t>x = 2</a:t>
              </a:r>
              <a:endParaRPr lang="zh-CN" altLang="en-US" dirty="0"/>
            </a:p>
          </p:txBody>
        </p:sp>
      </p:grpSp>
      <p:cxnSp>
        <p:nvCxnSpPr>
          <p:cNvPr id="121" name="Straight Connector 5"/>
          <p:cNvCxnSpPr/>
          <p:nvPr/>
        </p:nvCxnSpPr>
        <p:spPr bwMode="auto">
          <a:xfrm>
            <a:off x="1242600" y="2971800"/>
            <a:ext cx="432000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Connector 5"/>
          <p:cNvCxnSpPr/>
          <p:nvPr/>
        </p:nvCxnSpPr>
        <p:spPr bwMode="auto">
          <a:xfrm>
            <a:off x="1295400" y="4495800"/>
            <a:ext cx="432000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5110481" y="2020669"/>
            <a:ext cx="363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Concurrent </a:t>
            </a:r>
            <a:r>
              <a:rPr lang="en-US" altLang="zh-CN" dirty="0"/>
              <a:t>Puts: </a:t>
            </a:r>
            <a:r>
              <a:rPr lang="en-US" altLang="zh-CN" b="1" dirty="0" smtClean="0">
                <a:solidFill>
                  <a:srgbClr val="C00000"/>
                </a:solidFill>
              </a:rPr>
              <a:t>undefined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105400" y="3429000"/>
            <a:ext cx="363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Concurrent </a:t>
            </a:r>
            <a:r>
              <a:rPr lang="en-US" altLang="zh-CN" dirty="0"/>
              <a:t>Get and Put/Accumulates: </a:t>
            </a:r>
            <a:r>
              <a:rPr lang="en-US" altLang="zh-CN" b="1" dirty="0" smtClean="0">
                <a:solidFill>
                  <a:srgbClr val="C00000"/>
                </a:solidFill>
              </a:rPr>
              <a:t>undefined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105400" y="51054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Concurrent Accumulate </a:t>
            </a:r>
            <a:r>
              <a:rPr lang="en-US" altLang="zh-CN" dirty="0"/>
              <a:t>operations to the same location </a:t>
            </a:r>
            <a:r>
              <a:rPr lang="en-US" altLang="zh-CN" dirty="0" smtClean="0"/>
              <a:t>: 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ordering is guaranteed</a:t>
            </a:r>
            <a:endParaRPr lang="en-US" altLang="zh-CN" dirty="0" smtClean="0"/>
          </a:p>
        </p:txBody>
      </p:sp>
      <p:sp>
        <p:nvSpPr>
          <p:cNvPr id="136" name="文本框 135"/>
          <p:cNvSpPr txBox="1"/>
          <p:nvPr/>
        </p:nvSpPr>
        <p:spPr>
          <a:xfrm>
            <a:off x="-711200" y="56692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RMA Synchronization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RMA data access model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is a process allowed to read/write remotely accessible memory?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is data written by process X is available for process Y to read?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RMA synchronization models define these</a:t>
            </a:r>
            <a:r>
              <a:rPr lang="en-US" dirty="0"/>
              <a:t> </a:t>
            </a:r>
            <a:r>
              <a:rPr lang="en-US" dirty="0" smtClean="0"/>
              <a:t>semantics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Three synchronization models provided by MPI: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Fence (active target)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Post-start-complete-wait (generalized active target)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Lock/Unlock (passive target)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Data accesses occur within “epochs”</a:t>
            </a:r>
          </a:p>
          <a:p>
            <a:pPr lvl="1">
              <a:lnSpc>
                <a:spcPct val="110000"/>
              </a:lnSpc>
            </a:pPr>
            <a:r>
              <a:rPr lang="en-US" i="1" dirty="0" smtClean="0"/>
              <a:t>Access epochs</a:t>
            </a:r>
            <a:r>
              <a:rPr lang="en-US" dirty="0" smtClean="0"/>
              <a:t>: contain a set of operations issued by an origin process</a:t>
            </a:r>
          </a:p>
          <a:p>
            <a:pPr lvl="1">
              <a:lnSpc>
                <a:spcPct val="110000"/>
              </a:lnSpc>
            </a:pPr>
            <a:r>
              <a:rPr lang="en-US" i="1" dirty="0" smtClean="0"/>
              <a:t>Exposure epochs</a:t>
            </a:r>
            <a:r>
              <a:rPr lang="en-US" dirty="0" smtClean="0"/>
              <a:t>: enable remote processes to update a target’s window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Epochs define ordering and completion semantics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Synchronization models provide mechanisms for establishing epochs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E.g., starting, ending, and synchronizing epochs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Fence: Active Target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648200" cy="4724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Collective synchronization model</a:t>
            </a:r>
          </a:p>
          <a:p>
            <a:r>
              <a:rPr lang="en-US" sz="2000" dirty="0" smtClean="0"/>
              <a:t>Starts </a:t>
            </a:r>
            <a:r>
              <a:rPr lang="en-US" sz="2000" i="1" dirty="0" smtClean="0"/>
              <a:t>and</a:t>
            </a:r>
            <a:r>
              <a:rPr lang="en-US" sz="2000" dirty="0" smtClean="0"/>
              <a:t> ends access and exposure epochs on all processes in the window</a:t>
            </a:r>
          </a:p>
          <a:p>
            <a:r>
              <a:rPr lang="en-US" sz="2000" dirty="0" smtClean="0"/>
              <a:t>All processes in group of “win” do an MPI_WIN_FENCE to open an epoch</a:t>
            </a:r>
          </a:p>
          <a:p>
            <a:r>
              <a:rPr lang="en-US" sz="2000" dirty="0" smtClean="0"/>
              <a:t>Everyone can issue PUT/GET operations to read/write data</a:t>
            </a:r>
          </a:p>
          <a:p>
            <a:r>
              <a:rPr lang="en-US" sz="2000" dirty="0" smtClean="0"/>
              <a:t>Everyone does an MPI_WIN_FENCE to close the epoch</a:t>
            </a:r>
          </a:p>
          <a:p>
            <a:r>
              <a:rPr lang="en-US" sz="2000" dirty="0" smtClean="0"/>
              <a:t>All operations complete at the second fence synchronization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163</a:t>
            </a:fld>
            <a:endParaRPr lang="en-US" dirty="0"/>
          </a:p>
        </p:txBody>
      </p:sp>
      <p:cxnSp>
        <p:nvCxnSpPr>
          <p:cNvPr id="6" name="Straight Connector 5"/>
          <p:cNvCxnSpPr>
            <a:stCxn id="10" idx="3"/>
          </p:cNvCxnSpPr>
          <p:nvPr/>
        </p:nvCxnSpPr>
        <p:spPr bwMode="auto">
          <a:xfrm flipV="1">
            <a:off x="5539030" y="2831068"/>
            <a:ext cx="3376370" cy="32266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0600" y="2678668"/>
            <a:ext cx="73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Fence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5628254" y="2514600"/>
            <a:ext cx="10546" cy="297180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>
            <a:off x="7152254" y="2514600"/>
            <a:ext cx="10546" cy="297180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7" idx="3"/>
          </p:cNvCxnSpPr>
          <p:nvPr/>
        </p:nvCxnSpPr>
        <p:spPr bwMode="auto">
          <a:xfrm>
            <a:off x="5539030" y="5149334"/>
            <a:ext cx="3376370" cy="32266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00600" y="4964668"/>
            <a:ext cx="73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Fence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2057400" y="990600"/>
            <a:ext cx="4876800" cy="4199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MPI_Win_fence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assert,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5638800" y="3124200"/>
            <a:ext cx="1524000" cy="228600"/>
          </a:xfrm>
          <a:prstGeom prst="rightArrow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" name="Curved Right Arrow 4"/>
          <p:cNvSpPr/>
          <p:nvPr/>
        </p:nvSpPr>
        <p:spPr bwMode="auto">
          <a:xfrm>
            <a:off x="5638800" y="3505200"/>
            <a:ext cx="1524000" cy="762000"/>
          </a:xfrm>
          <a:prstGeom prst="curvedRightArrow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5638800" y="4343400"/>
            <a:ext cx="1524000" cy="228600"/>
          </a:xfrm>
          <a:prstGeom prst="leftArrow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4000" y="20574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P0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4200" y="20574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P1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8686800" y="2514600"/>
            <a:ext cx="10546" cy="297180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58200" y="20574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P2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7162800" y="3733800"/>
            <a:ext cx="1524000" cy="228600"/>
          </a:xfrm>
          <a:prstGeom prst="rightArrow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Curved Right Arrow 33"/>
          <p:cNvSpPr/>
          <p:nvPr/>
        </p:nvSpPr>
        <p:spPr bwMode="auto">
          <a:xfrm>
            <a:off x="7162800" y="4343400"/>
            <a:ext cx="1524000" cy="762000"/>
          </a:xfrm>
          <a:prstGeom prst="curvedRightArrow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1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Stencil Computation with RMA Fence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22122" y="2764460"/>
            <a:ext cx="1506441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6600"/>
                </a:solidFill>
              </a:rPr>
              <a:t>Origin buffers</a:t>
            </a:r>
            <a:endParaRPr kumimoji="1" lang="zh-CN" altLang="en-US" dirty="0">
              <a:solidFill>
                <a:srgbClr val="FF66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4851" y="2346776"/>
            <a:ext cx="1506441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4">
                    <a:lumMod val="75000"/>
                  </a:schemeClr>
                </a:solidFill>
              </a:rPr>
              <a:t>Target buffers</a:t>
            </a:r>
            <a:endParaRPr kumimoji="1"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8" name="Group 20"/>
          <p:cNvGrpSpPr/>
          <p:nvPr/>
        </p:nvGrpSpPr>
        <p:grpSpPr>
          <a:xfrm>
            <a:off x="1221599" y="4988113"/>
            <a:ext cx="1516094" cy="880034"/>
            <a:chOff x="3296951" y="4044939"/>
            <a:chExt cx="1516094" cy="880034"/>
          </a:xfrm>
        </p:grpSpPr>
        <p:sp>
          <p:nvSpPr>
            <p:cNvPr id="9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9" name="Group 19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96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0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791"/>
          <p:cNvGrpSpPr/>
          <p:nvPr/>
        </p:nvGrpSpPr>
        <p:grpSpPr>
          <a:xfrm>
            <a:off x="3456346" y="4989713"/>
            <a:ext cx="1516094" cy="880034"/>
            <a:chOff x="3296951" y="4044939"/>
            <a:chExt cx="1516094" cy="880034"/>
          </a:xfrm>
        </p:grpSpPr>
        <p:sp>
          <p:nvSpPr>
            <p:cNvPr id="107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852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194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4" name="Group 889"/>
          <p:cNvGrpSpPr/>
          <p:nvPr/>
        </p:nvGrpSpPr>
        <p:grpSpPr>
          <a:xfrm>
            <a:off x="5807775" y="4989725"/>
            <a:ext cx="1516094" cy="880034"/>
            <a:chOff x="3296951" y="4044939"/>
            <a:chExt cx="1516094" cy="880034"/>
          </a:xfrm>
        </p:grpSpPr>
        <p:sp>
          <p:nvSpPr>
            <p:cNvPr id="205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5" name="Group 950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292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6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2" name="Group 989"/>
          <p:cNvGrpSpPr/>
          <p:nvPr/>
        </p:nvGrpSpPr>
        <p:grpSpPr>
          <a:xfrm>
            <a:off x="1216825" y="3194130"/>
            <a:ext cx="1516094" cy="880034"/>
            <a:chOff x="3296951" y="4044939"/>
            <a:chExt cx="1516094" cy="880034"/>
          </a:xfrm>
        </p:grpSpPr>
        <p:sp>
          <p:nvSpPr>
            <p:cNvPr id="303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63" name="Group 1611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390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4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0" name="Group 990"/>
          <p:cNvGrpSpPr/>
          <p:nvPr/>
        </p:nvGrpSpPr>
        <p:grpSpPr>
          <a:xfrm>
            <a:off x="3478938" y="3194130"/>
            <a:ext cx="1516094" cy="880034"/>
            <a:chOff x="3296951" y="4044939"/>
            <a:chExt cx="1516094" cy="880034"/>
          </a:xfrm>
        </p:grpSpPr>
        <p:sp>
          <p:nvSpPr>
            <p:cNvPr id="401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34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36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4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5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6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7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8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9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1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1" name="Group 1149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488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2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8" name="Group 991"/>
          <p:cNvGrpSpPr/>
          <p:nvPr/>
        </p:nvGrpSpPr>
        <p:grpSpPr>
          <a:xfrm>
            <a:off x="5814628" y="3194130"/>
            <a:ext cx="1516094" cy="880034"/>
            <a:chOff x="3296951" y="4044939"/>
            <a:chExt cx="1516094" cy="880034"/>
          </a:xfrm>
        </p:grpSpPr>
        <p:sp>
          <p:nvSpPr>
            <p:cNvPr id="499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59" name="Group 1052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586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0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6" name="Group 1649"/>
          <p:cNvGrpSpPr/>
          <p:nvPr/>
        </p:nvGrpSpPr>
        <p:grpSpPr>
          <a:xfrm>
            <a:off x="1219200" y="1447800"/>
            <a:ext cx="1516094" cy="880034"/>
            <a:chOff x="3296951" y="4044939"/>
            <a:chExt cx="1516094" cy="880034"/>
          </a:xfrm>
        </p:grpSpPr>
        <p:sp>
          <p:nvSpPr>
            <p:cNvPr id="597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57" name="Group 1906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684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8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4" name="Group 1650"/>
          <p:cNvGrpSpPr/>
          <p:nvPr/>
        </p:nvGrpSpPr>
        <p:grpSpPr>
          <a:xfrm>
            <a:off x="3481337" y="1475559"/>
            <a:ext cx="1516094" cy="880034"/>
            <a:chOff x="3296951" y="4044939"/>
            <a:chExt cx="1516094" cy="880034"/>
          </a:xfrm>
        </p:grpSpPr>
        <p:sp>
          <p:nvSpPr>
            <p:cNvPr id="695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5" name="Group 1809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782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6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2" name="Group 1651"/>
          <p:cNvGrpSpPr/>
          <p:nvPr/>
        </p:nvGrpSpPr>
        <p:grpSpPr>
          <a:xfrm>
            <a:off x="5812525" y="1473171"/>
            <a:ext cx="1516094" cy="880034"/>
            <a:chOff x="3296951" y="4044939"/>
            <a:chExt cx="1516094" cy="880034"/>
          </a:xfrm>
        </p:grpSpPr>
        <p:sp>
          <p:nvSpPr>
            <p:cNvPr id="793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53" name="Group 1712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880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4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90" name="Straight Connector 1383"/>
          <p:cNvCxnSpPr/>
          <p:nvPr/>
        </p:nvCxnSpPr>
        <p:spPr>
          <a:xfrm>
            <a:off x="3104111" y="1314431"/>
            <a:ext cx="0" cy="4760524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1384"/>
          <p:cNvCxnSpPr/>
          <p:nvPr/>
        </p:nvCxnSpPr>
        <p:spPr>
          <a:xfrm>
            <a:off x="5380071" y="1314431"/>
            <a:ext cx="0" cy="4760524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2" name="Straight Connector 1385"/>
          <p:cNvCxnSpPr/>
          <p:nvPr/>
        </p:nvCxnSpPr>
        <p:spPr>
          <a:xfrm>
            <a:off x="1024537" y="2764460"/>
            <a:ext cx="6544193" cy="0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3" name="Straight Connector 1386"/>
          <p:cNvCxnSpPr/>
          <p:nvPr/>
        </p:nvCxnSpPr>
        <p:spPr>
          <a:xfrm>
            <a:off x="1024537" y="4475371"/>
            <a:ext cx="6544193" cy="0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4" name="矩形 893"/>
          <p:cNvSpPr/>
          <p:nvPr/>
        </p:nvSpPr>
        <p:spPr>
          <a:xfrm>
            <a:off x="1216825" y="1447800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5" name="矩形 894"/>
          <p:cNvSpPr/>
          <p:nvPr/>
        </p:nvSpPr>
        <p:spPr>
          <a:xfrm>
            <a:off x="5817033" y="1472389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6" name="矩形 895"/>
          <p:cNvSpPr/>
          <p:nvPr/>
        </p:nvSpPr>
        <p:spPr>
          <a:xfrm>
            <a:off x="3476569" y="3193348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7" name="矩形 896"/>
          <p:cNvSpPr/>
          <p:nvPr/>
        </p:nvSpPr>
        <p:spPr>
          <a:xfrm>
            <a:off x="1224004" y="4980119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8" name="矩形 897"/>
          <p:cNvSpPr/>
          <p:nvPr/>
        </p:nvSpPr>
        <p:spPr>
          <a:xfrm>
            <a:off x="5805406" y="4978488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9" name="文本框 898"/>
          <p:cNvSpPr txBox="1"/>
          <p:nvPr/>
        </p:nvSpPr>
        <p:spPr>
          <a:xfrm>
            <a:off x="7323638" y="1218414"/>
            <a:ext cx="174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660066"/>
                </a:solidFill>
              </a:rPr>
              <a:t>RMA window</a:t>
            </a:r>
            <a:endParaRPr kumimoji="1" lang="zh-CN" altLang="en-US" dirty="0">
              <a:solidFill>
                <a:srgbClr val="660066"/>
              </a:solidFill>
            </a:endParaRPr>
          </a:p>
        </p:txBody>
      </p:sp>
      <p:cxnSp>
        <p:nvCxnSpPr>
          <p:cNvPr id="900" name="直线箭头连接符 899"/>
          <p:cNvCxnSpPr/>
          <p:nvPr/>
        </p:nvCxnSpPr>
        <p:spPr>
          <a:xfrm flipH="1">
            <a:off x="7333115" y="1557338"/>
            <a:ext cx="569148" cy="440816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1" name="组 900"/>
          <p:cNvGrpSpPr/>
          <p:nvPr/>
        </p:nvGrpSpPr>
        <p:grpSpPr>
          <a:xfrm>
            <a:off x="3608331" y="2243667"/>
            <a:ext cx="1257299" cy="111126"/>
            <a:chOff x="3862746" y="2597012"/>
            <a:chExt cx="1257299" cy="111126"/>
          </a:xfrm>
        </p:grpSpPr>
        <p:sp>
          <p:nvSpPr>
            <p:cNvPr id="902" name="Rectangle 43"/>
            <p:cNvSpPr>
              <a:spLocks noChangeArrowheads="1"/>
            </p:cNvSpPr>
            <p:nvPr/>
          </p:nvSpPr>
          <p:spPr bwMode="auto">
            <a:xfrm>
              <a:off x="449139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Rectangle 44"/>
            <p:cNvSpPr>
              <a:spLocks noChangeArrowheads="1"/>
            </p:cNvSpPr>
            <p:nvPr/>
          </p:nvSpPr>
          <p:spPr bwMode="auto">
            <a:xfrm>
              <a:off x="4365983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Rectangle 45"/>
            <p:cNvSpPr>
              <a:spLocks noChangeArrowheads="1"/>
            </p:cNvSpPr>
            <p:nvPr/>
          </p:nvSpPr>
          <p:spPr bwMode="auto">
            <a:xfrm>
              <a:off x="4113571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Rectangle 46"/>
            <p:cNvSpPr>
              <a:spLocks noChangeArrowheads="1"/>
            </p:cNvSpPr>
            <p:nvPr/>
          </p:nvSpPr>
          <p:spPr bwMode="auto">
            <a:xfrm>
              <a:off x="4238983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Rectangle 47"/>
            <p:cNvSpPr>
              <a:spLocks noChangeArrowheads="1"/>
            </p:cNvSpPr>
            <p:nvPr/>
          </p:nvSpPr>
          <p:spPr bwMode="auto">
            <a:xfrm>
              <a:off x="3988158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Rectangle 48"/>
            <p:cNvSpPr>
              <a:spLocks noChangeArrowheads="1"/>
            </p:cNvSpPr>
            <p:nvPr/>
          </p:nvSpPr>
          <p:spPr bwMode="auto">
            <a:xfrm>
              <a:off x="386274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Rectangle 51"/>
            <p:cNvSpPr>
              <a:spLocks noChangeArrowheads="1"/>
            </p:cNvSpPr>
            <p:nvPr/>
          </p:nvSpPr>
          <p:spPr bwMode="auto">
            <a:xfrm>
              <a:off x="4994633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9" name="Rectangle 52"/>
            <p:cNvSpPr>
              <a:spLocks noChangeArrowheads="1"/>
            </p:cNvSpPr>
            <p:nvPr/>
          </p:nvSpPr>
          <p:spPr bwMode="auto">
            <a:xfrm>
              <a:off x="4869221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0" name="Rectangle 53"/>
            <p:cNvSpPr>
              <a:spLocks noChangeArrowheads="1"/>
            </p:cNvSpPr>
            <p:nvPr/>
          </p:nvSpPr>
          <p:spPr bwMode="auto">
            <a:xfrm>
              <a:off x="4742221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Rectangle 54"/>
            <p:cNvSpPr>
              <a:spLocks noChangeArrowheads="1"/>
            </p:cNvSpPr>
            <p:nvPr/>
          </p:nvSpPr>
          <p:spPr bwMode="auto">
            <a:xfrm>
              <a:off x="4616808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2" name="矩形 911"/>
          <p:cNvSpPr/>
          <p:nvPr/>
        </p:nvSpPr>
        <p:spPr>
          <a:xfrm>
            <a:off x="3483730" y="1475571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13" name="组 912"/>
          <p:cNvGrpSpPr/>
          <p:nvPr/>
        </p:nvGrpSpPr>
        <p:grpSpPr>
          <a:xfrm>
            <a:off x="3582780" y="4986525"/>
            <a:ext cx="1257299" cy="111126"/>
            <a:chOff x="3862746" y="2597012"/>
            <a:chExt cx="1257299" cy="111126"/>
          </a:xfrm>
        </p:grpSpPr>
        <p:sp>
          <p:nvSpPr>
            <p:cNvPr id="914" name="Rectangle 43"/>
            <p:cNvSpPr>
              <a:spLocks noChangeArrowheads="1"/>
            </p:cNvSpPr>
            <p:nvPr/>
          </p:nvSpPr>
          <p:spPr bwMode="auto">
            <a:xfrm>
              <a:off x="449139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Rectangle 44"/>
            <p:cNvSpPr>
              <a:spLocks noChangeArrowheads="1"/>
            </p:cNvSpPr>
            <p:nvPr/>
          </p:nvSpPr>
          <p:spPr bwMode="auto">
            <a:xfrm>
              <a:off x="4365983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6" name="Rectangle 45"/>
            <p:cNvSpPr>
              <a:spLocks noChangeArrowheads="1"/>
            </p:cNvSpPr>
            <p:nvPr/>
          </p:nvSpPr>
          <p:spPr bwMode="auto">
            <a:xfrm>
              <a:off x="4113571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7" name="Rectangle 46"/>
            <p:cNvSpPr>
              <a:spLocks noChangeArrowheads="1"/>
            </p:cNvSpPr>
            <p:nvPr/>
          </p:nvSpPr>
          <p:spPr bwMode="auto">
            <a:xfrm>
              <a:off x="4238983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Rectangle 47"/>
            <p:cNvSpPr>
              <a:spLocks noChangeArrowheads="1"/>
            </p:cNvSpPr>
            <p:nvPr/>
          </p:nvSpPr>
          <p:spPr bwMode="auto">
            <a:xfrm>
              <a:off x="3988158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9" name="Rectangle 48"/>
            <p:cNvSpPr>
              <a:spLocks noChangeArrowheads="1"/>
            </p:cNvSpPr>
            <p:nvPr/>
          </p:nvSpPr>
          <p:spPr bwMode="auto">
            <a:xfrm>
              <a:off x="386274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0" name="Rectangle 51"/>
            <p:cNvSpPr>
              <a:spLocks noChangeArrowheads="1"/>
            </p:cNvSpPr>
            <p:nvPr/>
          </p:nvSpPr>
          <p:spPr bwMode="auto">
            <a:xfrm>
              <a:off x="4994633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Rectangle 52"/>
            <p:cNvSpPr>
              <a:spLocks noChangeArrowheads="1"/>
            </p:cNvSpPr>
            <p:nvPr/>
          </p:nvSpPr>
          <p:spPr bwMode="auto">
            <a:xfrm>
              <a:off x="4869221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Rectangle 53"/>
            <p:cNvSpPr>
              <a:spLocks noChangeArrowheads="1"/>
            </p:cNvSpPr>
            <p:nvPr/>
          </p:nvSpPr>
          <p:spPr bwMode="auto">
            <a:xfrm>
              <a:off x="4742221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" name="Rectangle 54"/>
            <p:cNvSpPr>
              <a:spLocks noChangeArrowheads="1"/>
            </p:cNvSpPr>
            <p:nvPr/>
          </p:nvSpPr>
          <p:spPr bwMode="auto">
            <a:xfrm>
              <a:off x="4616808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4" name="矩形 923"/>
          <p:cNvSpPr/>
          <p:nvPr/>
        </p:nvSpPr>
        <p:spPr>
          <a:xfrm>
            <a:off x="3453977" y="4989737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25" name="组 924"/>
          <p:cNvGrpSpPr/>
          <p:nvPr/>
        </p:nvGrpSpPr>
        <p:grpSpPr>
          <a:xfrm>
            <a:off x="2605908" y="3304207"/>
            <a:ext cx="125412" cy="661987"/>
            <a:chOff x="2864292" y="3657552"/>
            <a:chExt cx="125412" cy="661987"/>
          </a:xfrm>
        </p:grpSpPr>
        <p:sp>
          <p:nvSpPr>
            <p:cNvPr id="926" name="Rectangle 29"/>
            <p:cNvSpPr>
              <a:spLocks noChangeArrowheads="1"/>
            </p:cNvSpPr>
            <p:nvPr/>
          </p:nvSpPr>
          <p:spPr bwMode="auto">
            <a:xfrm>
              <a:off x="2864292" y="36575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7" name="Rectangle 30"/>
            <p:cNvSpPr>
              <a:spLocks noChangeArrowheads="1"/>
            </p:cNvSpPr>
            <p:nvPr/>
          </p:nvSpPr>
          <p:spPr bwMode="auto">
            <a:xfrm>
              <a:off x="2864292" y="37686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8" name="Rectangle 31"/>
            <p:cNvSpPr>
              <a:spLocks noChangeArrowheads="1"/>
            </p:cNvSpPr>
            <p:nvPr/>
          </p:nvSpPr>
          <p:spPr bwMode="auto">
            <a:xfrm>
              <a:off x="2864292" y="3878214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Rectangle 32"/>
            <p:cNvSpPr>
              <a:spLocks noChangeArrowheads="1"/>
            </p:cNvSpPr>
            <p:nvPr/>
          </p:nvSpPr>
          <p:spPr bwMode="auto">
            <a:xfrm>
              <a:off x="2864292" y="39877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Rectangle 33"/>
            <p:cNvSpPr>
              <a:spLocks noChangeArrowheads="1"/>
            </p:cNvSpPr>
            <p:nvPr/>
          </p:nvSpPr>
          <p:spPr bwMode="auto">
            <a:xfrm>
              <a:off x="2864292" y="40988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Rectangle 34"/>
            <p:cNvSpPr>
              <a:spLocks noChangeArrowheads="1"/>
            </p:cNvSpPr>
            <p:nvPr/>
          </p:nvSpPr>
          <p:spPr bwMode="auto">
            <a:xfrm>
              <a:off x="2864292" y="4208414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2" name="矩形 931"/>
          <p:cNvSpPr/>
          <p:nvPr/>
        </p:nvSpPr>
        <p:spPr>
          <a:xfrm>
            <a:off x="1214456" y="3203466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33" name="组 932"/>
          <p:cNvGrpSpPr/>
          <p:nvPr/>
        </p:nvGrpSpPr>
        <p:grpSpPr>
          <a:xfrm>
            <a:off x="5818864" y="3302100"/>
            <a:ext cx="125412" cy="661987"/>
            <a:chOff x="2864292" y="3657552"/>
            <a:chExt cx="125412" cy="661987"/>
          </a:xfrm>
        </p:grpSpPr>
        <p:sp>
          <p:nvSpPr>
            <p:cNvPr id="934" name="Rectangle 29"/>
            <p:cNvSpPr>
              <a:spLocks noChangeArrowheads="1"/>
            </p:cNvSpPr>
            <p:nvPr/>
          </p:nvSpPr>
          <p:spPr bwMode="auto">
            <a:xfrm>
              <a:off x="2864292" y="36575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5" name="Rectangle 30"/>
            <p:cNvSpPr>
              <a:spLocks noChangeArrowheads="1"/>
            </p:cNvSpPr>
            <p:nvPr/>
          </p:nvSpPr>
          <p:spPr bwMode="auto">
            <a:xfrm>
              <a:off x="2864292" y="37686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31"/>
            <p:cNvSpPr>
              <a:spLocks noChangeArrowheads="1"/>
            </p:cNvSpPr>
            <p:nvPr/>
          </p:nvSpPr>
          <p:spPr bwMode="auto">
            <a:xfrm>
              <a:off x="2864292" y="3878214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Rectangle 32"/>
            <p:cNvSpPr>
              <a:spLocks noChangeArrowheads="1"/>
            </p:cNvSpPr>
            <p:nvPr/>
          </p:nvSpPr>
          <p:spPr bwMode="auto">
            <a:xfrm>
              <a:off x="2864292" y="39877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Rectangle 33"/>
            <p:cNvSpPr>
              <a:spLocks noChangeArrowheads="1"/>
            </p:cNvSpPr>
            <p:nvPr/>
          </p:nvSpPr>
          <p:spPr bwMode="auto">
            <a:xfrm>
              <a:off x="2864292" y="40988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Rectangle 34"/>
            <p:cNvSpPr>
              <a:spLocks noChangeArrowheads="1"/>
            </p:cNvSpPr>
            <p:nvPr/>
          </p:nvSpPr>
          <p:spPr bwMode="auto">
            <a:xfrm>
              <a:off x="2864292" y="4208414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0" name="矩形 939"/>
          <p:cNvSpPr/>
          <p:nvPr/>
        </p:nvSpPr>
        <p:spPr>
          <a:xfrm>
            <a:off x="5814628" y="3193348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cxnSp>
        <p:nvCxnSpPr>
          <p:cNvPr id="941" name="直线箭头连接符 940"/>
          <p:cNvCxnSpPr/>
          <p:nvPr/>
        </p:nvCxnSpPr>
        <p:spPr>
          <a:xfrm flipH="1" flipV="1">
            <a:off x="4770816" y="2313655"/>
            <a:ext cx="734633" cy="23141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2" name="直线箭头连接符 941"/>
          <p:cNvCxnSpPr>
            <a:stCxn id="6" idx="1"/>
            <a:endCxn id="948" idx="3"/>
          </p:cNvCxnSpPr>
          <p:nvPr/>
        </p:nvCxnSpPr>
        <p:spPr>
          <a:xfrm flipH="1">
            <a:off x="4868785" y="2949126"/>
            <a:ext cx="553337" cy="63023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3" name="组 942"/>
          <p:cNvGrpSpPr/>
          <p:nvPr/>
        </p:nvGrpSpPr>
        <p:grpSpPr>
          <a:xfrm>
            <a:off x="3606707" y="3304981"/>
            <a:ext cx="1262078" cy="659886"/>
            <a:chOff x="3865091" y="3658326"/>
            <a:chExt cx="1262078" cy="659886"/>
          </a:xfrm>
        </p:grpSpPr>
        <p:sp>
          <p:nvSpPr>
            <p:cNvPr id="944" name="Rectangle 126"/>
            <p:cNvSpPr>
              <a:spLocks noChangeArrowheads="1"/>
            </p:cNvSpPr>
            <p:nvPr/>
          </p:nvSpPr>
          <p:spPr bwMode="auto">
            <a:xfrm>
              <a:off x="3865097" y="3877941"/>
              <a:ext cx="125412" cy="109537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Rectangle 136"/>
            <p:cNvSpPr>
              <a:spLocks noChangeArrowheads="1"/>
            </p:cNvSpPr>
            <p:nvPr/>
          </p:nvSpPr>
          <p:spPr bwMode="auto">
            <a:xfrm>
              <a:off x="3865097" y="3987478"/>
              <a:ext cx="125412" cy="111125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6" name="Rectangle 146"/>
            <p:cNvSpPr>
              <a:spLocks noChangeArrowheads="1"/>
            </p:cNvSpPr>
            <p:nvPr/>
          </p:nvSpPr>
          <p:spPr bwMode="auto">
            <a:xfrm>
              <a:off x="3865097" y="4098603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Rectangle 123"/>
            <p:cNvSpPr>
              <a:spLocks noChangeArrowheads="1"/>
            </p:cNvSpPr>
            <p:nvPr/>
          </p:nvSpPr>
          <p:spPr bwMode="auto">
            <a:xfrm>
              <a:off x="5001757" y="3768403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Rectangle 133"/>
            <p:cNvSpPr>
              <a:spLocks noChangeArrowheads="1"/>
            </p:cNvSpPr>
            <p:nvPr/>
          </p:nvSpPr>
          <p:spPr bwMode="auto">
            <a:xfrm>
              <a:off x="5001757" y="3877941"/>
              <a:ext cx="125412" cy="109537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9" name="Rectangle 143"/>
            <p:cNvSpPr>
              <a:spLocks noChangeArrowheads="1"/>
            </p:cNvSpPr>
            <p:nvPr/>
          </p:nvSpPr>
          <p:spPr bwMode="auto">
            <a:xfrm>
              <a:off x="5001757" y="3987478"/>
              <a:ext cx="125412" cy="111125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0" name="Rectangle 153"/>
            <p:cNvSpPr>
              <a:spLocks noChangeArrowheads="1"/>
            </p:cNvSpPr>
            <p:nvPr/>
          </p:nvSpPr>
          <p:spPr bwMode="auto">
            <a:xfrm>
              <a:off x="5001757" y="4098603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Rectangle 146"/>
            <p:cNvSpPr>
              <a:spLocks noChangeArrowheads="1"/>
            </p:cNvSpPr>
            <p:nvPr/>
          </p:nvSpPr>
          <p:spPr bwMode="auto">
            <a:xfrm>
              <a:off x="3992102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Rectangle 147"/>
            <p:cNvSpPr>
              <a:spLocks noChangeArrowheads="1"/>
            </p:cNvSpPr>
            <p:nvPr/>
          </p:nvSpPr>
          <p:spPr bwMode="auto">
            <a:xfrm>
              <a:off x="4117514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Rectangle 148"/>
            <p:cNvSpPr>
              <a:spLocks noChangeArrowheads="1"/>
            </p:cNvSpPr>
            <p:nvPr/>
          </p:nvSpPr>
          <p:spPr bwMode="auto">
            <a:xfrm>
              <a:off x="4242927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4" name="Rectangle 149"/>
            <p:cNvSpPr>
              <a:spLocks noChangeArrowheads="1"/>
            </p:cNvSpPr>
            <p:nvPr/>
          </p:nvSpPr>
          <p:spPr bwMode="auto">
            <a:xfrm>
              <a:off x="4368339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5" name="Rectangle 150"/>
            <p:cNvSpPr>
              <a:spLocks noChangeArrowheads="1"/>
            </p:cNvSpPr>
            <p:nvPr/>
          </p:nvSpPr>
          <p:spPr bwMode="auto">
            <a:xfrm>
              <a:off x="4498514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6" name="Rectangle 151"/>
            <p:cNvSpPr>
              <a:spLocks noChangeArrowheads="1"/>
            </p:cNvSpPr>
            <p:nvPr/>
          </p:nvSpPr>
          <p:spPr bwMode="auto">
            <a:xfrm>
              <a:off x="4623927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7" name="Rectangle 152"/>
            <p:cNvSpPr>
              <a:spLocks noChangeArrowheads="1"/>
            </p:cNvSpPr>
            <p:nvPr/>
          </p:nvSpPr>
          <p:spPr bwMode="auto">
            <a:xfrm>
              <a:off x="4749339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8" name="Rectangle 153"/>
            <p:cNvSpPr>
              <a:spLocks noChangeArrowheads="1"/>
            </p:cNvSpPr>
            <p:nvPr/>
          </p:nvSpPr>
          <p:spPr bwMode="auto">
            <a:xfrm>
              <a:off x="4874752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9" name="Rectangle 146"/>
            <p:cNvSpPr>
              <a:spLocks noChangeArrowheads="1"/>
            </p:cNvSpPr>
            <p:nvPr/>
          </p:nvSpPr>
          <p:spPr bwMode="auto">
            <a:xfrm>
              <a:off x="3865091" y="4208668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Rectangle 153"/>
            <p:cNvSpPr>
              <a:spLocks noChangeArrowheads="1"/>
            </p:cNvSpPr>
            <p:nvPr/>
          </p:nvSpPr>
          <p:spPr bwMode="auto">
            <a:xfrm>
              <a:off x="5001751" y="4208668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61" name="Rectangle 116"/>
            <p:cNvSpPr>
              <a:spLocks noChangeArrowheads="1"/>
            </p:cNvSpPr>
            <p:nvPr/>
          </p:nvSpPr>
          <p:spPr bwMode="auto">
            <a:xfrm>
              <a:off x="3992102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Rectangle 117"/>
            <p:cNvSpPr>
              <a:spLocks noChangeArrowheads="1"/>
            </p:cNvSpPr>
            <p:nvPr/>
          </p:nvSpPr>
          <p:spPr bwMode="auto">
            <a:xfrm>
              <a:off x="4117514" y="3658332"/>
              <a:ext cx="125413" cy="10953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Rectangle 118"/>
            <p:cNvSpPr>
              <a:spLocks noChangeArrowheads="1"/>
            </p:cNvSpPr>
            <p:nvPr/>
          </p:nvSpPr>
          <p:spPr bwMode="auto">
            <a:xfrm>
              <a:off x="4242927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Rectangle 119"/>
            <p:cNvSpPr>
              <a:spLocks noChangeArrowheads="1"/>
            </p:cNvSpPr>
            <p:nvPr/>
          </p:nvSpPr>
          <p:spPr bwMode="auto">
            <a:xfrm>
              <a:off x="4368339" y="3658332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Rectangle 120"/>
            <p:cNvSpPr>
              <a:spLocks noChangeArrowheads="1"/>
            </p:cNvSpPr>
            <p:nvPr/>
          </p:nvSpPr>
          <p:spPr bwMode="auto">
            <a:xfrm>
              <a:off x="4498514" y="3658332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Rectangle 121"/>
            <p:cNvSpPr>
              <a:spLocks noChangeArrowheads="1"/>
            </p:cNvSpPr>
            <p:nvPr/>
          </p:nvSpPr>
          <p:spPr bwMode="auto">
            <a:xfrm>
              <a:off x="4623927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Rectangle 122"/>
            <p:cNvSpPr>
              <a:spLocks noChangeArrowheads="1"/>
            </p:cNvSpPr>
            <p:nvPr/>
          </p:nvSpPr>
          <p:spPr bwMode="auto">
            <a:xfrm>
              <a:off x="4749339" y="3658332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Rectangle 123"/>
            <p:cNvSpPr>
              <a:spLocks noChangeArrowheads="1"/>
            </p:cNvSpPr>
            <p:nvPr/>
          </p:nvSpPr>
          <p:spPr bwMode="auto">
            <a:xfrm>
              <a:off x="4874752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Rectangle 116"/>
            <p:cNvSpPr>
              <a:spLocks noChangeArrowheads="1"/>
            </p:cNvSpPr>
            <p:nvPr/>
          </p:nvSpPr>
          <p:spPr bwMode="auto">
            <a:xfrm>
              <a:off x="3865091" y="3658326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Rectangle 123"/>
            <p:cNvSpPr>
              <a:spLocks noChangeArrowheads="1"/>
            </p:cNvSpPr>
            <p:nvPr/>
          </p:nvSpPr>
          <p:spPr bwMode="auto">
            <a:xfrm>
              <a:off x="5001751" y="3658326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Rectangle 116"/>
            <p:cNvSpPr>
              <a:spLocks noChangeArrowheads="1"/>
            </p:cNvSpPr>
            <p:nvPr/>
          </p:nvSpPr>
          <p:spPr bwMode="auto">
            <a:xfrm>
              <a:off x="3865843" y="3772818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72" name="上箭头 971"/>
          <p:cNvSpPr/>
          <p:nvPr/>
        </p:nvSpPr>
        <p:spPr>
          <a:xfrm>
            <a:off x="3865467" y="2361527"/>
            <a:ext cx="656816" cy="988045"/>
          </a:xfrm>
          <a:prstGeom prst="upArrow">
            <a:avLst>
              <a:gd name="adj1" fmla="val 65282"/>
              <a:gd name="adj2" fmla="val 37310"/>
            </a:avLst>
          </a:prstGeom>
          <a:solidFill>
            <a:schemeClr val="tx2">
              <a:lumMod val="40000"/>
              <a:lumOff val="60000"/>
              <a:alpha val="82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 smtClean="0">
                <a:solidFill>
                  <a:schemeClr val="tx1"/>
                </a:solidFill>
              </a:rPr>
              <a:t>PUT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973" name="上箭头 972"/>
          <p:cNvSpPr/>
          <p:nvPr/>
        </p:nvSpPr>
        <p:spPr>
          <a:xfrm rot="5400000">
            <a:off x="4992815" y="3127281"/>
            <a:ext cx="656816" cy="988045"/>
          </a:xfrm>
          <a:prstGeom prst="upArrow">
            <a:avLst>
              <a:gd name="adj1" fmla="val 65282"/>
              <a:gd name="adj2" fmla="val 37310"/>
            </a:avLst>
          </a:prstGeom>
          <a:solidFill>
            <a:schemeClr val="tx2">
              <a:lumMod val="40000"/>
              <a:lumOff val="60000"/>
              <a:alpha val="82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 smtClean="0">
                <a:solidFill>
                  <a:schemeClr val="tx1"/>
                </a:solidFill>
              </a:rPr>
              <a:t>PUT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974" name="上箭头 973"/>
          <p:cNvSpPr/>
          <p:nvPr/>
        </p:nvSpPr>
        <p:spPr>
          <a:xfrm rot="10800000">
            <a:off x="3896971" y="3934770"/>
            <a:ext cx="656816" cy="988045"/>
          </a:xfrm>
          <a:prstGeom prst="upArrow">
            <a:avLst>
              <a:gd name="adj1" fmla="val 65282"/>
              <a:gd name="adj2" fmla="val 37310"/>
            </a:avLst>
          </a:prstGeom>
          <a:solidFill>
            <a:schemeClr val="tx2">
              <a:lumMod val="40000"/>
              <a:lumOff val="60000"/>
              <a:alpha val="82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 smtClean="0">
                <a:solidFill>
                  <a:schemeClr val="tx1"/>
                </a:solidFill>
              </a:rPr>
              <a:t>PUT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975" name="上箭头 974"/>
          <p:cNvSpPr/>
          <p:nvPr/>
        </p:nvSpPr>
        <p:spPr>
          <a:xfrm rot="16200000">
            <a:off x="2856455" y="3112339"/>
            <a:ext cx="656816" cy="988045"/>
          </a:xfrm>
          <a:prstGeom prst="upArrow">
            <a:avLst>
              <a:gd name="adj1" fmla="val 65282"/>
              <a:gd name="adj2" fmla="val 37310"/>
            </a:avLst>
          </a:prstGeom>
          <a:solidFill>
            <a:schemeClr val="tx2">
              <a:lumMod val="40000"/>
              <a:lumOff val="60000"/>
              <a:alpha val="82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 smtClean="0">
                <a:solidFill>
                  <a:schemeClr val="tx1"/>
                </a:solidFill>
              </a:rPr>
              <a:t>PUT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97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4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94" grpId="0" animBg="1"/>
      <p:bldP spid="895" grpId="0" animBg="1"/>
      <p:bldP spid="896" grpId="0" animBg="1"/>
      <p:bldP spid="897" grpId="0" animBg="1"/>
      <p:bldP spid="898" grpId="0" animBg="1"/>
      <p:bldP spid="899" grpId="0"/>
      <p:bldP spid="912" grpId="0" animBg="1"/>
      <p:bldP spid="924" grpId="0" animBg="1"/>
      <p:bldP spid="932" grpId="0" animBg="1"/>
      <p:bldP spid="940" grpId="0" animBg="1"/>
      <p:bldP spid="972" grpId="0" animBg="1"/>
      <p:bldP spid="973" grpId="0" animBg="1"/>
      <p:bldP spid="974" grpId="0" animBg="1"/>
      <p:bldP spid="975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r>
              <a:rPr lang="en-US" i="1" dirty="0" err="1" smtClean="0"/>
              <a:t>stencil_mpi_ddt_rma.c</a:t>
            </a:r>
            <a:endParaRPr lang="en-US" i="1" dirty="0" smtClean="0"/>
          </a:p>
          <a:p>
            <a:r>
              <a:rPr lang="en-US" altLang="zh-CN"/>
              <a:t>Use MPI_PUTs to move data, explicit receives are not </a:t>
            </a:r>
            <a:r>
              <a:rPr lang="en-US" altLang="zh-CN" smtClean="0"/>
              <a:t>needed</a:t>
            </a:r>
            <a:endParaRPr lang="en-US" i="1" dirty="0" smtClean="0"/>
          </a:p>
          <a:p>
            <a:r>
              <a:rPr lang="en-US" altLang="zh-CN" dirty="0" smtClean="0"/>
              <a:t>Data </a:t>
            </a:r>
            <a:r>
              <a:rPr lang="en-US" altLang="zh-CN" dirty="0"/>
              <a:t>location specified by MPI </a:t>
            </a:r>
            <a:r>
              <a:rPr lang="en-US" altLang="zh-CN" dirty="0" err="1"/>
              <a:t>datatypes</a:t>
            </a:r>
            <a:endParaRPr lang="en-US" altLang="zh-CN" dirty="0"/>
          </a:p>
          <a:p>
            <a:r>
              <a:rPr lang="en-US" altLang="zh-CN" dirty="0"/>
              <a:t>Manual packing of data no longer </a:t>
            </a:r>
            <a:r>
              <a:rPr lang="en-US" altLang="zh-CN" dirty="0" smtClean="0"/>
              <a:t>required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PSCW: Generalized Active Target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5029200" cy="4495800"/>
          </a:xfrm>
        </p:spPr>
        <p:txBody>
          <a:bodyPr>
            <a:normAutofit/>
          </a:bodyPr>
          <a:lstStyle/>
          <a:p>
            <a:r>
              <a:rPr lang="en-US" sz="2000" dirty="0"/>
              <a:t>Like FENCE, but </a:t>
            </a:r>
            <a:r>
              <a:rPr lang="en-US" sz="2000" dirty="0" smtClean="0"/>
              <a:t>origin and target specify who they communicate with</a:t>
            </a:r>
          </a:p>
          <a:p>
            <a:r>
              <a:rPr lang="en-US" sz="2000" dirty="0" smtClean="0"/>
              <a:t>Target: Exposure epoch</a:t>
            </a:r>
          </a:p>
          <a:p>
            <a:pPr lvl="1"/>
            <a:r>
              <a:rPr lang="en-US" sz="1800" dirty="0" smtClean="0"/>
              <a:t>Opened with MPI_Win_post</a:t>
            </a:r>
          </a:p>
          <a:p>
            <a:pPr lvl="1"/>
            <a:r>
              <a:rPr lang="en-US" sz="1800" dirty="0" smtClean="0"/>
              <a:t>Closed by </a:t>
            </a:r>
            <a:r>
              <a:rPr lang="en-US" sz="1800" dirty="0" err="1" smtClean="0"/>
              <a:t>MPI_Win_wait</a:t>
            </a:r>
            <a:endParaRPr lang="en-US" sz="1800" dirty="0" smtClean="0"/>
          </a:p>
          <a:p>
            <a:r>
              <a:rPr lang="en-US" sz="2000" dirty="0" smtClean="0"/>
              <a:t>Origin: Access epoch</a:t>
            </a:r>
          </a:p>
          <a:p>
            <a:pPr lvl="1"/>
            <a:r>
              <a:rPr lang="en-US" sz="1800" dirty="0" smtClean="0"/>
              <a:t>Opened by MPI_Win_start</a:t>
            </a:r>
          </a:p>
          <a:p>
            <a:pPr lvl="1"/>
            <a:r>
              <a:rPr lang="en-US" sz="1800" dirty="0" smtClean="0"/>
              <a:t>Closed by </a:t>
            </a:r>
            <a:r>
              <a:rPr lang="en-US" sz="1800" dirty="0" err="1" smtClean="0"/>
              <a:t>MPI_Win_comp</a:t>
            </a:r>
            <a:r>
              <a:rPr lang="en-US" altLang="zh-CN" sz="1800" dirty="0" err="1" smtClean="0"/>
              <a:t>l</a:t>
            </a:r>
            <a:r>
              <a:rPr lang="en-US" sz="1800" dirty="0" err="1" smtClean="0"/>
              <a:t>ete</a:t>
            </a:r>
            <a:endParaRPr lang="en-US" sz="1800" dirty="0" smtClean="0"/>
          </a:p>
          <a:p>
            <a:r>
              <a:rPr lang="en-US" sz="2000" dirty="0" smtClean="0"/>
              <a:t>All synchronization operations may block, to enforce P-S/C-W ordering</a:t>
            </a:r>
          </a:p>
          <a:p>
            <a:pPr lvl="1"/>
            <a:r>
              <a:rPr lang="en-US" sz="1800" dirty="0" smtClean="0"/>
              <a:t>Processes can be both origins and targets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166</a:t>
            </a:fld>
            <a:endParaRPr lang="en-US" dirty="0"/>
          </a:p>
        </p:txBody>
      </p:sp>
      <p:cxnSp>
        <p:nvCxnSpPr>
          <p:cNvPr id="7" name="Straight Connector 6"/>
          <p:cNvCxnSpPr>
            <a:stCxn id="11" idx="3"/>
            <a:endCxn id="9" idx="1"/>
          </p:cNvCxnSpPr>
          <p:nvPr/>
        </p:nvCxnSpPr>
        <p:spPr bwMode="auto">
          <a:xfrm>
            <a:off x="5956887" y="3209081"/>
            <a:ext cx="1891713" cy="312996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2" idx="3"/>
            <a:endCxn id="10" idx="1"/>
          </p:cNvCxnSpPr>
          <p:nvPr/>
        </p:nvCxnSpPr>
        <p:spPr bwMode="auto">
          <a:xfrm flipV="1">
            <a:off x="5956887" y="4622058"/>
            <a:ext cx="1867086" cy="195419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48600" y="3352800"/>
            <a:ext cx="633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800000"/>
                </a:solidFill>
              </a:rPr>
              <a:t>Start</a:t>
            </a:r>
            <a:endParaRPr lang="en-US" sz="1600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3973" y="4452781"/>
            <a:ext cx="109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800000"/>
                </a:solidFill>
              </a:rPr>
              <a:t>Complete</a:t>
            </a:r>
            <a:endParaRPr lang="en-US" sz="1600" dirty="0">
              <a:solidFill>
                <a:srgbClr val="8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0857" y="3039804"/>
            <a:ext cx="58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800000"/>
                </a:solidFill>
              </a:rPr>
              <a:t>Post</a:t>
            </a:r>
            <a:endParaRPr lang="en-US" sz="1600" dirty="0">
              <a:solidFill>
                <a:srgbClr val="8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0" y="4648200"/>
            <a:ext cx="62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800000"/>
                </a:solidFill>
              </a:rPr>
              <a:t>Wait</a:t>
            </a:r>
            <a:endParaRPr lang="en-US" sz="1600" dirty="0">
              <a:solidFill>
                <a:srgbClr val="8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>
            <a:off x="4979760" y="3923506"/>
            <a:ext cx="2209800" cy="158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 rot="5400000">
            <a:off x="6504445" y="3923615"/>
            <a:ext cx="2209224" cy="794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15000" y="2362200"/>
            <a:ext cx="795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151515"/>
                </a:solidFill>
              </a:rPr>
              <a:t>Target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39000" y="2362200"/>
            <a:ext cx="76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151515"/>
                </a:solidFill>
              </a:rPr>
              <a:t>Origin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914400"/>
            <a:ext cx="7391400" cy="74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MPI_Win_post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/start(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MPI_Group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grp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assert,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MPI_Win_complete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/wait(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2" name="Curved Right Arrow 21"/>
          <p:cNvSpPr/>
          <p:nvPr/>
        </p:nvSpPr>
        <p:spPr bwMode="auto">
          <a:xfrm>
            <a:off x="6096000" y="3581400"/>
            <a:ext cx="1524000" cy="762000"/>
          </a:xfrm>
          <a:prstGeom prst="curvedRightArrow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Left Arrow 22"/>
          <p:cNvSpPr/>
          <p:nvPr/>
        </p:nvSpPr>
        <p:spPr bwMode="auto">
          <a:xfrm>
            <a:off x="6096000" y="4419600"/>
            <a:ext cx="1524000" cy="228600"/>
          </a:xfrm>
          <a:prstGeom prst="leftArrow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Lock/Unlock: Passive Target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1981200"/>
          </a:xfrm>
        </p:spPr>
        <p:txBody>
          <a:bodyPr/>
          <a:lstStyle/>
          <a:p>
            <a:r>
              <a:rPr lang="en-US" sz="2000" dirty="0" smtClean="0"/>
              <a:t>Passive mode: One-sided, </a:t>
            </a:r>
            <a:r>
              <a:rPr lang="en-US" sz="2000" i="1" dirty="0" smtClean="0"/>
              <a:t>asynchronous</a:t>
            </a:r>
            <a:r>
              <a:rPr lang="en-US" sz="2000" dirty="0" smtClean="0"/>
              <a:t> communication</a:t>
            </a:r>
          </a:p>
          <a:p>
            <a:pPr lvl="1"/>
            <a:r>
              <a:rPr lang="en-US" dirty="0" smtClean="0"/>
              <a:t>Target does </a:t>
            </a:r>
            <a:r>
              <a:rPr lang="en-US" b="1" dirty="0" smtClean="0"/>
              <a:t>not </a:t>
            </a:r>
            <a:r>
              <a:rPr lang="en-US" dirty="0" smtClean="0"/>
              <a:t>participate in communication operation</a:t>
            </a:r>
          </a:p>
          <a:p>
            <a:r>
              <a:rPr lang="en-US" sz="2000" dirty="0" smtClean="0"/>
              <a:t>Shared memory-like model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504294" y="1143000"/>
            <a:ext cx="202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151515"/>
                </a:solidFill>
              </a:rPr>
              <a:t>Active Target Mode</a:t>
            </a:r>
            <a:endParaRPr lang="en-US" dirty="0">
              <a:solidFill>
                <a:srgbClr val="15151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40415" y="1143000"/>
            <a:ext cx="2131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151515"/>
                </a:solidFill>
              </a:rPr>
              <a:t>Passive Target Mode</a:t>
            </a:r>
            <a:endParaRPr lang="en-US" dirty="0">
              <a:solidFill>
                <a:srgbClr val="151515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rot="5400000">
            <a:off x="4751160" y="2704306"/>
            <a:ext cx="2209800" cy="158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rot="5400000">
            <a:off x="6275845" y="2704415"/>
            <a:ext cx="2209224" cy="794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20428" y="1876425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Lock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96997" y="3233581"/>
            <a:ext cx="83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Unlock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63" name="Oval 62"/>
          <p:cNvSpPr>
            <a:spLocks/>
          </p:cNvSpPr>
          <p:nvPr/>
        </p:nvSpPr>
        <p:spPr bwMode="auto">
          <a:xfrm>
            <a:off x="5782205" y="1968627"/>
            <a:ext cx="155448" cy="155448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4" name="Oval 63"/>
          <p:cNvSpPr>
            <a:spLocks/>
          </p:cNvSpPr>
          <p:nvPr/>
        </p:nvSpPr>
        <p:spPr bwMode="auto">
          <a:xfrm>
            <a:off x="5782205" y="3349752"/>
            <a:ext cx="155448" cy="155448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28" name="Straight Connector 27"/>
          <p:cNvCxnSpPr>
            <a:stCxn id="30" idx="3"/>
            <a:endCxn id="32" idx="1"/>
          </p:cNvCxnSpPr>
          <p:nvPr/>
        </p:nvCxnSpPr>
        <p:spPr bwMode="auto">
          <a:xfrm flipV="1">
            <a:off x="1624194" y="1942614"/>
            <a:ext cx="1786090" cy="24062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3" idx="3"/>
            <a:endCxn id="31" idx="1"/>
          </p:cNvCxnSpPr>
          <p:nvPr/>
        </p:nvCxnSpPr>
        <p:spPr bwMode="auto">
          <a:xfrm>
            <a:off x="1666961" y="3199247"/>
            <a:ext cx="1760140" cy="20684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0600" y="1998576"/>
            <a:ext cx="63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Start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7101" y="3221428"/>
            <a:ext cx="109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Complete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10284" y="1757948"/>
            <a:ext cx="5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Post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4074" y="3014581"/>
            <a:ext cx="62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Wait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 rot="5400000">
            <a:off x="636360" y="2704306"/>
            <a:ext cx="2209800" cy="158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 rot="5400000">
            <a:off x="2161045" y="2704415"/>
            <a:ext cx="2209224" cy="794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9" name="Curved Left Arrow 8"/>
          <p:cNvSpPr/>
          <p:nvPr/>
        </p:nvSpPr>
        <p:spPr bwMode="auto">
          <a:xfrm>
            <a:off x="5867400" y="2362200"/>
            <a:ext cx="1524000" cy="609600"/>
          </a:xfrm>
          <a:prstGeom prst="curvedLeftArrow">
            <a:avLst/>
          </a:prstGeom>
          <a:solidFill>
            <a:srgbClr val="800000"/>
          </a:solidFill>
          <a:ln w="952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Curved Left Arrow 8"/>
          <p:cNvSpPr/>
          <p:nvPr/>
        </p:nvSpPr>
        <p:spPr bwMode="auto">
          <a:xfrm>
            <a:off x="1752600" y="2362200"/>
            <a:ext cx="1524000" cy="609600"/>
          </a:xfrm>
          <a:prstGeom prst="curvedLeftArrow">
            <a:avLst/>
          </a:prstGeom>
          <a:solidFill>
            <a:srgbClr val="800000"/>
          </a:solidFill>
          <a:ln w="952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27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Passive Target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534400" cy="3733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 smtClean="0"/>
              <a:t>Lock/Unlock: Begin/end passive mode epoch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Target process does not make a corresponding MPI call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Can initiate multiple passive target epochs to different processes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Concurrent epochs to same process not allowed (affects threads)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Lock type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SHARED: Other processes using shared can access concurrently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EXCLUSIVE: No other processes can access concurrently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Flush: Remotely complete RMA operations to the target process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After </a:t>
            </a:r>
            <a:r>
              <a:rPr lang="en-US" sz="1800" dirty="0"/>
              <a:t>completion, data can be read by target process or a different </a:t>
            </a:r>
            <a:r>
              <a:rPr lang="en-US" sz="1800" dirty="0" smtClean="0"/>
              <a:t>process</a:t>
            </a:r>
          </a:p>
          <a:p>
            <a:r>
              <a:rPr lang="en-US" sz="2000" dirty="0" err="1"/>
              <a:t>Flush_local</a:t>
            </a:r>
            <a:r>
              <a:rPr lang="en-US" sz="2000" dirty="0"/>
              <a:t>: Locally complete RMA operations to the target </a:t>
            </a:r>
            <a:r>
              <a:rPr lang="en-US" sz="2000" dirty="0" smtClean="0"/>
              <a:t>process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838200" y="875427"/>
            <a:ext cx="7696200" cy="4199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MPI_Win_lock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locktype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int rank, int assert,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133600" y="1485027"/>
            <a:ext cx="4800600" cy="4199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MPI_Win_unlock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(int rank, MPI_Win win)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371600" y="2094627"/>
            <a:ext cx="6134100" cy="4199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MPI_Win_flush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flush_local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(int rank, MPI_Win win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708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Passive Target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3124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Lock_all</a:t>
            </a:r>
            <a:r>
              <a:rPr lang="en-US" dirty="0" smtClean="0"/>
              <a:t>: </a:t>
            </a:r>
            <a:r>
              <a:rPr lang="en-US" dirty="0"/>
              <a:t>S</a:t>
            </a:r>
            <a:r>
              <a:rPr lang="en-US" dirty="0" smtClean="0"/>
              <a:t>hared lock, passive target epoch to all other processes</a:t>
            </a:r>
          </a:p>
          <a:p>
            <a:pPr lvl="1"/>
            <a:r>
              <a:rPr lang="en-US" dirty="0" smtClean="0"/>
              <a:t>Expected usage is long-lived: </a:t>
            </a:r>
            <a:r>
              <a:rPr lang="en-US" dirty="0" err="1" smtClean="0"/>
              <a:t>lock_all</a:t>
            </a:r>
            <a:r>
              <a:rPr lang="en-US" dirty="0" smtClean="0"/>
              <a:t>, put/get, flush, …, </a:t>
            </a:r>
            <a:r>
              <a:rPr lang="en-US" dirty="0" err="1" smtClean="0"/>
              <a:t>unlock_all</a:t>
            </a:r>
            <a:endParaRPr lang="en-US" dirty="0" smtClean="0"/>
          </a:p>
          <a:p>
            <a:r>
              <a:rPr lang="en-US" dirty="0" err="1" smtClean="0"/>
              <a:t>Flush_all</a:t>
            </a:r>
            <a:r>
              <a:rPr lang="en-US" dirty="0" smtClean="0"/>
              <a:t> – remotely complete RMA operations to all processes</a:t>
            </a:r>
          </a:p>
          <a:p>
            <a:r>
              <a:rPr lang="en-US" dirty="0" err="1" smtClean="0"/>
              <a:t>Flush_local_all</a:t>
            </a:r>
            <a:r>
              <a:rPr lang="en-US" dirty="0" smtClean="0"/>
              <a:t> – locally complete RMA operations to all processes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752600" y="986060"/>
            <a:ext cx="5410200" cy="4290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MPI_Win_lock_all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assert,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38400" y="1524000"/>
            <a:ext cx="4076700" cy="4199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MPI_Win_unlock_all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524000" y="2057400"/>
            <a:ext cx="5943600" cy="4199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MPI_Win_flush_all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flush_local_all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win)</a:t>
            </a:r>
          </a:p>
        </p:txBody>
      </p:sp>
    </p:spTree>
    <p:extLst>
      <p:ext uri="{BB962C8B-B14F-4D97-AF65-F5344CB8AC3E}">
        <p14:creationId xmlns:p14="http://schemas.microsoft.com/office/powerpoint/2010/main" val="123335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Tutorial Books on MPI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UsingMP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4114800" cy="480959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UsingAdvancedMP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301159" cy="48006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30791" y="5802868"/>
            <a:ext cx="11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Basic</a:t>
            </a:r>
            <a:r>
              <a:rPr lang="en-US" sz="1400" b="1" dirty="0" smtClean="0"/>
              <a:t>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MPI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580286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Advanced</a:t>
            </a:r>
            <a:r>
              <a:rPr lang="en-US" sz="1400" b="1" dirty="0" smtClean="0"/>
              <a:t>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MPI</a:t>
            </a:r>
            <a:r>
              <a:rPr lang="en-US" sz="1400" b="1" dirty="0" smtClean="0"/>
              <a:t>,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including</a:t>
            </a:r>
            <a:r>
              <a:rPr lang="en-US" sz="1400" b="1" dirty="0" smtClean="0"/>
              <a:t>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MPI-3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NWChem</a:t>
            </a:r>
            <a:r>
              <a:rPr kumimoji="1" lang="en-US" altLang="zh-CN" dirty="0" smtClean="0"/>
              <a:t> </a:t>
            </a:r>
            <a:r>
              <a:rPr kumimoji="1" lang="en-US" altLang="zh-CN" baseline="30000" dirty="0" smtClean="0"/>
              <a:t>[1]</a:t>
            </a:r>
            <a:endParaRPr kumimoji="1" lang="zh-CN" altLang="en-US" baseline="30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217" y="838200"/>
            <a:ext cx="6174365" cy="522294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zh-CN" dirty="0" smtClean="0"/>
              <a:t>High performance computational </a:t>
            </a:r>
            <a:r>
              <a:rPr lang="en-US" altLang="zh-CN" dirty="0"/>
              <a:t>chemistry application </a:t>
            </a:r>
            <a:r>
              <a:rPr lang="en-US" altLang="zh-CN" dirty="0" smtClean="0"/>
              <a:t>suite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zh-CN" dirty="0" smtClean="0"/>
              <a:t>Quantum level simulation of molecular systems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CN" dirty="0"/>
              <a:t>V</a:t>
            </a:r>
            <a:r>
              <a:rPr lang="en-US" altLang="zh-CN" dirty="0" smtClean="0"/>
              <a:t>ery expensive in computation and data movement, so is used for small systems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CN" dirty="0"/>
              <a:t>L</a:t>
            </a:r>
            <a:r>
              <a:rPr lang="en-US" altLang="zh-CN" dirty="0" smtClean="0"/>
              <a:t>arger systems use molecular level simulations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zh-CN" dirty="0" smtClean="0"/>
              <a:t>Composed </a:t>
            </a:r>
            <a:r>
              <a:rPr lang="en-US" altLang="zh-CN" dirty="0"/>
              <a:t>of many </a:t>
            </a:r>
            <a:r>
              <a:rPr lang="en-US" altLang="zh-CN" dirty="0" smtClean="0"/>
              <a:t>simulation capabilities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CN" dirty="0"/>
              <a:t>Molecular Electronic Structure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CN" dirty="0"/>
              <a:t>Quantum Mechanics/Molecular Mechanics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CN" dirty="0" smtClean="0"/>
              <a:t>Pseudo potential </a:t>
            </a:r>
            <a:r>
              <a:rPr lang="en-US" altLang="zh-CN" dirty="0"/>
              <a:t>Plane-Wave Electronic Structure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CN" dirty="0"/>
              <a:t>Molecular </a:t>
            </a:r>
            <a:r>
              <a:rPr lang="en-US" altLang="zh-CN" dirty="0" smtClean="0"/>
              <a:t>Dynamics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zh-CN" dirty="0" smtClean="0"/>
              <a:t>Very large code base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zh-CN" dirty="0" smtClean="0"/>
              <a:t>4M LOC; Total investment of ~1B $ to date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64188" y="5879144"/>
            <a:ext cx="8679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1200" dirty="0" smtClean="0"/>
              <a:t>[1] M</a:t>
            </a:r>
            <a:r>
              <a:rPr lang="en-US" altLang="zh-CN" sz="1200" dirty="0"/>
              <a:t>. </a:t>
            </a:r>
            <a:r>
              <a:rPr lang="en-US" altLang="zh-CN" sz="1200" dirty="0" err="1"/>
              <a:t>Valiev</a:t>
            </a:r>
            <a:r>
              <a:rPr lang="en-US" altLang="zh-CN" sz="1200" dirty="0"/>
              <a:t>, E.J. </a:t>
            </a:r>
            <a:r>
              <a:rPr lang="en-US" altLang="zh-CN" sz="1200" dirty="0" err="1"/>
              <a:t>Bylaska</a:t>
            </a:r>
            <a:r>
              <a:rPr lang="en-US" altLang="zh-CN" sz="1200" dirty="0"/>
              <a:t>, N. </a:t>
            </a:r>
            <a:r>
              <a:rPr lang="en-US" altLang="zh-CN" sz="1200" dirty="0" err="1"/>
              <a:t>Govind</a:t>
            </a:r>
            <a:r>
              <a:rPr lang="en-US" altLang="zh-CN" sz="1200" dirty="0"/>
              <a:t>, K. Kowalski, T.P. </a:t>
            </a:r>
            <a:r>
              <a:rPr lang="en-US" altLang="zh-CN" sz="1200" dirty="0" err="1"/>
              <a:t>Straatsma</a:t>
            </a:r>
            <a:r>
              <a:rPr lang="en-US" altLang="zh-CN" sz="1200" dirty="0"/>
              <a:t>, H.J.J. van Dam, D. Wang, J. </a:t>
            </a:r>
            <a:r>
              <a:rPr lang="en-US" altLang="zh-CN" sz="1200" dirty="0" err="1"/>
              <a:t>Nieplocha</a:t>
            </a:r>
            <a:r>
              <a:rPr lang="en-US" altLang="zh-CN" sz="1200" dirty="0"/>
              <a:t>, E. Apra, T.L. </a:t>
            </a:r>
            <a:r>
              <a:rPr lang="en-US" altLang="zh-CN" sz="1200" dirty="0" err="1"/>
              <a:t>Windus</a:t>
            </a:r>
            <a:r>
              <a:rPr lang="en-US" altLang="zh-CN" sz="1200" dirty="0"/>
              <a:t>, W.A. de Jong, "</a:t>
            </a:r>
            <a:r>
              <a:rPr lang="en-US" altLang="zh-CN" sz="1200" dirty="0" err="1"/>
              <a:t>NWChem</a:t>
            </a:r>
            <a:r>
              <a:rPr lang="en-US" altLang="zh-CN" sz="1200" dirty="0"/>
              <a:t>: a comprehensive and scalable open-source solution for large scale molecular simulations" </a:t>
            </a:r>
            <a:r>
              <a:rPr lang="en-US" altLang="zh-CN" sz="1200" dirty="0" err="1"/>
              <a:t>Comput</a:t>
            </a:r>
            <a:r>
              <a:rPr lang="en-US" altLang="zh-CN" sz="1200" dirty="0"/>
              <a:t>. Phys. </a:t>
            </a:r>
            <a:r>
              <a:rPr lang="en-US" altLang="zh-CN" sz="1200" dirty="0" err="1"/>
              <a:t>Commun</a:t>
            </a:r>
            <a:r>
              <a:rPr lang="en-US" altLang="zh-CN" sz="1200" dirty="0"/>
              <a:t>. 181, 1477 (2010)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6238" y="3214200"/>
            <a:ext cx="2565802" cy="22736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97947" y="4210787"/>
            <a:ext cx="172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 smtClean="0">
                <a:solidFill>
                  <a:schemeClr val="bg1"/>
                </a:solidFill>
              </a:rPr>
              <a:t>Water (H</a:t>
            </a:r>
            <a:r>
              <a:rPr kumimoji="1" lang="en-US" altLang="zh-CN" sz="2000" b="1" i="1" baseline="-25000" dirty="0" smtClean="0">
                <a:solidFill>
                  <a:schemeClr val="bg1"/>
                </a:solidFill>
              </a:rPr>
              <a:t>2</a:t>
            </a:r>
            <a:r>
              <a:rPr kumimoji="1" lang="en-US" altLang="zh-CN" sz="2000" b="1" i="1" dirty="0" smtClean="0">
                <a:solidFill>
                  <a:schemeClr val="bg1"/>
                </a:solidFill>
              </a:rPr>
              <a:t>O)</a:t>
            </a:r>
            <a:r>
              <a:rPr kumimoji="1" lang="en-US" altLang="zh-CN" sz="2000" b="1" i="1" baseline="30000" dirty="0" smtClean="0">
                <a:solidFill>
                  <a:schemeClr val="bg1"/>
                </a:solidFill>
              </a:rPr>
              <a:t>21</a:t>
            </a:r>
            <a:endParaRPr kumimoji="1" lang="zh-CN" altLang="en-US" sz="2000" b="1" i="1" baseline="300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582" y="638541"/>
            <a:ext cx="2513067" cy="2304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39000" y="2123112"/>
            <a:ext cx="1367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 smtClean="0">
                <a:solidFill>
                  <a:schemeClr val="bg1"/>
                </a:solidFill>
              </a:rPr>
              <a:t>Carbon C</a:t>
            </a:r>
            <a:r>
              <a:rPr kumimoji="1" lang="en-US" altLang="zh-CN" sz="2000" b="1" i="1" baseline="-25000" dirty="0" smtClean="0">
                <a:solidFill>
                  <a:schemeClr val="bg1"/>
                </a:solidFill>
              </a:rPr>
              <a:t>20</a:t>
            </a:r>
            <a:endParaRPr kumimoji="1" lang="zh-CN" altLang="en-US" sz="2000" b="1" i="1" baseline="-25000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NWChem</a:t>
            </a:r>
            <a:r>
              <a:rPr kumimoji="1" lang="en-US" altLang="zh-CN" dirty="0" smtClean="0"/>
              <a:t> Communication Runtime</a:t>
            </a:r>
            <a:endParaRPr kumimoji="1" lang="zh-CN" altLang="en-US" dirty="0"/>
          </a:p>
        </p:txBody>
      </p:sp>
      <p:grpSp>
        <p:nvGrpSpPr>
          <p:cNvPr id="147" name="组 146"/>
          <p:cNvGrpSpPr/>
          <p:nvPr/>
        </p:nvGrpSpPr>
        <p:grpSpPr>
          <a:xfrm>
            <a:off x="190189" y="3627734"/>
            <a:ext cx="4529848" cy="1820405"/>
            <a:chOff x="190189" y="2643918"/>
            <a:chExt cx="4529848" cy="1629303"/>
          </a:xfrm>
        </p:grpSpPr>
        <p:sp>
          <p:nvSpPr>
            <p:cNvPr id="118" name="矩形 117"/>
            <p:cNvSpPr/>
            <p:nvPr/>
          </p:nvSpPr>
          <p:spPr>
            <a:xfrm>
              <a:off x="190189" y="2643918"/>
              <a:ext cx="4529848" cy="35431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tIns="36000" bIns="36000">
              <a:spAutoFit/>
            </a:bodyPr>
            <a:lstStyle/>
            <a:p>
              <a:pPr marL="0" lvl="7" algn="ctr"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accent6"/>
                  </a:solidFill>
                </a:rPr>
                <a:t>ARMCI  : Communication interface for RMA</a:t>
              </a:r>
              <a:r>
                <a:rPr lang="en-US" altLang="zh-CN" b="1" baseline="30000" dirty="0" smtClean="0">
                  <a:solidFill>
                    <a:schemeClr val="accent6"/>
                  </a:solidFill>
                </a:rPr>
                <a:t>[3]</a:t>
              </a:r>
              <a:endParaRPr lang="en-US" altLang="zh-CN" b="1" baseline="30000" dirty="0">
                <a:solidFill>
                  <a:schemeClr val="accent6"/>
                </a:solidFill>
              </a:endParaRPr>
            </a:p>
          </p:txBody>
        </p:sp>
        <p:sp>
          <p:nvSpPr>
            <p:cNvPr id="146" name="矩形 145"/>
            <p:cNvSpPr/>
            <p:nvPr/>
          </p:nvSpPr>
          <p:spPr bwMode="auto">
            <a:xfrm>
              <a:off x="296333" y="3067203"/>
              <a:ext cx="4423704" cy="1206018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 bwMode="auto">
          <a:xfrm>
            <a:off x="471248" y="2850277"/>
            <a:ext cx="3879273" cy="40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itchFamily="34" charset="0"/>
              </a:rPr>
              <a:t>Global Arrays </a:t>
            </a:r>
            <a:r>
              <a:rPr kumimoji="0" lang="en-US" altLang="zh-CN" sz="1600" b="1" i="0" u="none" strike="noStrike" cap="none" normalizeH="0" baseline="3000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itchFamily="34" charset="0"/>
              </a:rPr>
              <a:t>[2]</a:t>
            </a:r>
            <a:endParaRPr kumimoji="0" lang="zh-CN" altLang="en-US" sz="1600" b="1" i="0" u="none" strike="noStrike" cap="none" normalizeH="0" baseline="3000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77123" y="5884553"/>
            <a:ext cx="4572000" cy="6601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914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</a:pPr>
            <a:endParaRPr lang="en-US" altLang="zh-CN" sz="2200" dirty="0" smtClean="0">
              <a:solidFill>
                <a:srgbClr val="D2D2D2">
                  <a:lumMod val="10000"/>
                </a:srgb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669194" y="5611705"/>
            <a:ext cx="2343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[</a:t>
            </a:r>
            <a:r>
              <a:rPr lang="en-US" altLang="zh-CN" sz="1200" dirty="0"/>
              <a:t>2</a:t>
            </a:r>
            <a:r>
              <a:rPr lang="en-US" altLang="zh-CN" sz="1200" dirty="0" smtClean="0"/>
              <a:t>] </a:t>
            </a:r>
            <a:r>
              <a:rPr lang="en-US" altLang="zh-CN" sz="1200" dirty="0"/>
              <a:t>http://hpc.pnl.gov/</a:t>
            </a:r>
            <a:r>
              <a:rPr lang="en-US" altLang="zh-CN" sz="1200" dirty="0" smtClean="0"/>
              <a:t>globalarrays</a:t>
            </a:r>
          </a:p>
          <a:p>
            <a:r>
              <a:rPr lang="en-US" altLang="zh-CN" sz="1200" dirty="0"/>
              <a:t>[3] http://</a:t>
            </a:r>
            <a:r>
              <a:rPr lang="en-US" altLang="zh-CN" sz="1200" dirty="0" err="1" smtClean="0"/>
              <a:t>hpc.pnl.gov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armci</a:t>
            </a:r>
            <a:endParaRPr lang="zh-CN" altLang="en-US" sz="1200" dirty="0"/>
          </a:p>
        </p:txBody>
      </p:sp>
      <p:grpSp>
        <p:nvGrpSpPr>
          <p:cNvPr id="101" name="组 100"/>
          <p:cNvGrpSpPr/>
          <p:nvPr/>
        </p:nvGrpSpPr>
        <p:grpSpPr>
          <a:xfrm>
            <a:off x="550438" y="4186632"/>
            <a:ext cx="1961027" cy="1261505"/>
            <a:chOff x="6102120" y="4019745"/>
            <a:chExt cx="1961027" cy="1261505"/>
          </a:xfrm>
        </p:grpSpPr>
        <p:sp>
          <p:nvSpPr>
            <p:cNvPr id="100" name="矩形 99"/>
            <p:cNvSpPr/>
            <p:nvPr/>
          </p:nvSpPr>
          <p:spPr bwMode="auto">
            <a:xfrm>
              <a:off x="6102120" y="4019745"/>
              <a:ext cx="1937606" cy="1107263"/>
            </a:xfrm>
            <a:prstGeom prst="rect">
              <a:avLst/>
            </a:prstGeom>
            <a:noFill/>
            <a:ln w="19050" cmpd="sng">
              <a:solidFill>
                <a:schemeClr val="accent6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solidFill>
                    <a:srgbClr val="BF5C28"/>
                  </a:solidFill>
                  <a:latin typeface="Calibri" pitchFamily="34" charset="0"/>
                </a:rPr>
                <a:t>ARMCI native </a:t>
              </a:r>
              <a:r>
                <a:rPr lang="en-US" altLang="zh-CN" sz="1600" b="1" dirty="0" smtClean="0">
                  <a:solidFill>
                    <a:srgbClr val="BF5C28"/>
                  </a:solidFill>
                  <a:latin typeface="Calibri" pitchFamily="34" charset="0"/>
                </a:rPr>
                <a:t>ports</a:t>
              </a:r>
              <a:endParaRPr lang="zh-CN" altLang="en-US" sz="1600" b="1" dirty="0">
                <a:solidFill>
                  <a:srgbClr val="BF5C28"/>
                </a:solidFill>
                <a:latin typeface="Calibri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6146867" y="4563368"/>
              <a:ext cx="450278" cy="433696"/>
            </a:xfrm>
            <a:prstGeom prst="rect">
              <a:avLst/>
            </a:prstGeom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 smtClean="0">
                  <a:latin typeface="Calibri" pitchFamily="34" charset="0"/>
                </a:rPr>
                <a:t>IB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6667388" y="4557173"/>
              <a:ext cx="942110" cy="436151"/>
            </a:xfrm>
            <a:prstGeom prst="rect">
              <a:avLst/>
            </a:prstGeom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 smtClean="0">
                  <a:latin typeface="Calibri" pitchFamily="34" charset="0"/>
                </a:rPr>
                <a:t>DMMAP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7603638" y="4483632"/>
              <a:ext cx="459509" cy="79761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 smtClean="0">
                  <a:solidFill>
                    <a:srgbClr val="BF5C28"/>
                  </a:solidFill>
                  <a:latin typeface="Calibri" pitchFamily="34" charset="0"/>
                </a:rPr>
                <a:t>…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BF5C28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 bwMode="auto">
          <a:xfrm>
            <a:off x="2781901" y="5598926"/>
            <a:ext cx="1689083" cy="4144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MPI</a:t>
            </a:r>
            <a:r>
              <a:rPr kumimoji="0" lang="en-US" altLang="zh-CN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 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RMA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781901" y="4558826"/>
            <a:ext cx="1689082" cy="5988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latin typeface="Calibri" pitchFamily="34" charset="0"/>
              </a:rPr>
              <a:t>ARMCI-MPI</a:t>
            </a:r>
            <a:endParaRPr lang="zh-CN" altLang="en-US" sz="1600" b="1" dirty="0">
              <a:latin typeface="Calibri" pitchFamily="34" charset="0"/>
            </a:endParaRPr>
          </a:p>
        </p:txBody>
      </p:sp>
      <p:grpSp>
        <p:nvGrpSpPr>
          <p:cNvPr id="142" name="组 141"/>
          <p:cNvGrpSpPr/>
          <p:nvPr/>
        </p:nvGrpSpPr>
        <p:grpSpPr>
          <a:xfrm>
            <a:off x="4358105" y="939713"/>
            <a:ext cx="4518394" cy="2882256"/>
            <a:chOff x="4358105" y="385553"/>
            <a:chExt cx="4518394" cy="2882256"/>
          </a:xfrm>
        </p:grpSpPr>
        <p:cxnSp>
          <p:nvCxnSpPr>
            <p:cNvPr id="93" name="直线箭头连接符 92"/>
            <p:cNvCxnSpPr/>
            <p:nvPr/>
          </p:nvCxnSpPr>
          <p:spPr bwMode="auto">
            <a:xfrm flipV="1">
              <a:off x="4358105" y="804335"/>
              <a:ext cx="520812" cy="147561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94" name="直线箭头连接符 93"/>
            <p:cNvCxnSpPr/>
            <p:nvPr/>
          </p:nvCxnSpPr>
          <p:spPr bwMode="auto">
            <a:xfrm>
              <a:off x="4371474" y="2707735"/>
              <a:ext cx="489769" cy="560074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91" name="组 90"/>
            <p:cNvGrpSpPr/>
            <p:nvPr/>
          </p:nvGrpSpPr>
          <p:grpSpPr>
            <a:xfrm>
              <a:off x="4886583" y="385553"/>
              <a:ext cx="3989916" cy="2848406"/>
              <a:chOff x="4873724" y="686427"/>
              <a:chExt cx="3989916" cy="2848406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5050273" y="686427"/>
                <a:ext cx="3636818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7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2">
                        <a:lumMod val="75000"/>
                      </a:schemeClr>
                    </a:solidFill>
                  </a:rPr>
                  <a:t>Abstractions for distributed arrays</a:t>
                </a:r>
              </a:p>
            </p:txBody>
          </p:sp>
          <p:sp>
            <p:nvSpPr>
              <p:cNvPr id="71" name="矩形 70"/>
              <p:cNvSpPr/>
              <p:nvPr/>
            </p:nvSpPr>
            <p:spPr bwMode="auto">
              <a:xfrm>
                <a:off x="4873724" y="2057807"/>
                <a:ext cx="3989916" cy="147702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grpSp>
            <p:nvGrpSpPr>
              <p:cNvPr id="85" name="组 84"/>
              <p:cNvGrpSpPr/>
              <p:nvPr/>
            </p:nvGrpSpPr>
            <p:grpSpPr>
              <a:xfrm>
                <a:off x="4873724" y="1101925"/>
                <a:ext cx="3983626" cy="2432908"/>
                <a:chOff x="5117016" y="2974082"/>
                <a:chExt cx="3983626" cy="2432908"/>
              </a:xfrm>
            </p:grpSpPr>
            <p:sp>
              <p:nvSpPr>
                <p:cNvPr id="81" name="下箭头 80"/>
                <p:cNvSpPr/>
                <p:nvPr/>
              </p:nvSpPr>
              <p:spPr bwMode="auto">
                <a:xfrm>
                  <a:off x="5584736" y="4268518"/>
                  <a:ext cx="222250" cy="261630"/>
                </a:xfrm>
                <a:prstGeom prst="down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endParaRPr>
                </a:p>
              </p:txBody>
            </p:sp>
            <p:sp>
              <p:nvSpPr>
                <p:cNvPr id="82" name="下箭头 81"/>
                <p:cNvSpPr/>
                <p:nvPr/>
              </p:nvSpPr>
              <p:spPr bwMode="auto">
                <a:xfrm>
                  <a:off x="6361548" y="4268518"/>
                  <a:ext cx="222250" cy="261630"/>
                </a:xfrm>
                <a:prstGeom prst="down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endParaRPr>
                </a:p>
              </p:txBody>
            </p:sp>
            <p:sp>
              <p:nvSpPr>
                <p:cNvPr id="83" name="下箭头 82"/>
                <p:cNvSpPr/>
                <p:nvPr/>
              </p:nvSpPr>
              <p:spPr bwMode="auto">
                <a:xfrm>
                  <a:off x="7540480" y="4268518"/>
                  <a:ext cx="222250" cy="261630"/>
                </a:xfrm>
                <a:prstGeom prst="down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endParaRPr>
                </a:p>
              </p:txBody>
            </p:sp>
            <p:sp>
              <p:nvSpPr>
                <p:cNvPr id="84" name="下箭头 83"/>
                <p:cNvSpPr/>
                <p:nvPr/>
              </p:nvSpPr>
              <p:spPr bwMode="auto">
                <a:xfrm>
                  <a:off x="8338458" y="4268518"/>
                  <a:ext cx="222250" cy="261630"/>
                </a:xfrm>
                <a:prstGeom prst="down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endParaRPr>
                </a:p>
              </p:txBody>
            </p:sp>
            <p:grpSp>
              <p:nvGrpSpPr>
                <p:cNvPr id="72" name="组 71"/>
                <p:cNvGrpSpPr/>
                <p:nvPr/>
              </p:nvGrpSpPr>
              <p:grpSpPr>
                <a:xfrm>
                  <a:off x="5117016" y="2974082"/>
                  <a:ext cx="3983626" cy="2432908"/>
                  <a:chOff x="4898035" y="955335"/>
                  <a:chExt cx="3983626" cy="2432908"/>
                </a:xfrm>
              </p:grpSpPr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5810871" y="955335"/>
                    <a:ext cx="2234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i="1" dirty="0" smtClean="0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Global Address Space</a:t>
                    </a:r>
                    <a:endParaRPr kumimoji="1" lang="zh-CN" altLang="en-US" sz="1600" b="1" i="1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4898035" y="1911217"/>
                    <a:ext cx="398362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zh-CN" sz="1600" b="1" i="1" dirty="0" smtClean="0">
                        <a:solidFill>
                          <a:schemeClr val="bg2">
                            <a:lumMod val="10000"/>
                          </a:schemeClr>
                        </a:solidFill>
                      </a:rPr>
                      <a:t>Physically distributed to different processes </a:t>
                    </a:r>
                    <a:endParaRPr kumimoji="1" lang="zh-CN" altLang="en-US" sz="1600" b="1" i="1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  <p:sp>
                <p:nvSpPr>
                  <p:cNvPr id="60" name="文本框 59"/>
                  <p:cNvSpPr txBox="1"/>
                  <p:nvPr/>
                </p:nvSpPr>
                <p:spPr>
                  <a:xfrm>
                    <a:off x="7208196" y="3080466"/>
                    <a:ext cx="152334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400" b="1" i="1" dirty="0" smtClean="0"/>
                      <a:t>Hidden from </a:t>
                    </a:r>
                    <a:r>
                      <a:rPr kumimoji="1" lang="en-US" altLang="zh-CN" sz="1400" b="1" i="1" dirty="0"/>
                      <a:t>u</a:t>
                    </a:r>
                    <a:r>
                      <a:rPr kumimoji="1" lang="en-US" altLang="zh-CN" sz="1400" b="1" i="1" dirty="0" smtClean="0"/>
                      <a:t>ser</a:t>
                    </a:r>
                    <a:endParaRPr kumimoji="1" lang="zh-CN" altLang="en-US" sz="1400" b="1" i="1" dirty="0"/>
                  </a:p>
                </p:txBody>
              </p:sp>
              <p:pic>
                <p:nvPicPr>
                  <p:cNvPr id="63" name="图片 6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10871" y="1265773"/>
                    <a:ext cx="2159000" cy="5969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图片 8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2500" y="2720222"/>
                <a:ext cx="539356" cy="539356"/>
              </a:xfrm>
              <a:prstGeom prst="rect">
                <a:avLst/>
              </a:prstGeom>
            </p:spPr>
          </p:pic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6439" y="2720222"/>
                <a:ext cx="542894" cy="542894"/>
              </a:xfrm>
              <a:prstGeom prst="rect">
                <a:avLst/>
              </a:prstGeom>
            </p:spPr>
          </p:pic>
          <p:pic>
            <p:nvPicPr>
              <p:cNvPr id="88" name="图片 8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1621" y="2712772"/>
                <a:ext cx="539356" cy="539356"/>
              </a:xfrm>
              <a:prstGeom prst="rect">
                <a:avLst/>
              </a:prstGeom>
            </p:spPr>
          </p:pic>
          <p:pic>
            <p:nvPicPr>
              <p:cNvPr id="90" name="图片 8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560" y="2720222"/>
                <a:ext cx="539356" cy="539356"/>
              </a:xfrm>
              <a:prstGeom prst="rect">
                <a:avLst/>
              </a:prstGeom>
            </p:spPr>
          </p:pic>
        </p:grp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625" y="1285600"/>
            <a:ext cx="1262068" cy="1137657"/>
          </a:xfrm>
          <a:prstGeom prst="rect">
            <a:avLst/>
          </a:prstGeom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" r="9711"/>
          <a:stretch/>
        </p:blipFill>
        <p:spPr bwMode="auto">
          <a:xfrm>
            <a:off x="797225" y="1514200"/>
            <a:ext cx="796160" cy="853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457" r="6900"/>
          <a:stretch/>
        </p:blipFill>
        <p:spPr>
          <a:xfrm>
            <a:off x="1559225" y="904600"/>
            <a:ext cx="1222676" cy="138293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1603006" y="2257303"/>
            <a:ext cx="143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i="1" dirty="0" smtClean="0">
                <a:solidFill>
                  <a:schemeClr val="bg2">
                    <a:lumMod val="10000"/>
                  </a:schemeClr>
                </a:solidFill>
              </a:rPr>
              <a:t>Applications</a:t>
            </a:r>
            <a:endParaRPr kumimoji="1" lang="zh-CN" altLang="en-US" b="1" i="1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下箭头 23"/>
          <p:cNvSpPr/>
          <p:nvPr/>
        </p:nvSpPr>
        <p:spPr bwMode="auto">
          <a:xfrm>
            <a:off x="1511376" y="3345589"/>
            <a:ext cx="1685626" cy="282146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6" name="下箭头 65"/>
          <p:cNvSpPr/>
          <p:nvPr/>
        </p:nvSpPr>
        <p:spPr bwMode="auto">
          <a:xfrm>
            <a:off x="3267458" y="5293895"/>
            <a:ext cx="717551" cy="282146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629016" y="4023603"/>
            <a:ext cx="4343865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AB0005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800" dirty="0" smtClean="0"/>
              <a:t>Irregularly  access large amount of remote memory regions</a:t>
            </a:r>
            <a:endParaRPr lang="zh-CN" alt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Get-Compute-Update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64144" y="851316"/>
            <a:ext cx="8229600" cy="554038"/>
          </a:xfrm>
        </p:spPr>
        <p:txBody>
          <a:bodyPr/>
          <a:lstStyle/>
          <a:p>
            <a:r>
              <a:rPr kumimoji="1" lang="en-US" altLang="zh-CN" dirty="0" smtClean="0"/>
              <a:t>Typical Get-Compute-Update mode in GA programming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292104" y="4993574"/>
            <a:ext cx="318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Perform DGEMM in local buffer </a:t>
            </a:r>
            <a:endParaRPr kumimoji="1" lang="zh-CN" altLang="en-US" b="1" dirty="0"/>
          </a:p>
        </p:txBody>
      </p:sp>
      <p:grpSp>
        <p:nvGrpSpPr>
          <p:cNvPr id="23" name="组 22"/>
          <p:cNvGrpSpPr/>
          <p:nvPr/>
        </p:nvGrpSpPr>
        <p:grpSpPr>
          <a:xfrm>
            <a:off x="5754176" y="2309201"/>
            <a:ext cx="3229403" cy="2982080"/>
            <a:chOff x="5724127" y="3356992"/>
            <a:chExt cx="2530448" cy="2982080"/>
          </a:xfrm>
        </p:grpSpPr>
        <p:sp>
          <p:nvSpPr>
            <p:cNvPr id="24" name="矩形 23"/>
            <p:cNvSpPr/>
            <p:nvPr/>
          </p:nvSpPr>
          <p:spPr bwMode="auto">
            <a:xfrm>
              <a:off x="6156176" y="4797152"/>
              <a:ext cx="1152128" cy="31993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724127" y="3356992"/>
              <a:ext cx="2530448" cy="298208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44000" tIns="72000" rIns="144000" bIns="72000" rtlCol="0">
              <a:spAutoFit/>
            </a:bodyPr>
            <a:lstStyle>
              <a:defPPr>
                <a:defRPr lang="zh-CN"/>
              </a:defPPr>
              <a:lvl1pPr>
                <a:spcBef>
                  <a:spcPts val="100"/>
                </a:spcBef>
                <a:defRPr kumimoji="1" sz="1600" kern="2000">
                  <a:solidFill>
                    <a:srgbClr val="800000"/>
                  </a:solidFill>
                  <a:latin typeface="Arial"/>
                  <a:cs typeface="Arial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for </a:t>
              </a:r>
              <a:r>
                <a:rPr lang="en-US" altLang="zh-CN" dirty="0" err="1">
                  <a:solidFill>
                    <a:schemeClr val="bg2">
                      <a:lumMod val="10000"/>
                    </a:schemeClr>
                  </a:solidFill>
                </a:rPr>
                <a:t>i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in I blocks: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for j in J blocks: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for k in K blocks: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   </a:t>
              </a:r>
              <a:r>
                <a:rPr lang="en-US" altLang="zh-CN" b="1" dirty="0">
                  <a:solidFill>
                    <a:schemeClr val="tx2"/>
                  </a:solidFill>
                </a:rPr>
                <a:t>GET</a:t>
              </a:r>
              <a:r>
                <a:rPr lang="en-US" altLang="zh-CN" dirty="0">
                  <a:solidFill>
                    <a:schemeClr val="tx2"/>
                  </a:solidFill>
                </a:rPr>
                <a:t> block a from A</a:t>
              </a:r>
            </a:p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        </a:t>
              </a: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GET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 block b from B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   </a:t>
              </a:r>
              <a:r>
                <a:rPr lang="en-US" altLang="zh-CN" b="1" dirty="0">
                  <a:solidFill>
                    <a:srgbClr val="FF0000"/>
                  </a:solidFill>
                </a:rPr>
                <a:t>c += a * 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b   </a:t>
              </a:r>
              <a:r>
                <a:rPr lang="en-US" altLang="zh-CN" b="1" dirty="0" smtClean="0">
                  <a:solidFill>
                    <a:schemeClr val="accent4">
                      <a:lumMod val="50000"/>
                    </a:schemeClr>
                  </a:solidFill>
                </a:rPr>
                <a:t>/*computing*/</a:t>
              </a:r>
              <a:endParaRPr lang="en-US" altLang="zh-CN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 end do 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 </a:t>
              </a:r>
              <a:r>
                <a:rPr lang="en-US" altLang="zh-CN" b="1" dirty="0">
                  <a:solidFill>
                    <a:schemeClr val="accent3"/>
                  </a:solidFill>
                </a:rPr>
                <a:t>ACC</a:t>
              </a:r>
              <a:r>
                <a:rPr lang="en-US" altLang="zh-CN" dirty="0">
                  <a:solidFill>
                    <a:schemeClr val="accent3"/>
                  </a:solidFill>
                </a:rPr>
                <a:t> block c to </a:t>
              </a:r>
              <a:r>
                <a:rPr lang="en-US" altLang="zh-CN" dirty="0" smtClean="0">
                  <a:solidFill>
                    <a:schemeClr val="accent3"/>
                  </a:solidFill>
                </a:rPr>
                <a:t>C</a:t>
              </a:r>
            </a:p>
            <a:p>
              <a:r>
                <a:rPr lang="en-US" altLang="zh-CN" dirty="0" smtClean="0">
                  <a:solidFill>
                    <a:schemeClr val="accent3"/>
                  </a:solidFill>
                </a:rPr>
                <a:t>      </a:t>
              </a:r>
              <a:r>
                <a:rPr lang="en-US" altLang="zh-CN" b="1" dirty="0" smtClean="0">
                  <a:solidFill>
                    <a:srgbClr val="0000FF"/>
                  </a:solidFill>
                </a:rPr>
                <a:t>NXTASK</a:t>
              </a:r>
              <a:endParaRPr lang="en-US" altLang="zh-CN" dirty="0">
                <a:solidFill>
                  <a:schemeClr val="accent3"/>
                </a:solidFill>
              </a:endParaRP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end do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end </a:t>
              </a:r>
              <a:r>
                <a:rPr lang="en-US" altLang="zh-CN" dirty="0" smtClean="0">
                  <a:solidFill>
                    <a:schemeClr val="bg2">
                      <a:lumMod val="10000"/>
                    </a:schemeClr>
                  </a:solidFill>
                </a:rPr>
                <a:t>do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5887855" y="1970647"/>
            <a:ext cx="3020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b="1" i="1" dirty="0">
                <a:solidFill>
                  <a:schemeClr val="bg2">
                    <a:lumMod val="10000"/>
                  </a:schemeClr>
                </a:solidFill>
              </a:rPr>
              <a:t>P</a:t>
            </a:r>
            <a:r>
              <a:rPr kumimoji="1" lang="en-US" altLang="zh-CN" sz="1600" b="1" i="1" dirty="0" smtClean="0">
                <a:solidFill>
                  <a:schemeClr val="bg2">
                    <a:lumMod val="10000"/>
                  </a:schemeClr>
                </a:solidFill>
              </a:rPr>
              <a:t>seudo </a:t>
            </a:r>
            <a:r>
              <a:rPr kumimoji="1" lang="en-US" altLang="zh-CN" sz="1600" b="1" i="1" dirty="0">
                <a:solidFill>
                  <a:schemeClr val="bg2">
                    <a:lumMod val="10000"/>
                  </a:schemeClr>
                </a:solidFill>
              </a:rPr>
              <a:t>code</a:t>
            </a: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/>
          </p:nvPr>
        </p:nvGraphicFramePr>
        <p:xfrm>
          <a:off x="586016" y="2335938"/>
          <a:ext cx="1249680" cy="1243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07211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/>
          </p:nvPr>
        </p:nvGraphicFramePr>
        <p:xfrm>
          <a:off x="2267744" y="2335938"/>
          <a:ext cx="1249680" cy="1243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07211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9A7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9A7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9A7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9A7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9A7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9A7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9A7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9A7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/>
          </p:nvPr>
        </p:nvGraphicFramePr>
        <p:xfrm>
          <a:off x="4037656" y="2335938"/>
          <a:ext cx="1249680" cy="1243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07211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07211"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7" name="组 6"/>
          <p:cNvGrpSpPr/>
          <p:nvPr/>
        </p:nvGrpSpPr>
        <p:grpSpPr>
          <a:xfrm>
            <a:off x="682217" y="2745399"/>
            <a:ext cx="5081226" cy="2228098"/>
            <a:chOff x="719572" y="3937206"/>
            <a:chExt cx="5081226" cy="2228098"/>
          </a:xfrm>
        </p:grpSpPr>
        <p:sp>
          <p:nvSpPr>
            <p:cNvPr id="8" name="乘 7"/>
            <p:cNvSpPr/>
            <p:nvPr/>
          </p:nvSpPr>
          <p:spPr bwMode="auto">
            <a:xfrm>
              <a:off x="1907704" y="4077072"/>
              <a:ext cx="360040" cy="288032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9" name="等于 8"/>
            <p:cNvSpPr/>
            <p:nvPr/>
          </p:nvSpPr>
          <p:spPr bwMode="auto">
            <a:xfrm>
              <a:off x="3620954" y="4094081"/>
              <a:ext cx="360040" cy="216024"/>
            </a:xfrm>
            <a:prstGeom prst="mathEqual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899592" y="5301208"/>
              <a:ext cx="4320480" cy="86409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367644" y="5589240"/>
              <a:ext cx="360040" cy="360040"/>
            </a:xfrm>
            <a:prstGeom prst="rect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8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0" lang="zh-CN" altLang="en-US" sz="16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483768" y="5589240"/>
              <a:ext cx="360040" cy="36004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979536" y="5589240"/>
              <a:ext cx="360040" cy="36004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4" name="乘 13"/>
            <p:cNvSpPr/>
            <p:nvPr/>
          </p:nvSpPr>
          <p:spPr bwMode="auto">
            <a:xfrm>
              <a:off x="1979712" y="5602608"/>
              <a:ext cx="360040" cy="288032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5" name="等于 14"/>
            <p:cNvSpPr/>
            <p:nvPr/>
          </p:nvSpPr>
          <p:spPr bwMode="auto">
            <a:xfrm>
              <a:off x="3275856" y="5661248"/>
              <a:ext cx="360040" cy="216024"/>
            </a:xfrm>
            <a:prstGeom prst="mathEqual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159556" y="4934486"/>
              <a:ext cx="1641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5">
                      <a:lumMod val="75000"/>
                    </a:schemeClr>
                  </a:solidFill>
                </a:rPr>
                <a:t>ACCUMULATE</a:t>
              </a:r>
            </a:p>
            <a:p>
              <a:r>
                <a:rPr kumimoji="1" lang="en-US" altLang="zh-CN" dirty="0" smtClean="0">
                  <a:solidFill>
                    <a:schemeClr val="accent5">
                      <a:lumMod val="75000"/>
                    </a:schemeClr>
                  </a:solidFill>
                </a:rPr>
                <a:t>block c</a:t>
              </a:r>
              <a:endParaRPr kumimoji="1" lang="zh-CN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735796" y="4936601"/>
              <a:ext cx="108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BF5C28"/>
                  </a:solidFill>
                </a:rPr>
                <a:t>GET</a:t>
              </a:r>
            </a:p>
            <a:p>
              <a:r>
                <a:rPr lang="en-US" altLang="zh-CN" dirty="0">
                  <a:solidFill>
                    <a:srgbClr val="BF5C28"/>
                  </a:solidFill>
                </a:rPr>
                <a:t>b</a:t>
              </a:r>
              <a:r>
                <a:rPr kumimoji="1" lang="en-US" altLang="zh-CN" dirty="0" smtClean="0">
                  <a:solidFill>
                    <a:srgbClr val="BF5C28"/>
                  </a:solidFill>
                </a:rPr>
                <a:t>lock b</a:t>
              </a:r>
              <a:endParaRPr kumimoji="1" lang="zh-CN" altLang="en-US" dirty="0">
                <a:solidFill>
                  <a:srgbClr val="BF5C28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47664" y="4941168"/>
              <a:ext cx="936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>
                      <a:lumMod val="50000"/>
                    </a:schemeClr>
                  </a:solidFill>
                </a:rPr>
                <a:t>GET block a</a:t>
              </a:r>
              <a:endParaRPr kumimoji="1" lang="zh-CN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线箭头连接符 15"/>
            <p:cNvCxnSpPr>
              <a:endCxn id="11" idx="0"/>
            </p:cNvCxnSpPr>
            <p:nvPr/>
          </p:nvCxnSpPr>
          <p:spPr bwMode="auto">
            <a:xfrm>
              <a:off x="719572" y="3937206"/>
              <a:ext cx="828092" cy="1652034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7" name="直线箭头连接符 16"/>
            <p:cNvCxnSpPr>
              <a:endCxn id="12" idx="0"/>
            </p:cNvCxnSpPr>
            <p:nvPr/>
          </p:nvCxnSpPr>
          <p:spPr bwMode="auto">
            <a:xfrm>
              <a:off x="2483768" y="3937206"/>
              <a:ext cx="180020" cy="1652034"/>
            </a:xfrm>
            <a:prstGeom prst="straightConnector1">
              <a:avLst/>
            </a:prstGeom>
            <a:noFill/>
            <a:ln w="28575" cap="flat" cmpd="sng" algn="ctr">
              <a:solidFill>
                <a:srgbClr val="BF5C28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8" name="直线箭头连接符 17"/>
            <p:cNvCxnSpPr>
              <a:stCxn id="13" idx="0"/>
            </p:cNvCxnSpPr>
            <p:nvPr/>
          </p:nvCxnSpPr>
          <p:spPr bwMode="auto">
            <a:xfrm flipV="1">
              <a:off x="4159556" y="3937206"/>
              <a:ext cx="124412" cy="1652034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  <p:sp>
        <p:nvSpPr>
          <p:cNvPr id="35" name="矩形 34"/>
          <p:cNvSpPr/>
          <p:nvPr/>
        </p:nvSpPr>
        <p:spPr bwMode="auto">
          <a:xfrm>
            <a:off x="491723" y="2229928"/>
            <a:ext cx="590176" cy="567765"/>
          </a:xfrm>
          <a:prstGeom prst="rect">
            <a:avLst/>
          </a:prstGeom>
          <a:ln w="38100" cmpd="sng">
            <a:solidFill>
              <a:srgbClr val="AB000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2216277" y="2232916"/>
            <a:ext cx="590176" cy="567765"/>
          </a:xfrm>
          <a:prstGeom prst="rect">
            <a:avLst/>
          </a:prstGeom>
          <a:ln w="38100" cmpd="sng">
            <a:solidFill>
              <a:srgbClr val="AB000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3951525" y="2238892"/>
            <a:ext cx="590176" cy="567765"/>
          </a:xfrm>
          <a:prstGeom prst="rect">
            <a:avLst/>
          </a:prstGeom>
          <a:ln w="38100" cmpd="sng">
            <a:solidFill>
              <a:srgbClr val="AB000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3425" y="1601315"/>
            <a:ext cx="542107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AB0005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800" dirty="0"/>
              <a:t>All of the blocks are non-contiguous data</a:t>
            </a:r>
            <a:endParaRPr lang="zh-CN" altLang="en-US" sz="1800" dirty="0"/>
          </a:p>
        </p:txBody>
      </p:sp>
      <p:sp>
        <p:nvSpPr>
          <p:cNvPr id="34" name="文本框 37"/>
          <p:cNvSpPr txBox="1"/>
          <p:nvPr/>
        </p:nvSpPr>
        <p:spPr>
          <a:xfrm>
            <a:off x="243505" y="5562600"/>
            <a:ext cx="542107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AB0005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600" i="1" dirty="0" smtClean="0">
                <a:solidFill>
                  <a:srgbClr val="FF0000"/>
                </a:solidFill>
              </a:rPr>
              <a:t>Mock figure showing 2D DGEMM with block-sparse computations.  In reality, </a:t>
            </a:r>
            <a:r>
              <a:rPr lang="en-US" altLang="zh-CN" sz="1600" i="1" dirty="0" err="1" smtClean="0">
                <a:solidFill>
                  <a:srgbClr val="FF0000"/>
                </a:solidFill>
              </a:rPr>
              <a:t>NWChem</a:t>
            </a:r>
            <a:r>
              <a:rPr lang="en-US" altLang="zh-CN" sz="1600" i="1" dirty="0" smtClean="0">
                <a:solidFill>
                  <a:srgbClr val="FF0000"/>
                </a:solidFill>
              </a:rPr>
              <a:t> uses 6D tensors.</a:t>
            </a:r>
            <a:endParaRPr lang="zh-CN" altLang="en-US" sz="1600" i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ga_mpi_ddt_rma.c</a:t>
            </a:r>
            <a:endParaRPr lang="en-US" dirty="0" smtClean="0"/>
          </a:p>
          <a:p>
            <a:r>
              <a:rPr lang="en-US" dirty="0" smtClean="0"/>
              <a:t>Only synchronization from origin processes, no synchronization from target processes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synchronization mode should I use, when?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RMA communication has low overheads versus send/</a:t>
            </a:r>
            <a:r>
              <a:rPr lang="en-US" dirty="0" err="1" smtClean="0"/>
              <a:t>recv</a:t>
            </a:r>
            <a:endParaRPr lang="en-US" dirty="0" smtClean="0"/>
          </a:p>
          <a:p>
            <a:pPr lvl="1"/>
            <a:r>
              <a:rPr lang="en-US" dirty="0" smtClean="0"/>
              <a:t>Two-sided: Matching, queuing, buffering, unexpected receives, etc…</a:t>
            </a:r>
          </a:p>
          <a:p>
            <a:pPr lvl="1"/>
            <a:r>
              <a:rPr lang="en-US" dirty="0" smtClean="0"/>
              <a:t>One-sided: No matching, no buffering, always ready to receive</a:t>
            </a:r>
          </a:p>
          <a:p>
            <a:pPr lvl="1"/>
            <a:r>
              <a:rPr lang="en-US" dirty="0" smtClean="0"/>
              <a:t>Utilize RDMA provided by high-speed interconnects (e.g. </a:t>
            </a:r>
            <a:r>
              <a:rPr lang="en-US" dirty="0" err="1" smtClean="0"/>
              <a:t>InfiniBand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Active mode: bulk synchronization</a:t>
            </a:r>
          </a:p>
          <a:p>
            <a:pPr lvl="1"/>
            <a:r>
              <a:rPr lang="en-US" dirty="0" smtClean="0"/>
              <a:t>E.g. ghost cell exchange</a:t>
            </a:r>
          </a:p>
          <a:p>
            <a:r>
              <a:rPr lang="en-US" dirty="0" smtClean="0"/>
              <a:t>Passive mode: asynchronous data movement</a:t>
            </a:r>
          </a:p>
          <a:p>
            <a:pPr lvl="1"/>
            <a:r>
              <a:rPr lang="en-US" dirty="0" smtClean="0"/>
              <a:t>Useful when dataset is large, requiring memory of multiple nodes</a:t>
            </a:r>
          </a:p>
          <a:p>
            <a:pPr lvl="1"/>
            <a:r>
              <a:rPr lang="en-US" dirty="0" smtClean="0"/>
              <a:t>Also, when data access and synchronization pattern is dynamic</a:t>
            </a:r>
            <a:endParaRPr lang="en-US" sz="1200" dirty="0" smtClean="0"/>
          </a:p>
          <a:p>
            <a:pPr lvl="1"/>
            <a:r>
              <a:rPr lang="en-US" dirty="0" smtClean="0"/>
              <a:t>Common use case: distributed, shared arrays</a:t>
            </a:r>
          </a:p>
          <a:p>
            <a:r>
              <a:rPr lang="en-US" dirty="0" smtClean="0"/>
              <a:t>Passive target locking mode</a:t>
            </a:r>
          </a:p>
          <a:p>
            <a:pPr lvl="1"/>
            <a:r>
              <a:rPr lang="en-US" dirty="0" smtClean="0"/>
              <a:t>Lock/unlock – Useful when exclusive epochs are needed</a:t>
            </a:r>
          </a:p>
          <a:p>
            <a:pPr lvl="1"/>
            <a:r>
              <a:rPr lang="en-US" dirty="0" err="1" smtClean="0"/>
              <a:t>Lock_all</a:t>
            </a:r>
            <a:r>
              <a:rPr lang="en-US" dirty="0" smtClean="0"/>
              <a:t>/</a:t>
            </a:r>
            <a:r>
              <a:rPr lang="en-US" dirty="0" err="1" smtClean="0"/>
              <a:t>unlock_all</a:t>
            </a:r>
            <a:r>
              <a:rPr lang="en-US" dirty="0" smtClean="0"/>
              <a:t> – Useful when only shared epochs are needed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1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48" descr="MHEA28-XTC-en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446379"/>
            <a:ext cx="838200" cy="78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RMA Memory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52578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MPI-3 provides two memory models: separate and unified</a:t>
            </a:r>
          </a:p>
          <a:p>
            <a:r>
              <a:rPr lang="en-US" dirty="0" smtClean="0"/>
              <a:t>MPI-2: Separate Model</a:t>
            </a:r>
          </a:p>
          <a:p>
            <a:pPr lvl="1"/>
            <a:r>
              <a:rPr lang="en-US" dirty="0" smtClean="0"/>
              <a:t>Logical public and private copies</a:t>
            </a:r>
          </a:p>
          <a:p>
            <a:pPr lvl="1"/>
            <a:r>
              <a:rPr lang="en-US" dirty="0" smtClean="0"/>
              <a:t>MPI provides software coherence between window copies</a:t>
            </a:r>
          </a:p>
          <a:p>
            <a:pPr lvl="1"/>
            <a:r>
              <a:rPr lang="en-US" dirty="0" smtClean="0"/>
              <a:t>Extremely portable, to systems that don’t provide hardware coherence</a:t>
            </a:r>
          </a:p>
          <a:p>
            <a:r>
              <a:rPr lang="en-US" dirty="0" smtClean="0"/>
              <a:t>MPI-3: New Unified Model</a:t>
            </a:r>
          </a:p>
          <a:p>
            <a:pPr lvl="1"/>
            <a:r>
              <a:rPr lang="en-US" dirty="0" smtClean="0"/>
              <a:t>Single copy of the window</a:t>
            </a:r>
          </a:p>
          <a:p>
            <a:pPr lvl="1"/>
            <a:r>
              <a:rPr lang="en-US" dirty="0" smtClean="0"/>
              <a:t>System must provide coherence</a:t>
            </a:r>
          </a:p>
          <a:p>
            <a:pPr lvl="1"/>
            <a:r>
              <a:rPr lang="en-US" dirty="0" smtClean="0"/>
              <a:t>Superset of separate semantics</a:t>
            </a:r>
          </a:p>
          <a:p>
            <a:pPr lvl="2"/>
            <a:r>
              <a:rPr lang="en-US" dirty="0" smtClean="0"/>
              <a:t>E.g. allows concurrent local/remote access</a:t>
            </a:r>
          </a:p>
          <a:p>
            <a:pPr lvl="1"/>
            <a:r>
              <a:rPr lang="en-US" dirty="0" smtClean="0"/>
              <a:t>Provides access to full performance potential of hardware</a:t>
            </a: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6096000" y="2231969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Public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Copy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096000" y="3451169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Private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Copy</a:t>
            </a:r>
          </a:p>
        </p:txBody>
      </p: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 bwMode="auto">
          <a:xfrm rot="5400000">
            <a:off x="6286500" y="3184469"/>
            <a:ext cx="533400" cy="1588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94" descr="AMD-Unleashes-Hydra-8-Core-Competition-for-Nehalems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4213225"/>
            <a:ext cx="5111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48" descr="MHEA28-XTC-en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953709"/>
            <a:ext cx="838200" cy="78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tangle 42"/>
          <p:cNvSpPr/>
          <p:nvPr/>
        </p:nvSpPr>
        <p:spPr bwMode="auto">
          <a:xfrm>
            <a:off x="7467600" y="2766790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Unified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Copy</a:t>
            </a:r>
          </a:p>
        </p:txBody>
      </p:sp>
      <p:pic>
        <p:nvPicPr>
          <p:cNvPr id="46" name="Picture 94" descr="AMD-Unleashes-Hydra-8-Core-Competition-for-Nehalems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3527425"/>
            <a:ext cx="5111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792162"/>
          </a:xfrm>
        </p:spPr>
        <p:txBody>
          <a:bodyPr/>
          <a:lstStyle/>
          <a:p>
            <a:r>
              <a:rPr lang="en-US" dirty="0" smtClean="0"/>
              <a:t>MPI RMA Memory Model</a:t>
            </a:r>
            <a:r>
              <a:rPr lang="en-US" dirty="0"/>
              <a:t> </a:t>
            </a:r>
            <a:r>
              <a:rPr lang="en-US" dirty="0" smtClean="0"/>
              <a:t>(separate windows)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56237"/>
            <a:ext cx="8229600" cy="8683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Very portable, compatible with non-coherent memory systems</a:t>
            </a:r>
          </a:p>
          <a:p>
            <a:r>
              <a:rPr lang="en-US" dirty="0" smtClean="0"/>
              <a:t>Limits concurrent accesses to enable software coherence</a:t>
            </a:r>
            <a:endParaRPr lang="en-US" dirty="0"/>
          </a:p>
        </p:txBody>
      </p:sp>
      <p:pic>
        <p:nvPicPr>
          <p:cNvPr id="5" name="Picture 148" descr="MHEA28-XTC-en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67822"/>
            <a:ext cx="838200" cy="78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304800" y="2353412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Public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Copy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4800" y="3572612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Private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Copy</a:t>
            </a:r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 bwMode="auto">
          <a:xfrm rot="5400000">
            <a:off x="495300" y="3305912"/>
            <a:ext cx="533400" cy="1588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4" descr="AMD-Unleashes-Hydra-8-Core-Competition-for-Nehalems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334668"/>
            <a:ext cx="5111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2133600" y="2331243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133600" y="3550443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15" name="Straight Arrow Connector 14"/>
          <p:cNvCxnSpPr>
            <a:stCxn id="13" idx="2"/>
            <a:endCxn id="14" idx="0"/>
          </p:cNvCxnSpPr>
          <p:nvPr/>
        </p:nvCxnSpPr>
        <p:spPr bwMode="auto">
          <a:xfrm rot="5400000">
            <a:off x="2324100" y="3283743"/>
            <a:ext cx="533400" cy="1588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 rot="5400000">
            <a:off x="-190500" y="3359943"/>
            <a:ext cx="3276600" cy="158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029200" y="2331243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029200" y="3550443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20" name="Straight Arrow Connector 19"/>
          <p:cNvCxnSpPr>
            <a:stCxn id="18" idx="2"/>
            <a:endCxn id="19" idx="0"/>
          </p:cNvCxnSpPr>
          <p:nvPr/>
        </p:nvCxnSpPr>
        <p:spPr bwMode="auto">
          <a:xfrm rot="5400000">
            <a:off x="5219700" y="3283743"/>
            <a:ext cx="533400" cy="1588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6477000" y="2331243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77000" y="3550443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23" name="Straight Arrow Connector 22"/>
          <p:cNvCxnSpPr>
            <a:stCxn id="21" idx="2"/>
            <a:endCxn id="22" idx="0"/>
          </p:cNvCxnSpPr>
          <p:nvPr/>
        </p:nvCxnSpPr>
        <p:spPr bwMode="auto">
          <a:xfrm rot="5400000">
            <a:off x="6667500" y="3283743"/>
            <a:ext cx="533400" cy="1588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2286000" y="2483643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667000" y="2636043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181600" y="2559843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561806" y="3779043"/>
            <a:ext cx="229394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rot="5400000">
            <a:off x="2514600" y="2178843"/>
            <a:ext cx="685800" cy="2286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27" idx="0"/>
          </p:cNvCxnSpPr>
          <p:nvPr/>
        </p:nvCxnSpPr>
        <p:spPr bwMode="auto">
          <a:xfrm flipH="1" flipV="1">
            <a:off x="2286000" y="1950243"/>
            <a:ext cx="114300" cy="5334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>
            <a:endCxn id="29" idx="0"/>
          </p:cNvCxnSpPr>
          <p:nvPr/>
        </p:nvCxnSpPr>
        <p:spPr bwMode="auto">
          <a:xfrm>
            <a:off x="5181600" y="1951037"/>
            <a:ext cx="114300" cy="608806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30" idx="2"/>
          </p:cNvCxnSpPr>
          <p:nvPr/>
        </p:nvCxnSpPr>
        <p:spPr bwMode="auto">
          <a:xfrm flipH="1">
            <a:off x="5561806" y="4007643"/>
            <a:ext cx="114697" cy="686594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flipV="1">
            <a:off x="6934200" y="4007643"/>
            <a:ext cx="119802" cy="6858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905000" y="1341437"/>
            <a:ext cx="1375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source</a:t>
            </a:r>
          </a:p>
          <a:p>
            <a:pPr algn="ctr"/>
            <a:r>
              <a:rPr lang="en-US" dirty="0" smtClean="0"/>
              <a:t>Same epoch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 bwMode="auto">
          <a:xfrm>
            <a:off x="3581400" y="2331243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3581400" y="3550443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54" name="Straight Arrow Connector 53"/>
          <p:cNvCxnSpPr>
            <a:stCxn id="52" idx="2"/>
            <a:endCxn id="53" idx="0"/>
          </p:cNvCxnSpPr>
          <p:nvPr/>
        </p:nvCxnSpPr>
        <p:spPr bwMode="auto">
          <a:xfrm rot="5400000">
            <a:off x="3771900" y="3283743"/>
            <a:ext cx="533400" cy="1588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 bwMode="auto">
          <a:xfrm>
            <a:off x="3733800" y="2483643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114800" y="2636043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 rot="5400000">
            <a:off x="3962400" y="2178843"/>
            <a:ext cx="685800" cy="2286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55" idx="0"/>
          </p:cNvCxnSpPr>
          <p:nvPr/>
        </p:nvCxnSpPr>
        <p:spPr bwMode="auto">
          <a:xfrm flipH="1" flipV="1">
            <a:off x="3733802" y="1950243"/>
            <a:ext cx="114298" cy="5334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3352800" y="15692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Diff. Sources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66" idx="0"/>
          </p:cNvCxnSpPr>
          <p:nvPr/>
        </p:nvCxnSpPr>
        <p:spPr bwMode="auto">
          <a:xfrm flipH="1" flipV="1">
            <a:off x="6477000" y="1951037"/>
            <a:ext cx="190500" cy="6096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5276185" y="4694237"/>
            <a:ext cx="5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614487" y="4694237"/>
            <a:ext cx="66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 bwMode="auto">
          <a:xfrm>
            <a:off x="6553200" y="2560637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6933406" y="3779837"/>
            <a:ext cx="229394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68" name="Straight Arrow Connector 67"/>
          <p:cNvCxnSpPr>
            <a:stCxn id="29" idx="0"/>
          </p:cNvCxnSpPr>
          <p:nvPr/>
        </p:nvCxnSpPr>
        <p:spPr bwMode="auto">
          <a:xfrm flipV="1">
            <a:off x="5295900" y="1938575"/>
            <a:ext cx="323254" cy="621268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Rectangle 68"/>
          <p:cNvSpPr/>
          <p:nvPr/>
        </p:nvSpPr>
        <p:spPr bwMode="auto">
          <a:xfrm>
            <a:off x="7924800" y="2361406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7924800" y="3580606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3" name="Straight Arrow Connector 72"/>
          <p:cNvCxnSpPr>
            <a:stCxn id="69" idx="2"/>
            <a:endCxn id="72" idx="0"/>
          </p:cNvCxnSpPr>
          <p:nvPr/>
        </p:nvCxnSpPr>
        <p:spPr bwMode="auto">
          <a:xfrm rot="5400000">
            <a:off x="8115300" y="3313906"/>
            <a:ext cx="533400" cy="1588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 flipV="1">
            <a:off x="8382000" y="4037806"/>
            <a:ext cx="119802" cy="6858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8062287" y="4724400"/>
            <a:ext cx="66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2590800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8381206" y="3810000"/>
            <a:ext cx="229394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9" name="Straight Arrow Connector 78"/>
          <p:cNvCxnSpPr>
            <a:endCxn id="77" idx="0"/>
          </p:cNvCxnSpPr>
          <p:nvPr/>
        </p:nvCxnSpPr>
        <p:spPr bwMode="auto">
          <a:xfrm>
            <a:off x="8001000" y="1987768"/>
            <a:ext cx="114300" cy="603032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8215912" y="3089572"/>
            <a:ext cx="35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181600" y="1828800"/>
            <a:ext cx="35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2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RMA Memory Model</a:t>
            </a:r>
            <a:r>
              <a:rPr lang="en-US" dirty="0"/>
              <a:t> </a:t>
            </a:r>
            <a:r>
              <a:rPr lang="en-US" dirty="0" smtClean="0"/>
              <a:t>(unified windows)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43434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Allows concurrent local/remote accesses</a:t>
            </a:r>
          </a:p>
          <a:p>
            <a:r>
              <a:rPr lang="en-US" dirty="0" smtClean="0"/>
              <a:t>Concurrent, conflicting operations are allowed (not invalid)</a:t>
            </a:r>
          </a:p>
          <a:p>
            <a:pPr lvl="1"/>
            <a:r>
              <a:rPr lang="en-US" dirty="0" smtClean="0"/>
              <a:t>Outcome is not defined by MPI (defined by the hardware)</a:t>
            </a:r>
          </a:p>
          <a:p>
            <a:r>
              <a:rPr lang="en-US" dirty="0" smtClean="0"/>
              <a:t>Can enable better performance by reducing synchronization</a:t>
            </a:r>
            <a:endParaRPr lang="en-US" dirty="0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177</a:t>
            </a:fld>
            <a:endParaRPr lang="en-US" dirty="0"/>
          </a:p>
        </p:txBody>
      </p:sp>
      <p:pic>
        <p:nvPicPr>
          <p:cNvPr id="5" name="Picture 148" descr="MHEA28-XTC-en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4185"/>
            <a:ext cx="838200" cy="78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304800" y="2459775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Unified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Copy</a:t>
            </a:r>
          </a:p>
        </p:txBody>
      </p:sp>
      <p:pic>
        <p:nvPicPr>
          <p:cNvPr id="9" name="Picture 94" descr="AMD-Unleashes-Hydra-8-Core-Competition-for-Nehalems-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535363"/>
            <a:ext cx="5111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2133600" y="2437606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1448594" y="1828800"/>
            <a:ext cx="0" cy="2217738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029200" y="2437606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77000" y="2437606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286000" y="2590006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667000" y="2742406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181600" y="2666206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561806" y="2677874"/>
            <a:ext cx="229394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rot="5400000">
            <a:off x="2514600" y="2285206"/>
            <a:ext cx="685800" cy="2286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27" idx="0"/>
          </p:cNvCxnSpPr>
          <p:nvPr/>
        </p:nvCxnSpPr>
        <p:spPr bwMode="auto">
          <a:xfrm flipH="1" flipV="1">
            <a:off x="2286000" y="2056606"/>
            <a:ext cx="114300" cy="5334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>
            <a:endCxn id="29" idx="0"/>
          </p:cNvCxnSpPr>
          <p:nvPr/>
        </p:nvCxnSpPr>
        <p:spPr bwMode="auto">
          <a:xfrm>
            <a:off x="5181600" y="2057400"/>
            <a:ext cx="114300" cy="608806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30" idx="2"/>
          </p:cNvCxnSpPr>
          <p:nvPr/>
        </p:nvCxnSpPr>
        <p:spPr bwMode="auto">
          <a:xfrm flipH="1">
            <a:off x="5561806" y="2906474"/>
            <a:ext cx="114697" cy="686594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flipV="1">
            <a:off x="6934200" y="2906474"/>
            <a:ext cx="119802" cy="6858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905000" y="1447800"/>
            <a:ext cx="1375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source</a:t>
            </a:r>
          </a:p>
          <a:p>
            <a:pPr algn="ctr"/>
            <a:r>
              <a:rPr lang="en-US" dirty="0" smtClean="0"/>
              <a:t>Same epoch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 bwMode="auto">
          <a:xfrm>
            <a:off x="3581400" y="2437606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3733800" y="2590006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114800" y="2742406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 rot="5400000">
            <a:off x="3962400" y="2285206"/>
            <a:ext cx="685800" cy="2286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55" idx="0"/>
          </p:cNvCxnSpPr>
          <p:nvPr/>
        </p:nvCxnSpPr>
        <p:spPr bwMode="auto">
          <a:xfrm flipH="1" flipV="1">
            <a:off x="3733802" y="2056606"/>
            <a:ext cx="114298" cy="5334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3352800" y="16756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Diff. Sources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66" idx="0"/>
          </p:cNvCxnSpPr>
          <p:nvPr/>
        </p:nvCxnSpPr>
        <p:spPr bwMode="auto">
          <a:xfrm flipH="1" flipV="1">
            <a:off x="6477000" y="2057400"/>
            <a:ext cx="190500" cy="6096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5276185" y="3593068"/>
            <a:ext cx="5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614487" y="3593068"/>
            <a:ext cx="66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 bwMode="auto">
          <a:xfrm>
            <a:off x="6553200" y="2667000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6933406" y="2678668"/>
            <a:ext cx="229394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68" name="Straight Arrow Connector 67"/>
          <p:cNvCxnSpPr>
            <a:stCxn id="29" idx="0"/>
          </p:cNvCxnSpPr>
          <p:nvPr/>
        </p:nvCxnSpPr>
        <p:spPr bwMode="auto">
          <a:xfrm flipV="1">
            <a:off x="5295900" y="2044938"/>
            <a:ext cx="323254" cy="621268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Rectangle 68"/>
          <p:cNvSpPr/>
          <p:nvPr/>
        </p:nvSpPr>
        <p:spPr bwMode="auto">
          <a:xfrm>
            <a:off x="7924800" y="2467769"/>
            <a:ext cx="914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 flipV="1">
            <a:off x="8382000" y="2936637"/>
            <a:ext cx="119802" cy="6858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8062287" y="3623231"/>
            <a:ext cx="66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 bwMode="auto">
          <a:xfrm>
            <a:off x="8001000" y="2697163"/>
            <a:ext cx="2286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8381206" y="2708831"/>
            <a:ext cx="229394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9" name="Straight Arrow Connector 78"/>
          <p:cNvCxnSpPr>
            <a:endCxn id="77" idx="0"/>
          </p:cNvCxnSpPr>
          <p:nvPr/>
        </p:nvCxnSpPr>
        <p:spPr bwMode="auto">
          <a:xfrm>
            <a:off x="8001000" y="2094131"/>
            <a:ext cx="114300" cy="603032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181600" y="1984673"/>
            <a:ext cx="35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MPI RMA Operation Compatibility (Separate)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8022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Load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Store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Load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NOVL</a:t>
                      </a:r>
                      <a:endParaRPr lang="en-US" sz="18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NOVL</a:t>
                      </a:r>
                      <a:endParaRPr lang="en-US" sz="18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Store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8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Get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Put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Acc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1" y="3988475"/>
            <a:ext cx="82296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This matrix shows the compatibility of MPI-RMA operations when two or more processes access a window at the same target concurrently.</a:t>
            </a:r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20000"/>
              </a:lnSpc>
              <a:tabLst>
                <a:tab pos="623888" algn="l"/>
              </a:tabLst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OVL 	– Overlapping operations permitted</a:t>
            </a:r>
          </a:p>
          <a:p>
            <a:pPr>
              <a:lnSpc>
                <a:spcPct val="120000"/>
              </a:lnSpc>
              <a:tabLst>
                <a:tab pos="623888" algn="l"/>
              </a:tabLst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NOVL 	–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Nonoverlapping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operations permitted</a:t>
            </a:r>
          </a:p>
          <a:p>
            <a:pPr>
              <a:lnSpc>
                <a:spcPct val="120000"/>
              </a:lnSpc>
              <a:tabLst>
                <a:tab pos="623888" algn="l"/>
              </a:tabLst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X 	– Combining these operations is OK, but data might be garbage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MPI RMA Operation Compatibility (Unified)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8022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Load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Store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Load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Store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NOVL</a:t>
                      </a:r>
                      <a:endParaRPr lang="en-US" sz="18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Get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Put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Acc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NOVL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OVL+NOVL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1" y="3988475"/>
            <a:ext cx="8229600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151515"/>
                </a:solidFill>
              </a:rPr>
              <a:t>This matrix shows the compatibility of MPI-RMA operations when two or more processes access a window at the same target concurrently.</a:t>
            </a:r>
          </a:p>
          <a:p>
            <a:pPr>
              <a:lnSpc>
                <a:spcPct val="120000"/>
              </a:lnSpc>
            </a:pPr>
            <a:endParaRPr lang="en-US" dirty="0" smtClean="0">
              <a:solidFill>
                <a:srgbClr val="151515"/>
              </a:solidFill>
            </a:endParaRPr>
          </a:p>
          <a:p>
            <a:pPr>
              <a:lnSpc>
                <a:spcPct val="120000"/>
              </a:lnSpc>
              <a:tabLst>
                <a:tab pos="623888" algn="l"/>
              </a:tabLst>
            </a:pPr>
            <a:r>
              <a:rPr lang="en-US" dirty="0" smtClean="0">
                <a:solidFill>
                  <a:srgbClr val="151515"/>
                </a:solidFill>
              </a:rPr>
              <a:t>OVL 	– Overlapping operations permitted</a:t>
            </a:r>
          </a:p>
          <a:p>
            <a:pPr>
              <a:lnSpc>
                <a:spcPct val="120000"/>
              </a:lnSpc>
              <a:tabLst>
                <a:tab pos="623888" algn="l"/>
              </a:tabLst>
            </a:pPr>
            <a:r>
              <a:rPr lang="en-US" dirty="0" smtClean="0">
                <a:solidFill>
                  <a:srgbClr val="151515"/>
                </a:solidFill>
              </a:rPr>
              <a:t>NOVL 	– </a:t>
            </a:r>
            <a:r>
              <a:rPr lang="en-US" dirty="0" err="1" smtClean="0">
                <a:solidFill>
                  <a:srgbClr val="151515"/>
                </a:solidFill>
              </a:rPr>
              <a:t>Nonoverlapping</a:t>
            </a:r>
            <a:r>
              <a:rPr lang="en-US" dirty="0" smtClean="0">
                <a:solidFill>
                  <a:srgbClr val="151515"/>
                </a:solidFill>
              </a:rPr>
              <a:t> operations permitted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-1160147" y="28067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93" y="379269"/>
            <a:ext cx="7419416" cy="422563"/>
          </a:xfrm>
        </p:spPr>
        <p:txBody>
          <a:bodyPr>
            <a:noAutofit/>
          </a:bodyPr>
          <a:lstStyle/>
          <a:p>
            <a:r>
              <a:rPr lang="en-US" sz="2800" dirty="0"/>
              <a:t>New </a:t>
            </a:r>
            <a:r>
              <a:rPr lang="en-US" sz="2600" dirty="0"/>
              <a:t>Book</a:t>
            </a:r>
            <a:r>
              <a:rPr lang="en-US" sz="2800" dirty="0"/>
              <a:t> on </a:t>
            </a:r>
            <a:r>
              <a:rPr lang="en-US" sz="2800" dirty="0" smtClean="0"/>
              <a:t>Parallel Programming </a:t>
            </a:r>
            <a:r>
              <a:rPr lang="en-US" sz="2800" dirty="0"/>
              <a:t>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6" b="14906"/>
          <a:stretch>
            <a:fillRect/>
          </a:stretch>
        </p:blipFill>
        <p:spPr>
          <a:xfrm>
            <a:off x="4343400" y="954234"/>
            <a:ext cx="4662911" cy="4487004"/>
          </a:xfrm>
          <a:ln>
            <a:solidFill>
              <a:schemeClr val="bg2">
                <a:lumMod val="1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652" y="906184"/>
            <a:ext cx="4281055" cy="548039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1400" dirty="0" smtClean="0"/>
              <a:t>Edited by </a:t>
            </a:r>
            <a:r>
              <a:rPr lang="en-US" sz="1400" dirty="0" err="1" smtClean="0"/>
              <a:t>Pavan</a:t>
            </a:r>
            <a:r>
              <a:rPr lang="en-US" sz="1400" dirty="0" smtClean="0"/>
              <a:t> </a:t>
            </a:r>
            <a:r>
              <a:rPr lang="en-US" sz="1400" dirty="0" err="1" smtClean="0"/>
              <a:t>Balaji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MPI:</a:t>
            </a:r>
            <a:r>
              <a:rPr lang="en-US" sz="1400" dirty="0" smtClean="0"/>
              <a:t> W. </a:t>
            </a:r>
            <a:r>
              <a:rPr lang="en-US" sz="1400" dirty="0" err="1" smtClean="0"/>
              <a:t>Gropp</a:t>
            </a:r>
            <a:r>
              <a:rPr lang="en-US" sz="1400" dirty="0" smtClean="0"/>
              <a:t> and R. Thakur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GASNet</a:t>
            </a:r>
            <a:r>
              <a:rPr lang="en-US" sz="1400" b="1" i="1" dirty="0" smtClean="0"/>
              <a:t>:</a:t>
            </a:r>
            <a:r>
              <a:rPr lang="en-US" sz="1400" dirty="0" smtClean="0"/>
              <a:t> P. Hargrove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OpenSHMEM</a:t>
            </a:r>
            <a:r>
              <a:rPr lang="en-US" sz="1400" b="1" i="1" dirty="0" smtClean="0"/>
              <a:t>:</a:t>
            </a:r>
            <a:r>
              <a:rPr lang="en-US" sz="1400" dirty="0" smtClean="0"/>
              <a:t> J. Kuehn and S. Poole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UPC:</a:t>
            </a:r>
            <a:r>
              <a:rPr lang="en-US" sz="1400" dirty="0" smtClean="0"/>
              <a:t> K. </a:t>
            </a:r>
            <a:r>
              <a:rPr lang="en-US" sz="1400" dirty="0" err="1" smtClean="0"/>
              <a:t>Yelick</a:t>
            </a:r>
            <a:r>
              <a:rPr lang="en-US" sz="1400" dirty="0" smtClean="0"/>
              <a:t> and Y. Zheng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Global Arrays:</a:t>
            </a:r>
            <a:r>
              <a:rPr lang="en-US" sz="1400" dirty="0" smtClean="0"/>
              <a:t> S. </a:t>
            </a:r>
            <a:r>
              <a:rPr lang="en-US" sz="1400" dirty="0" err="1" smtClean="0"/>
              <a:t>Krishnamoorthy</a:t>
            </a:r>
            <a:r>
              <a:rPr lang="en-US" sz="1400" dirty="0" smtClean="0"/>
              <a:t>, J. Daily, A. Vishnu, and B. Palmer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Chapel:</a:t>
            </a:r>
            <a:r>
              <a:rPr lang="en-US" sz="1400" dirty="0" smtClean="0"/>
              <a:t> B. Chamberlain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Charm++:</a:t>
            </a:r>
            <a:r>
              <a:rPr lang="en-US" sz="1400" dirty="0" smtClean="0"/>
              <a:t> L. Kale, N. Jain, and J. </a:t>
            </a:r>
            <a:r>
              <a:rPr lang="en-US" sz="1400" dirty="0" err="1" smtClean="0"/>
              <a:t>Lifflander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ADLB:</a:t>
            </a:r>
            <a:r>
              <a:rPr lang="en-US" sz="1400" dirty="0" smtClean="0"/>
              <a:t> E. Lusk, R. Butler, and S. Pieper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Scioto:</a:t>
            </a:r>
            <a:r>
              <a:rPr lang="en-US" sz="1400" dirty="0" smtClean="0"/>
              <a:t> J. </a:t>
            </a:r>
            <a:r>
              <a:rPr lang="en-US" sz="1400" dirty="0" err="1" smtClean="0"/>
              <a:t>Dinan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SWIFT:</a:t>
            </a:r>
            <a:r>
              <a:rPr lang="en-US" sz="1400" dirty="0" smtClean="0"/>
              <a:t> T. Armstrong, J. M. Wozniak, M. Wilde, and I. Foster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CnC</a:t>
            </a:r>
            <a:r>
              <a:rPr lang="en-US" sz="1400" b="1" i="1" dirty="0" smtClean="0"/>
              <a:t>:</a:t>
            </a:r>
            <a:r>
              <a:rPr lang="en-US" sz="1400" dirty="0" smtClean="0"/>
              <a:t> K. </a:t>
            </a:r>
            <a:r>
              <a:rPr lang="en-US" sz="1400" dirty="0" err="1" smtClean="0"/>
              <a:t>Knobe</a:t>
            </a:r>
            <a:r>
              <a:rPr lang="en-US" sz="1400" dirty="0" smtClean="0"/>
              <a:t>, M. Burke, and F. </a:t>
            </a:r>
            <a:r>
              <a:rPr lang="en-US" sz="1400" dirty="0" err="1" smtClean="0"/>
              <a:t>Schlimbach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OpenMP</a:t>
            </a:r>
            <a:r>
              <a:rPr lang="en-US" sz="1400" b="1" i="1" dirty="0" smtClean="0"/>
              <a:t>:</a:t>
            </a:r>
            <a:r>
              <a:rPr lang="en-US" sz="1400" dirty="0" smtClean="0"/>
              <a:t> B. Chapman, D. </a:t>
            </a:r>
            <a:r>
              <a:rPr lang="en-US" sz="1400" dirty="0" err="1" smtClean="0"/>
              <a:t>Eachempati</a:t>
            </a:r>
            <a:r>
              <a:rPr lang="en-US" sz="1400" dirty="0" smtClean="0"/>
              <a:t>, and S. </a:t>
            </a:r>
            <a:r>
              <a:rPr lang="en-US" sz="1400" dirty="0" err="1" smtClean="0"/>
              <a:t>Chandrasekaran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Cilk</a:t>
            </a:r>
            <a:r>
              <a:rPr lang="en-US" sz="1400" b="1" i="1" dirty="0" smtClean="0"/>
              <a:t> Plus:</a:t>
            </a:r>
            <a:r>
              <a:rPr lang="en-US" sz="1400" dirty="0" smtClean="0"/>
              <a:t> A. Robison and C. </a:t>
            </a:r>
            <a:r>
              <a:rPr lang="en-US" sz="1400" dirty="0" err="1" smtClean="0"/>
              <a:t>Leiserson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Intel TBB:</a:t>
            </a:r>
            <a:r>
              <a:rPr lang="en-US" sz="1400" dirty="0" smtClean="0"/>
              <a:t> A. </a:t>
            </a:r>
            <a:r>
              <a:rPr lang="en-US" sz="1400" dirty="0" err="1" smtClean="0"/>
              <a:t>Kukanov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CUDA:</a:t>
            </a:r>
            <a:r>
              <a:rPr lang="en-US" sz="1400" dirty="0" smtClean="0"/>
              <a:t> W. </a:t>
            </a:r>
            <a:r>
              <a:rPr lang="en-US" sz="1400" dirty="0" err="1" smtClean="0"/>
              <a:t>Hwu</a:t>
            </a:r>
            <a:r>
              <a:rPr lang="en-US" sz="1400" dirty="0" smtClean="0"/>
              <a:t> and D. Kirk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OpenCL</a:t>
            </a:r>
            <a:r>
              <a:rPr lang="en-US" sz="1400" b="1" i="1" dirty="0" smtClean="0"/>
              <a:t>:</a:t>
            </a:r>
            <a:r>
              <a:rPr lang="en-US" sz="1400" dirty="0" smtClean="0"/>
              <a:t> T. Mattson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42867" y="5761761"/>
            <a:ext cx="430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Pre-order at </a:t>
            </a:r>
            <a:r>
              <a:rPr lang="en-US" sz="1400" b="1" i="1" u="sng" dirty="0">
                <a:solidFill>
                  <a:srgbClr val="FF0000"/>
                </a:solidFill>
                <a:hlinkClick r:id="rId4"/>
              </a:rPr>
              <a:t>https://mitpress.mit.edu/models</a:t>
            </a:r>
            <a:endParaRPr lang="en-US" sz="1400" b="1" i="1" u="sng" dirty="0">
              <a:solidFill>
                <a:srgbClr val="FF0000"/>
              </a:solidFill>
            </a:endParaRPr>
          </a:p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Discount code: MBALAJI30 (valid till 12/31/2015)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8827-EC23-ED41-862E-C84A977538C0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1200" i="1" smtClean="0">
                <a:solidFill>
                  <a:srgbClr val="151515"/>
                </a:solidFill>
              </a:rPr>
              <a:t>Parallel Programming with MPI, IT4 Innovations (12/14/2015)</a:t>
            </a:r>
            <a:endParaRPr lang="en-US" sz="1200" i="1" dirty="0">
              <a:solidFill>
                <a:srgbClr val="15151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0908" y="42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59196" y="2407"/>
            <a:ext cx="1990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Released at SC15</a:t>
            </a:r>
          </a:p>
        </p:txBody>
      </p:sp>
    </p:spTree>
    <p:extLst>
      <p:ext uri="{BB962C8B-B14F-4D97-AF65-F5344CB8AC3E}">
        <p14:creationId xmlns:p14="http://schemas.microsoft.com/office/powerpoint/2010/main" val="21243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Running your application with MPICH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Slightly more advanced topics: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Non-blocking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Group (collective)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MPI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Datatypes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Advanced topics:</a:t>
            </a:r>
          </a:p>
          <a:p>
            <a:pPr lvl="1"/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Nonblocking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Collectives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One-sided communication</a:t>
            </a:r>
          </a:p>
          <a:p>
            <a:pPr lvl="1"/>
            <a:r>
              <a:rPr lang="en-US" sz="1800" b="1" dirty="0" smtClean="0">
                <a:solidFill>
                  <a:srgbClr val="C00000"/>
                </a:solidFill>
              </a:rPr>
              <a:t>Hybrid Programming</a:t>
            </a:r>
          </a:p>
          <a:p>
            <a:pPr lvl="1"/>
            <a:r>
              <a:rPr lang="en-US" sz="1800" dirty="0" smtClean="0"/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and Threads</a:t>
            </a:r>
          </a:p>
        </p:txBody>
      </p:sp>
      <p:sp>
        <p:nvSpPr>
          <p:cNvPr id="632835" name="Rectangle 3"/>
          <p:cNvSpPr>
            <a:spLocks noGrp="1" noChangeArrowheads="1"/>
          </p:cNvSpPr>
          <p:nvPr>
            <p:ph idx="1"/>
          </p:nvPr>
        </p:nvSpPr>
        <p:spPr>
          <a:xfrm>
            <a:off x="346075" y="1143000"/>
            <a:ext cx="8264525" cy="4572000"/>
          </a:xfrm>
        </p:spPr>
        <p:txBody>
          <a:bodyPr/>
          <a:lstStyle/>
          <a:p>
            <a:r>
              <a:rPr lang="en-US" dirty="0"/>
              <a:t>MPI describes parallelism between </a:t>
            </a:r>
            <a:r>
              <a:rPr lang="en-US" i="1" dirty="0"/>
              <a:t>processes </a:t>
            </a:r>
            <a:r>
              <a:rPr lang="en-US" dirty="0"/>
              <a:t>(with separate address spaces)</a:t>
            </a:r>
          </a:p>
          <a:p>
            <a:r>
              <a:rPr lang="en-US" i="1" dirty="0"/>
              <a:t>Thread</a:t>
            </a:r>
            <a:r>
              <a:rPr lang="en-US" dirty="0"/>
              <a:t> parallelism provides a shared-memory model within a process</a:t>
            </a:r>
          </a:p>
          <a:p>
            <a:r>
              <a:rPr lang="en-US" dirty="0" err="1"/>
              <a:t>OpenMP</a:t>
            </a:r>
            <a:r>
              <a:rPr lang="en-US" dirty="0"/>
              <a:t> and </a:t>
            </a:r>
            <a:r>
              <a:rPr lang="en-US" dirty="0" err="1"/>
              <a:t>Pthreads</a:t>
            </a:r>
            <a:r>
              <a:rPr lang="en-US" dirty="0"/>
              <a:t> are common models</a:t>
            </a:r>
          </a:p>
          <a:p>
            <a:pPr lvl="1"/>
            <a:r>
              <a:rPr lang="en-US" dirty="0" err="1"/>
              <a:t>OpenMP</a:t>
            </a:r>
            <a:r>
              <a:rPr lang="en-US" dirty="0"/>
              <a:t> provides convenient features for loop-level parallelism. Threads are created and managed by the compiler, based on user directives.</a:t>
            </a:r>
          </a:p>
          <a:p>
            <a:pPr lvl="1"/>
            <a:r>
              <a:rPr lang="en-US" dirty="0" err="1"/>
              <a:t>Pthreads</a:t>
            </a:r>
            <a:r>
              <a:rPr lang="en-US" dirty="0"/>
              <a:t> provide more complex and dynamic approaches. Threads are created and managed explicitly by the user.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for Multicore</a:t>
            </a:r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458200" cy="533399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Common </a:t>
            </a:r>
            <a:r>
              <a:rPr lang="en-US" dirty="0"/>
              <a:t>options for programming </a:t>
            </a:r>
            <a:r>
              <a:rPr lang="en-US" dirty="0" smtClean="0"/>
              <a:t>multicore clusters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All MPI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MPI </a:t>
            </a:r>
            <a:r>
              <a:rPr lang="en-US" dirty="0"/>
              <a:t>between processes both within a node and across nodes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MPI </a:t>
            </a:r>
            <a:r>
              <a:rPr lang="en-US" dirty="0" smtClean="0"/>
              <a:t>internally </a:t>
            </a:r>
            <a:r>
              <a:rPr lang="en-US" dirty="0"/>
              <a:t>uses shared memory to communicate within a node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MPI + </a:t>
            </a:r>
            <a:r>
              <a:rPr lang="en-US" dirty="0" err="1"/>
              <a:t>OpenMP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Use </a:t>
            </a:r>
            <a:r>
              <a:rPr lang="en-US" dirty="0" err="1"/>
              <a:t>OpenMP</a:t>
            </a:r>
            <a:r>
              <a:rPr lang="en-US" dirty="0"/>
              <a:t> within a node and MPI across nodes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MPI + </a:t>
            </a:r>
            <a:r>
              <a:rPr lang="en-US" dirty="0" err="1"/>
              <a:t>Pthreads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Use </a:t>
            </a:r>
            <a:r>
              <a:rPr lang="en-US" dirty="0" err="1"/>
              <a:t>Pthreads</a:t>
            </a:r>
            <a:r>
              <a:rPr lang="en-US" dirty="0"/>
              <a:t> within a node and MPI across nodes </a:t>
            </a:r>
          </a:p>
          <a:p>
            <a:pPr>
              <a:lnSpc>
                <a:spcPct val="110000"/>
              </a:lnSpc>
            </a:pPr>
            <a:r>
              <a:rPr lang="en-US" dirty="0"/>
              <a:t>The latter two approaches are known as “hybrid programming”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Programming with </a:t>
            </a:r>
            <a:r>
              <a:rPr lang="en-US" dirty="0" err="1" smtClean="0"/>
              <a:t>MPI+Threads</a:t>
            </a:r>
            <a:endParaRPr lang="en-US" dirty="0"/>
          </a:p>
        </p:txBody>
      </p:sp>
      <p:sp>
        <p:nvSpPr>
          <p:cNvPr id="103" name="Content Placeholder 102"/>
          <p:cNvSpPr>
            <a:spLocks noGrp="1"/>
          </p:cNvSpPr>
          <p:nvPr>
            <p:ph idx="1"/>
          </p:nvPr>
        </p:nvSpPr>
        <p:spPr>
          <a:xfrm>
            <a:off x="4648200" y="838200"/>
            <a:ext cx="4191000" cy="5486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In MPI-only programming, each MPI process has a single program counter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 </a:t>
            </a:r>
            <a:r>
              <a:rPr lang="en-US" dirty="0" err="1" smtClean="0"/>
              <a:t>MPI+threads</a:t>
            </a:r>
            <a:r>
              <a:rPr lang="en-US" dirty="0" smtClean="0"/>
              <a:t> hybrid programming, there can be multiple threads executing simultaneously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All threads share all MPI objects (communicators, requests)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MPI implementation might need to take precautions to make sure the state of the MPI stack is consistent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457200" y="1524000"/>
            <a:ext cx="1600200" cy="1524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895600" y="1524000"/>
            <a:ext cx="1600200" cy="1524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3124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Rank 0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6600" y="3124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Rank 1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600" y="114300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MPI-only Programming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7200" y="4419600"/>
            <a:ext cx="1600200" cy="1524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895600" y="4419600"/>
            <a:ext cx="1600200" cy="1524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60198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Rank 0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6600" y="60198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Rank 1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3974068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 smtClean="0">
                <a:solidFill>
                  <a:schemeClr val="bg2">
                    <a:lumMod val="10000"/>
                  </a:schemeClr>
                </a:solidFill>
              </a:rPr>
              <a:t>MPI+Threads</a:t>
            </a:r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 Hybrid Programming</a:t>
            </a:r>
            <a:endParaRPr 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" name="Group 46"/>
          <p:cNvGrpSpPr/>
          <p:nvPr/>
        </p:nvGrpSpPr>
        <p:grpSpPr>
          <a:xfrm>
            <a:off x="685800" y="4702747"/>
            <a:ext cx="432108" cy="859853"/>
            <a:chOff x="3612996" y="2514600"/>
            <a:chExt cx="432108" cy="859853"/>
          </a:xfrm>
        </p:grpSpPr>
        <p:grpSp>
          <p:nvGrpSpPr>
            <p:cNvPr id="16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52" name="Arc 51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53" name="Arc 52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50" name="Arc 49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51" name="Arc 50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18" name="Group 53"/>
          <p:cNvGrpSpPr/>
          <p:nvPr/>
        </p:nvGrpSpPr>
        <p:grpSpPr>
          <a:xfrm>
            <a:off x="914400" y="4702747"/>
            <a:ext cx="432108" cy="859853"/>
            <a:chOff x="3612996" y="2514600"/>
            <a:chExt cx="432108" cy="859853"/>
          </a:xfrm>
        </p:grpSpPr>
        <p:grpSp>
          <p:nvGrpSpPr>
            <p:cNvPr id="19" name="Group 54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59" name="Arc 58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60" name="Arc 59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20" name="Group 55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57" name="Arc 56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58" name="Arc 57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21" name="Group 60"/>
          <p:cNvGrpSpPr/>
          <p:nvPr/>
        </p:nvGrpSpPr>
        <p:grpSpPr>
          <a:xfrm>
            <a:off x="1143000" y="4702747"/>
            <a:ext cx="432108" cy="859853"/>
            <a:chOff x="3612996" y="2514600"/>
            <a:chExt cx="432108" cy="859853"/>
          </a:xfrm>
        </p:grpSpPr>
        <p:grpSp>
          <p:nvGrpSpPr>
            <p:cNvPr id="22" name="Group 61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66" name="Arc 65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67" name="Arc 66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23" name="Group 62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64" name="Arc 63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65" name="Arc 64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24" name="Group 67"/>
          <p:cNvGrpSpPr/>
          <p:nvPr/>
        </p:nvGrpSpPr>
        <p:grpSpPr>
          <a:xfrm>
            <a:off x="1371600" y="4702747"/>
            <a:ext cx="432108" cy="859853"/>
            <a:chOff x="3612996" y="2514600"/>
            <a:chExt cx="432108" cy="859853"/>
          </a:xfrm>
        </p:grpSpPr>
        <p:grpSp>
          <p:nvGrpSpPr>
            <p:cNvPr id="25" name="Group 68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73" name="Arc 72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74" name="Arc 73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26" name="Group 69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71" name="Arc 70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72" name="Arc 71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27" name="Group 74"/>
          <p:cNvGrpSpPr/>
          <p:nvPr/>
        </p:nvGrpSpPr>
        <p:grpSpPr>
          <a:xfrm>
            <a:off x="3124200" y="4702747"/>
            <a:ext cx="432108" cy="859853"/>
            <a:chOff x="3612996" y="2514600"/>
            <a:chExt cx="432108" cy="859853"/>
          </a:xfrm>
        </p:grpSpPr>
        <p:grpSp>
          <p:nvGrpSpPr>
            <p:cNvPr id="28" name="Group 75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80" name="Arc 79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81" name="Arc 80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29" name="Group 76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78" name="Arc 77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79" name="Arc 78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30" name="Group 81"/>
          <p:cNvGrpSpPr/>
          <p:nvPr/>
        </p:nvGrpSpPr>
        <p:grpSpPr>
          <a:xfrm>
            <a:off x="3352800" y="4702747"/>
            <a:ext cx="432108" cy="859853"/>
            <a:chOff x="3612996" y="2514600"/>
            <a:chExt cx="432108" cy="859853"/>
          </a:xfrm>
        </p:grpSpPr>
        <p:grpSp>
          <p:nvGrpSpPr>
            <p:cNvPr id="31" name="Group 82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87" name="Arc 86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88" name="Arc 87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32" name="Group 83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85" name="Arc 84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86" name="Arc 85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33" name="Group 88"/>
          <p:cNvGrpSpPr/>
          <p:nvPr/>
        </p:nvGrpSpPr>
        <p:grpSpPr>
          <a:xfrm>
            <a:off x="3581400" y="4702747"/>
            <a:ext cx="432108" cy="859853"/>
            <a:chOff x="3612996" y="2514600"/>
            <a:chExt cx="432108" cy="859853"/>
          </a:xfrm>
        </p:grpSpPr>
        <p:grpSp>
          <p:nvGrpSpPr>
            <p:cNvPr id="34" name="Group 89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94" name="Arc 93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5" name="Arc 94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35" name="Group 90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92" name="Arc 91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3" name="Arc 92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36" name="Group 95"/>
          <p:cNvGrpSpPr/>
          <p:nvPr/>
        </p:nvGrpSpPr>
        <p:grpSpPr>
          <a:xfrm>
            <a:off x="3810000" y="4702747"/>
            <a:ext cx="432108" cy="859853"/>
            <a:chOff x="3612996" y="2514600"/>
            <a:chExt cx="432108" cy="859853"/>
          </a:xfrm>
        </p:grpSpPr>
        <p:grpSp>
          <p:nvGrpSpPr>
            <p:cNvPr id="37" name="Group 96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101" name="Arc 100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38" name="Group 97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99" name="Arc 98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0" name="Arc 99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183</a:t>
            </a:fld>
            <a:endParaRPr lang="en-US" dirty="0"/>
          </a:p>
        </p:txBody>
      </p:sp>
      <p:grpSp>
        <p:nvGrpSpPr>
          <p:cNvPr id="75" name="Group 67"/>
          <p:cNvGrpSpPr/>
          <p:nvPr/>
        </p:nvGrpSpPr>
        <p:grpSpPr>
          <a:xfrm>
            <a:off x="1069347" y="1875964"/>
            <a:ext cx="432108" cy="859853"/>
            <a:chOff x="3612996" y="2514600"/>
            <a:chExt cx="432108" cy="859853"/>
          </a:xfrm>
        </p:grpSpPr>
        <p:grpSp>
          <p:nvGrpSpPr>
            <p:cNvPr id="76" name="Group 68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84" name="Arc 83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89" name="Arc 88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77" name="Group 69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82" name="Arc 81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83" name="Arc 82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90" name="Group 67"/>
          <p:cNvGrpSpPr/>
          <p:nvPr/>
        </p:nvGrpSpPr>
        <p:grpSpPr>
          <a:xfrm>
            <a:off x="3510687" y="1855885"/>
            <a:ext cx="432108" cy="859853"/>
            <a:chOff x="3612996" y="2514600"/>
            <a:chExt cx="432108" cy="859853"/>
          </a:xfrm>
        </p:grpSpPr>
        <p:grpSp>
          <p:nvGrpSpPr>
            <p:cNvPr id="91" name="Group 68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104" name="Arc 103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5" name="Arc 104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96" name="Group 69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97" name="Arc 96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8" name="Arc 97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678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MPI’s Four Levels of Thread Safety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38200"/>
            <a:ext cx="8458200" cy="5562600"/>
          </a:xfrm>
        </p:spPr>
        <p:txBody>
          <a:bodyPr/>
          <a:lstStyle/>
          <a:p>
            <a:pPr marL="282575" indent="-282575">
              <a:lnSpc>
                <a:spcPct val="110000"/>
              </a:lnSpc>
            </a:pPr>
            <a:r>
              <a:rPr lang="en-US" dirty="0" smtClean="0"/>
              <a:t>MPI defines four levels of thread safety -- these are commitments the application makes to the MPI</a:t>
            </a:r>
          </a:p>
          <a:p>
            <a:pPr marL="685800" lvl="1" indent="-288925">
              <a:lnSpc>
                <a:spcPct val="110000"/>
              </a:lnSpc>
            </a:pPr>
            <a:r>
              <a:rPr lang="en-US" dirty="0" smtClean="0"/>
              <a:t>MPI_THREAD_SINGLE: only one thread exists in the application</a:t>
            </a:r>
          </a:p>
          <a:p>
            <a:pPr marL="685800" lvl="1" indent="-288925">
              <a:lnSpc>
                <a:spcPct val="110000"/>
              </a:lnSpc>
            </a:pPr>
            <a:r>
              <a:rPr lang="en-US" dirty="0" smtClean="0"/>
              <a:t>MPI_THREAD_FUNNELED: multithreaded, but only the main thread makes MPI calls (the one that called </a:t>
            </a:r>
            <a:r>
              <a:rPr lang="en-US" dirty="0" err="1" smtClean="0"/>
              <a:t>MPI_Init_thread</a:t>
            </a:r>
            <a:r>
              <a:rPr lang="en-US" dirty="0" smtClean="0"/>
              <a:t>)</a:t>
            </a:r>
          </a:p>
          <a:p>
            <a:pPr marL="685800" lvl="1" indent="-288925">
              <a:lnSpc>
                <a:spcPct val="110000"/>
              </a:lnSpc>
            </a:pPr>
            <a:r>
              <a:rPr lang="en-US" dirty="0" smtClean="0"/>
              <a:t>MPI_THREAD_SERIALIZED: multithreaded, but only one thread </a:t>
            </a:r>
            <a:r>
              <a:rPr lang="en-US" i="1" dirty="0" smtClean="0"/>
              <a:t>at a time</a:t>
            </a:r>
            <a:r>
              <a:rPr lang="en-US" dirty="0" smtClean="0"/>
              <a:t> makes MPI calls</a:t>
            </a:r>
          </a:p>
          <a:p>
            <a:pPr marL="685800" lvl="1" indent="-288925">
              <a:lnSpc>
                <a:spcPct val="110000"/>
              </a:lnSpc>
            </a:pPr>
            <a:r>
              <a:rPr lang="en-US" dirty="0" smtClean="0"/>
              <a:t>MPI_THREAD_MULTIPLE: multithreaded and any thread can make MPI calls at any time (with some restrictions to avoid races – see next slide)</a:t>
            </a:r>
          </a:p>
          <a:p>
            <a:pPr marL="282575" indent="-282575">
              <a:lnSpc>
                <a:spcPct val="110000"/>
              </a:lnSpc>
            </a:pPr>
            <a:r>
              <a:rPr lang="en-US" dirty="0" smtClean="0"/>
              <a:t>Thread levels are in increasing order</a:t>
            </a:r>
          </a:p>
          <a:p>
            <a:pPr marL="682625" lvl="1" indent="-282575">
              <a:lnSpc>
                <a:spcPct val="110000"/>
              </a:lnSpc>
            </a:pPr>
            <a:r>
              <a:rPr lang="en-US" dirty="0" smtClean="0"/>
              <a:t>If an application works in FUNNELED mode, it can work in SERIALIZED</a:t>
            </a:r>
          </a:p>
          <a:p>
            <a:pPr marL="282575" indent="-282575">
              <a:lnSpc>
                <a:spcPct val="110000"/>
              </a:lnSpc>
            </a:pPr>
            <a:r>
              <a:rPr lang="en-US" dirty="0" smtClean="0"/>
              <a:t>MPI defines an alternative to </a:t>
            </a:r>
            <a:r>
              <a:rPr lang="en-US" dirty="0" err="1" smtClean="0"/>
              <a:t>MPI_Init</a:t>
            </a:r>
            <a:endParaRPr lang="en-US" dirty="0" smtClean="0"/>
          </a:p>
          <a:p>
            <a:pPr marL="685800" lvl="1" indent="-288925">
              <a:lnSpc>
                <a:spcPct val="110000"/>
              </a:lnSpc>
            </a:pPr>
            <a:r>
              <a:rPr lang="en-US" dirty="0" err="1" smtClean="0"/>
              <a:t>MPI_Init_thread</a:t>
            </a:r>
            <a:r>
              <a:rPr lang="en-US" dirty="0" smtClean="0"/>
              <a:t>(requested, provided)</a:t>
            </a:r>
          </a:p>
          <a:p>
            <a:pPr marL="1085850" lvl="2" indent="-288925">
              <a:lnSpc>
                <a:spcPct val="110000"/>
              </a:lnSpc>
            </a:pPr>
            <a:r>
              <a:rPr lang="en-US" sz="1700" i="1" dirty="0" smtClean="0"/>
              <a:t>Application specifies level it needs; MPI implementation returns level it supports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MPI_THREAD_SINGLE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990600"/>
          </a:xfrm>
        </p:spPr>
        <p:txBody>
          <a:bodyPr/>
          <a:lstStyle/>
          <a:p>
            <a:r>
              <a:rPr lang="en-US" dirty="0" smtClean="0"/>
              <a:t>There are no additional user threads in the system</a:t>
            </a:r>
          </a:p>
          <a:p>
            <a:pPr lvl="1"/>
            <a:r>
              <a:rPr lang="en-US" dirty="0" smtClean="0"/>
              <a:t>E.g., there are no </a:t>
            </a:r>
            <a:r>
              <a:rPr lang="en-US" dirty="0" err="1" smtClean="0"/>
              <a:t>OpenMP</a:t>
            </a:r>
            <a:r>
              <a:rPr lang="en-US" dirty="0" smtClean="0"/>
              <a:t> parallel regions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33400" y="2133600"/>
            <a:ext cx="8229600" cy="396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[100];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(MPI_COMM_WORLD, &amp;rank);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for (i = 0; i &lt; 100; i++)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compute(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[i]);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Do MPI stuff */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36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MPI_THREAD_FUNNELED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371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All MPI calls are made by the </a:t>
            </a:r>
            <a:r>
              <a:rPr lang="en-US" b="1" dirty="0" smtClean="0">
                <a:solidFill>
                  <a:srgbClr val="FF0000"/>
                </a:solidFill>
              </a:rPr>
              <a:t>master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thread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Outside the </a:t>
            </a:r>
            <a:r>
              <a:rPr lang="en-US" dirty="0" err="1" smtClean="0"/>
              <a:t>OpenMP</a:t>
            </a:r>
            <a:r>
              <a:rPr lang="en-US" dirty="0" smtClean="0"/>
              <a:t> parallel regions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 </a:t>
            </a:r>
            <a:r>
              <a:rPr lang="en-US" dirty="0" err="1" smtClean="0"/>
              <a:t>OpenMP</a:t>
            </a:r>
            <a:r>
              <a:rPr lang="en-US" dirty="0" smtClean="0"/>
              <a:t> master regions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307011" y="2209800"/>
            <a:ext cx="8652086" cy="419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[100], provided;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MPI_Init_thread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MPI_THREAD_FUNNELED, &amp;provided);</a:t>
            </a:r>
            <a:b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if (provided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MPI_THREAD_FUNNELED)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MPI_Abort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(MPI_COMM_WORLD,1);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parallel for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for (i = 0; i &lt; 100; i++)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compute(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[i]);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/* Do MPI stuff */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186</a:t>
            </a:fld>
            <a:endParaRPr lang="en-US" dirty="0"/>
          </a:p>
        </p:txBody>
      </p:sp>
      <p:grpSp>
        <p:nvGrpSpPr>
          <p:cNvPr id="8" name="グループ化 14"/>
          <p:cNvGrpSpPr/>
          <p:nvPr/>
        </p:nvGrpSpPr>
        <p:grpSpPr>
          <a:xfrm>
            <a:off x="6365855" y="3982480"/>
            <a:ext cx="1961633" cy="2244045"/>
            <a:chOff x="467544" y="2282562"/>
            <a:chExt cx="2546642" cy="2311480"/>
          </a:xfrm>
        </p:grpSpPr>
        <p:grpSp>
          <p:nvGrpSpPr>
            <p:cNvPr id="9" name="グループ化 15"/>
            <p:cNvGrpSpPr/>
            <p:nvPr/>
          </p:nvGrpSpPr>
          <p:grpSpPr>
            <a:xfrm>
              <a:off x="467544" y="2282562"/>
              <a:ext cx="2546642" cy="2311480"/>
              <a:chOff x="514576" y="2282562"/>
              <a:chExt cx="2749087" cy="2311480"/>
            </a:xfrm>
          </p:grpSpPr>
          <p:sp>
            <p:nvSpPr>
              <p:cNvPr id="119" name="角丸四角形 132"/>
              <p:cNvSpPr/>
              <p:nvPr/>
            </p:nvSpPr>
            <p:spPr>
              <a:xfrm>
                <a:off x="524116" y="2505825"/>
                <a:ext cx="2720965" cy="2088217"/>
              </a:xfrm>
              <a:prstGeom prst="roundRect">
                <a:avLst>
                  <a:gd name="adj" fmla="val 2655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91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12700"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片側の 2 つの角を丸めた四角形 133"/>
              <p:cNvSpPr/>
              <p:nvPr/>
            </p:nvSpPr>
            <p:spPr bwMode="auto">
              <a:xfrm>
                <a:off x="514576" y="2282562"/>
                <a:ext cx="2749087" cy="2857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50800" h="254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MPI Process</a:t>
                </a:r>
                <a:endParaRPr kumimoji="0" lang="ja-JP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正方形/長方形 16"/>
            <p:cNvSpPr/>
            <p:nvPr/>
          </p:nvSpPr>
          <p:spPr bwMode="auto">
            <a:xfrm>
              <a:off x="601385" y="2755295"/>
              <a:ext cx="2344631" cy="461199"/>
            </a:xfrm>
            <a:prstGeom prst="rect">
              <a:avLst/>
            </a:prstGeom>
            <a:solidFill>
              <a:srgbClr val="D6D1B8">
                <a:alpha val="58000"/>
              </a:srgbClr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200" b="0" i="0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COMP.</a:t>
              </a:r>
              <a:endParaRPr kumimoji="0" lang="ja-JP" altLang="en-US" sz="12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正方形/長方形 17"/>
            <p:cNvSpPr/>
            <p:nvPr/>
          </p:nvSpPr>
          <p:spPr bwMode="auto">
            <a:xfrm>
              <a:off x="577027" y="4016779"/>
              <a:ext cx="2355355" cy="461199"/>
            </a:xfrm>
            <a:prstGeom prst="rect">
              <a:avLst/>
            </a:prstGeom>
            <a:solidFill>
              <a:srgbClr val="D6D1B8">
                <a:alpha val="58000"/>
              </a:srgbClr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ja-JP" sz="1200" dirty="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COMP.</a:t>
              </a:r>
              <a:endParaRPr kumimoji="0" lang="ja-JP" altLang="en-US" sz="1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正方形/長方形 18"/>
            <p:cNvSpPr/>
            <p:nvPr/>
          </p:nvSpPr>
          <p:spPr bwMode="auto">
            <a:xfrm>
              <a:off x="581519" y="3372984"/>
              <a:ext cx="2351260" cy="46119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8000"/>
              </a:schemeClr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200" b="0" i="0" u="none" strike="noStrike" cap="none" normalizeH="0" baseline="0" dirty="0" smtClean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MPI </a:t>
              </a:r>
              <a:r>
                <a:rPr kumimoji="0" lang="en-US" altLang="ja-JP" sz="12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COMM.</a:t>
              </a:r>
              <a:endParaRPr kumimoji="0" lang="ja-JP" altLang="en-US" sz="12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grpSp>
          <p:nvGrpSpPr>
            <p:cNvPr id="13" name="グループ化 19"/>
            <p:cNvGrpSpPr/>
            <p:nvPr/>
          </p:nvGrpSpPr>
          <p:grpSpPr>
            <a:xfrm>
              <a:off x="639901" y="2710857"/>
              <a:ext cx="1463308" cy="566495"/>
              <a:chOff x="767351" y="4058614"/>
              <a:chExt cx="1463308" cy="566495"/>
            </a:xfrm>
          </p:grpSpPr>
          <p:grpSp>
            <p:nvGrpSpPr>
              <p:cNvPr id="74" name="グループ化 85"/>
              <p:cNvGrpSpPr/>
              <p:nvPr/>
            </p:nvGrpSpPr>
            <p:grpSpPr>
              <a:xfrm>
                <a:off x="767351" y="4058614"/>
                <a:ext cx="193797" cy="566482"/>
                <a:chOff x="1641119" y="4581128"/>
                <a:chExt cx="193797" cy="490157"/>
              </a:xfrm>
            </p:grpSpPr>
            <p:grpSp>
              <p:nvGrpSpPr>
                <p:cNvPr id="109" name="グループ化 121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17" name="直線コネクタ 130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8" name="直線コネクタ 131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10" name="グループ化 122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15" name="直線コネクタ 128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6" name="直線コネクタ 129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1" name="直線コネクタ 123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2" name="直線コネクタ 124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直線コネクタ 125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4" name="直線コネクタ 127"/>
                <p:cNvCxnSpPr/>
                <p:nvPr/>
              </p:nvCxnSpPr>
              <p:spPr bwMode="auto">
                <a:xfrm>
                  <a:off x="1738017" y="4988741"/>
                  <a:ext cx="0" cy="8254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5" name="グループ化 86"/>
              <p:cNvGrpSpPr/>
              <p:nvPr/>
            </p:nvGrpSpPr>
            <p:grpSpPr>
              <a:xfrm>
                <a:off x="1157323" y="4058618"/>
                <a:ext cx="193797" cy="566487"/>
                <a:chOff x="1641119" y="4581128"/>
                <a:chExt cx="193797" cy="490161"/>
              </a:xfrm>
            </p:grpSpPr>
            <p:grpSp>
              <p:nvGrpSpPr>
                <p:cNvPr id="99" name="グループ化 110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07" name="直線コネクタ 119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8" name="直線コネクタ 120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00" name="グループ化 111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05" name="直線コネクタ 117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6" name="直線コネクタ 118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1" name="直線コネクタ 112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直線コネクタ 114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直線コネクタ 115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4" name="直線コネクタ 116"/>
                <p:cNvCxnSpPr/>
                <p:nvPr/>
              </p:nvCxnSpPr>
              <p:spPr bwMode="auto">
                <a:xfrm>
                  <a:off x="1744186" y="4984598"/>
                  <a:ext cx="0" cy="866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6" name="グループ化 87"/>
              <p:cNvGrpSpPr/>
              <p:nvPr/>
            </p:nvGrpSpPr>
            <p:grpSpPr>
              <a:xfrm>
                <a:off x="1608995" y="4058614"/>
                <a:ext cx="193797" cy="566482"/>
                <a:chOff x="1641119" y="4581128"/>
                <a:chExt cx="193797" cy="490157"/>
              </a:xfrm>
            </p:grpSpPr>
            <p:grpSp>
              <p:nvGrpSpPr>
                <p:cNvPr id="89" name="グループ化 100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97" name="直線コネクタ 108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8" name="直線コネクタ 109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90" name="グループ化 101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95" name="直線コネクタ 106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6" name="直線コネクタ 107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1" name="直線コネクタ 102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直線コネクタ 103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直線コネクタ 104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直線コネクタ 105"/>
                <p:cNvCxnSpPr/>
                <p:nvPr/>
              </p:nvCxnSpPr>
              <p:spPr bwMode="auto">
                <a:xfrm>
                  <a:off x="1744186" y="4984598"/>
                  <a:ext cx="3456" cy="8668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7" name="グループ化 88"/>
              <p:cNvGrpSpPr/>
              <p:nvPr/>
            </p:nvGrpSpPr>
            <p:grpSpPr>
              <a:xfrm>
                <a:off x="2036862" y="4058614"/>
                <a:ext cx="193797" cy="566495"/>
                <a:chOff x="1641119" y="4564754"/>
                <a:chExt cx="193797" cy="504876"/>
              </a:xfrm>
            </p:grpSpPr>
            <p:grpSp>
              <p:nvGrpSpPr>
                <p:cNvPr id="79" name="グループ化 90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87" name="直線コネクタ 98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8" name="直線コネクタ 99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0" name="グループ化 91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85" name="直線コネクタ 96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6" name="直線コネクタ 97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1" name="直線コネクタ 92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直線コネクタ 93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" name="直線コネクタ 94"/>
                <p:cNvCxnSpPr/>
                <p:nvPr/>
              </p:nvCxnSpPr>
              <p:spPr bwMode="auto">
                <a:xfrm>
                  <a:off x="1738017" y="4564754"/>
                  <a:ext cx="900" cy="1471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4" name="直線コネクタ 95"/>
                <p:cNvCxnSpPr/>
                <p:nvPr/>
              </p:nvCxnSpPr>
              <p:spPr bwMode="auto">
                <a:xfrm>
                  <a:off x="1744186" y="4984598"/>
                  <a:ext cx="0" cy="8503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直線コネクタ 89"/>
              <p:cNvCxnSpPr/>
              <p:nvPr/>
            </p:nvCxnSpPr>
            <p:spPr>
              <a:xfrm>
                <a:off x="872872" y="4625098"/>
                <a:ext cx="1284397" cy="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" name="グループ化 20"/>
            <p:cNvGrpSpPr/>
            <p:nvPr/>
          </p:nvGrpSpPr>
          <p:grpSpPr>
            <a:xfrm>
              <a:off x="650977" y="3925295"/>
              <a:ext cx="1463308" cy="564027"/>
              <a:chOff x="778427" y="5455340"/>
              <a:chExt cx="1463308" cy="564027"/>
            </a:xfrm>
          </p:grpSpPr>
          <p:grpSp>
            <p:nvGrpSpPr>
              <p:cNvPr id="29" name="グループ化 40"/>
              <p:cNvGrpSpPr/>
              <p:nvPr/>
            </p:nvGrpSpPr>
            <p:grpSpPr>
              <a:xfrm>
                <a:off x="778427" y="5455340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64" name="グループ化 7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72" name="直線コネクタ 8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3" name="直線コネクタ 8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65" name="グループ化 7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70" name="直線コネクタ 8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直線コネクタ 8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6" name="直線コネクタ 7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7" name="直線コネクタ 7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8" name="直線コネクタ 7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9" name="直線コネクタ 8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0" name="グループ化 41"/>
              <p:cNvGrpSpPr/>
              <p:nvPr/>
            </p:nvGrpSpPr>
            <p:grpSpPr>
              <a:xfrm>
                <a:off x="1168399" y="5455340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54" name="グループ化 6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62" name="直線コネクタ 7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3" name="直線コネクタ 7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55" name="グループ化 6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60" name="直線コネクタ 7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1" name="直線コネクタ 7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56" name="直線コネクタ 6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" name="直線コネクタ 6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直線コネクタ 6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直線コネクタ 7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1" name="グループ化 42"/>
              <p:cNvGrpSpPr/>
              <p:nvPr/>
            </p:nvGrpSpPr>
            <p:grpSpPr>
              <a:xfrm>
                <a:off x="1612451" y="5455340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44" name="グループ化 5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52" name="直線コネクタ 6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3" name="直線コネクタ 6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45" name="グループ化 5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50" name="直線コネクタ 6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直線コネクタ 6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6" name="直線コネクタ 5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" name="直線コネクタ 5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直線コネクタ 5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9" name="直線コネクタ 6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2" name="グループ化 43"/>
              <p:cNvGrpSpPr/>
              <p:nvPr/>
            </p:nvGrpSpPr>
            <p:grpSpPr>
              <a:xfrm>
                <a:off x="2047938" y="5473711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34" name="グループ化 4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42" name="直線コネクタ 5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3" name="直線コネクタ 5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35" name="グループ化 4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40" name="直線コネクタ 5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" name="直線コネクタ 5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" name="直線コネクタ 4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" name="直線コネクタ 4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8" name="直線コネクタ 4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" name="直線コネクタ 5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3" name="直線コネクタ 44"/>
              <p:cNvCxnSpPr/>
              <p:nvPr/>
            </p:nvCxnSpPr>
            <p:spPr>
              <a:xfrm>
                <a:off x="867705" y="5461576"/>
                <a:ext cx="1290566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" name="グループ化 21"/>
            <p:cNvGrpSpPr/>
            <p:nvPr/>
          </p:nvGrpSpPr>
          <p:grpSpPr>
            <a:xfrm>
              <a:off x="1484000" y="3188243"/>
              <a:ext cx="193797" cy="813452"/>
              <a:chOff x="1641119" y="4557461"/>
              <a:chExt cx="193797" cy="574705"/>
            </a:xfrm>
          </p:grpSpPr>
          <p:grpSp>
            <p:nvGrpSpPr>
              <p:cNvPr id="19" name="グループ化 30"/>
              <p:cNvGrpSpPr/>
              <p:nvPr/>
            </p:nvGrpSpPr>
            <p:grpSpPr>
              <a:xfrm>
                <a:off x="1641119" y="4728863"/>
                <a:ext cx="193797" cy="113778"/>
                <a:chOff x="2987824" y="2204864"/>
                <a:chExt cx="216024" cy="184212"/>
              </a:xfrm>
            </p:grpSpPr>
            <p:cxnSp>
              <p:nvCxnSpPr>
                <p:cNvPr id="27" name="直線コネクタ 38"/>
                <p:cNvCxnSpPr/>
                <p:nvPr/>
              </p:nvCxnSpPr>
              <p:spPr bwMode="auto">
                <a:xfrm>
                  <a:off x="2987824" y="2204864"/>
                  <a:ext cx="216024" cy="10801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直線コネクタ 39"/>
                <p:cNvCxnSpPr/>
                <p:nvPr/>
              </p:nvCxnSpPr>
              <p:spPr bwMode="auto">
                <a:xfrm flipH="1">
                  <a:off x="2987824" y="2312876"/>
                  <a:ext cx="216024" cy="762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0" name="グループ化 31"/>
              <p:cNvGrpSpPr/>
              <p:nvPr/>
            </p:nvGrpSpPr>
            <p:grpSpPr>
              <a:xfrm>
                <a:off x="1641119" y="4837463"/>
                <a:ext cx="193797" cy="113778"/>
                <a:chOff x="2987824" y="2204864"/>
                <a:chExt cx="216024" cy="184212"/>
              </a:xfrm>
            </p:grpSpPr>
            <p:cxnSp>
              <p:nvCxnSpPr>
                <p:cNvPr id="25" name="直線コネクタ 36"/>
                <p:cNvCxnSpPr/>
                <p:nvPr/>
              </p:nvCxnSpPr>
              <p:spPr bwMode="auto">
                <a:xfrm>
                  <a:off x="2987824" y="2204864"/>
                  <a:ext cx="216024" cy="10801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" name="直線コネクタ 37"/>
                <p:cNvCxnSpPr/>
                <p:nvPr/>
              </p:nvCxnSpPr>
              <p:spPr bwMode="auto">
                <a:xfrm flipH="1">
                  <a:off x="2987824" y="2312876"/>
                  <a:ext cx="216024" cy="762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" name="直線コネクタ 32"/>
              <p:cNvCxnSpPr/>
              <p:nvPr/>
            </p:nvCxnSpPr>
            <p:spPr bwMode="auto">
              <a:xfrm>
                <a:off x="1641119" y="4951241"/>
                <a:ext cx="103067" cy="33357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直線コネクタ 33"/>
              <p:cNvCxnSpPr/>
              <p:nvPr/>
            </p:nvCxnSpPr>
            <p:spPr bwMode="auto">
              <a:xfrm flipH="1">
                <a:off x="1647289" y="4707881"/>
                <a:ext cx="96897" cy="2353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直線コネクタ 34"/>
              <p:cNvCxnSpPr/>
              <p:nvPr/>
            </p:nvCxnSpPr>
            <p:spPr bwMode="auto">
              <a:xfrm>
                <a:off x="1741660" y="4557461"/>
                <a:ext cx="0" cy="15495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直線コネクタ 35"/>
              <p:cNvCxnSpPr/>
              <p:nvPr/>
            </p:nvCxnSpPr>
            <p:spPr bwMode="auto">
              <a:xfrm>
                <a:off x="1739106" y="4989980"/>
                <a:ext cx="0" cy="142186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" name="直線コネクタ 22"/>
            <p:cNvCxnSpPr/>
            <p:nvPr/>
          </p:nvCxnSpPr>
          <p:spPr>
            <a:xfrm flipH="1" flipV="1">
              <a:off x="742969" y="3311597"/>
              <a:ext cx="4906" cy="664498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線コネクタ 23"/>
            <p:cNvCxnSpPr/>
            <p:nvPr/>
          </p:nvCxnSpPr>
          <p:spPr>
            <a:xfrm flipH="1" flipV="1">
              <a:off x="1132940" y="3311596"/>
              <a:ext cx="5807" cy="68287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線コネクタ 24"/>
            <p:cNvCxnSpPr/>
            <p:nvPr/>
          </p:nvCxnSpPr>
          <p:spPr>
            <a:xfrm flipV="1">
              <a:off x="2012479" y="3314877"/>
              <a:ext cx="0" cy="6795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39041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MPI_THREAD_SERIALIZED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/>
          <a:lstStyle/>
          <a:p>
            <a:r>
              <a:rPr lang="en-US" dirty="0" smtClean="0"/>
              <a:t>Only </a:t>
            </a:r>
            <a:r>
              <a:rPr lang="en-US" b="1" dirty="0" smtClean="0">
                <a:solidFill>
                  <a:srgbClr val="FF0000"/>
                </a:solidFill>
              </a:rPr>
              <a:t>one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thread can make MPI calls at a time</a:t>
            </a:r>
          </a:p>
          <a:p>
            <a:pPr lvl="1"/>
            <a:r>
              <a:rPr lang="en-US" dirty="0" smtClean="0"/>
              <a:t>Protected by </a:t>
            </a:r>
            <a:r>
              <a:rPr lang="en-US" dirty="0" err="1" smtClean="0"/>
              <a:t>OpenMP</a:t>
            </a:r>
            <a:r>
              <a:rPr lang="en-US" dirty="0" smtClean="0"/>
              <a:t> critical regions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37235" y="1981200"/>
            <a:ext cx="8906765" cy="441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[100], provided;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MPI_Init_thread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MPI_THREAD_SERIALIZED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&amp;provided)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if (provided &lt;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MPI_THREAD_SERIALIZED) </a:t>
            </a:r>
            <a:r>
              <a:rPr lang="en-US" sz="1600" b="1" kern="0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MPI_Abort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(MPI_COMM_WORLD,1)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parallel for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for (i = 0; i &lt; 100; i++) 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compute(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[i]);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critical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/* Do MPI stuff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187</a:t>
            </a:fld>
            <a:endParaRPr lang="en-US" dirty="0"/>
          </a:p>
        </p:txBody>
      </p:sp>
      <p:grpSp>
        <p:nvGrpSpPr>
          <p:cNvPr id="7" name="グループ化 14"/>
          <p:cNvGrpSpPr/>
          <p:nvPr/>
        </p:nvGrpSpPr>
        <p:grpSpPr>
          <a:xfrm>
            <a:off x="6405550" y="3810000"/>
            <a:ext cx="1961633" cy="2244045"/>
            <a:chOff x="467544" y="2282562"/>
            <a:chExt cx="2546642" cy="2311480"/>
          </a:xfrm>
        </p:grpSpPr>
        <p:grpSp>
          <p:nvGrpSpPr>
            <p:cNvPr id="8" name="グループ化 15"/>
            <p:cNvGrpSpPr/>
            <p:nvPr/>
          </p:nvGrpSpPr>
          <p:grpSpPr>
            <a:xfrm>
              <a:off x="467544" y="2282562"/>
              <a:ext cx="2546642" cy="2311480"/>
              <a:chOff x="514576" y="2282562"/>
              <a:chExt cx="2749087" cy="2311480"/>
            </a:xfrm>
          </p:grpSpPr>
          <p:sp>
            <p:nvSpPr>
              <p:cNvPr id="118" name="角丸四角形 132"/>
              <p:cNvSpPr/>
              <p:nvPr/>
            </p:nvSpPr>
            <p:spPr>
              <a:xfrm>
                <a:off x="524116" y="2505825"/>
                <a:ext cx="2720965" cy="2088217"/>
              </a:xfrm>
              <a:prstGeom prst="roundRect">
                <a:avLst>
                  <a:gd name="adj" fmla="val 2655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91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12700"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片側の 2 つの角を丸めた四角形 133"/>
              <p:cNvSpPr/>
              <p:nvPr/>
            </p:nvSpPr>
            <p:spPr bwMode="auto">
              <a:xfrm>
                <a:off x="514576" y="2282562"/>
                <a:ext cx="2749087" cy="2857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50800" h="254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MPI Process</a:t>
                </a:r>
                <a:endParaRPr kumimoji="0" lang="ja-JP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正方形/長方形 16"/>
            <p:cNvSpPr/>
            <p:nvPr/>
          </p:nvSpPr>
          <p:spPr bwMode="auto">
            <a:xfrm>
              <a:off x="601385" y="2755295"/>
              <a:ext cx="2344631" cy="461199"/>
            </a:xfrm>
            <a:prstGeom prst="rect">
              <a:avLst/>
            </a:prstGeom>
            <a:solidFill>
              <a:srgbClr val="D6D1B8">
                <a:alpha val="58000"/>
              </a:srgbClr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200" b="0" i="0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COMP.</a:t>
              </a:r>
              <a:endParaRPr kumimoji="0" lang="ja-JP" altLang="en-US" sz="12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正方形/長方形 17"/>
            <p:cNvSpPr/>
            <p:nvPr/>
          </p:nvSpPr>
          <p:spPr bwMode="auto">
            <a:xfrm>
              <a:off x="577027" y="4016779"/>
              <a:ext cx="2355355" cy="461199"/>
            </a:xfrm>
            <a:prstGeom prst="rect">
              <a:avLst/>
            </a:prstGeom>
            <a:solidFill>
              <a:srgbClr val="D6D1B8">
                <a:alpha val="58000"/>
              </a:srgbClr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ja-JP" sz="1200" dirty="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COMP.</a:t>
              </a:r>
              <a:endParaRPr kumimoji="0" lang="ja-JP" altLang="en-US" sz="1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正方形/長方形 18"/>
            <p:cNvSpPr/>
            <p:nvPr/>
          </p:nvSpPr>
          <p:spPr bwMode="auto">
            <a:xfrm>
              <a:off x="581519" y="3372984"/>
              <a:ext cx="2351260" cy="46119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8000"/>
              </a:schemeClr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200" b="0" i="0" u="none" strike="noStrike" cap="none" normalizeH="0" baseline="0" dirty="0" smtClean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MPI </a:t>
              </a:r>
              <a:r>
                <a:rPr kumimoji="0" lang="en-US" altLang="ja-JP" sz="12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COMM.</a:t>
              </a:r>
              <a:endParaRPr kumimoji="0" lang="ja-JP" altLang="en-US" sz="12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grpSp>
          <p:nvGrpSpPr>
            <p:cNvPr id="12" name="グループ化 19"/>
            <p:cNvGrpSpPr/>
            <p:nvPr/>
          </p:nvGrpSpPr>
          <p:grpSpPr>
            <a:xfrm>
              <a:off x="639901" y="2710857"/>
              <a:ext cx="1463308" cy="566495"/>
              <a:chOff x="767351" y="4058614"/>
              <a:chExt cx="1463308" cy="566495"/>
            </a:xfrm>
          </p:grpSpPr>
          <p:grpSp>
            <p:nvGrpSpPr>
              <p:cNvPr id="73" name="グループ化 85"/>
              <p:cNvGrpSpPr/>
              <p:nvPr/>
            </p:nvGrpSpPr>
            <p:grpSpPr>
              <a:xfrm>
                <a:off x="767351" y="4058614"/>
                <a:ext cx="193797" cy="566482"/>
                <a:chOff x="1641119" y="4581128"/>
                <a:chExt cx="193797" cy="490157"/>
              </a:xfrm>
            </p:grpSpPr>
            <p:grpSp>
              <p:nvGrpSpPr>
                <p:cNvPr id="108" name="グループ化 121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16" name="直線コネクタ 130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7" name="直線コネクタ 131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09" name="グループ化 122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14" name="直線コネクタ 128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5" name="直線コネクタ 129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" name="直線コネクタ 123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直線コネクタ 124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2" name="直線コネクタ 125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直線コネクタ 127"/>
                <p:cNvCxnSpPr/>
                <p:nvPr/>
              </p:nvCxnSpPr>
              <p:spPr bwMode="auto">
                <a:xfrm>
                  <a:off x="1738017" y="4988741"/>
                  <a:ext cx="0" cy="8254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4" name="グループ化 86"/>
              <p:cNvGrpSpPr/>
              <p:nvPr/>
            </p:nvGrpSpPr>
            <p:grpSpPr>
              <a:xfrm>
                <a:off x="1157323" y="4058618"/>
                <a:ext cx="193797" cy="566487"/>
                <a:chOff x="1641119" y="4581128"/>
                <a:chExt cx="193797" cy="490161"/>
              </a:xfrm>
            </p:grpSpPr>
            <p:grpSp>
              <p:nvGrpSpPr>
                <p:cNvPr id="98" name="グループ化 110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06" name="直線コネクタ 119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7" name="直線コネクタ 120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99" name="グループ化 111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04" name="直線コネクタ 117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5" name="直線コネクタ 118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" name="直線コネクタ 112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直線コネクタ 114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直線コネクタ 115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直線コネクタ 116"/>
                <p:cNvCxnSpPr/>
                <p:nvPr/>
              </p:nvCxnSpPr>
              <p:spPr bwMode="auto">
                <a:xfrm>
                  <a:off x="1744186" y="4984598"/>
                  <a:ext cx="0" cy="866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5" name="グループ化 87"/>
              <p:cNvGrpSpPr/>
              <p:nvPr/>
            </p:nvGrpSpPr>
            <p:grpSpPr>
              <a:xfrm>
                <a:off x="1608995" y="4058614"/>
                <a:ext cx="193797" cy="566482"/>
                <a:chOff x="1641119" y="4581128"/>
                <a:chExt cx="193797" cy="490157"/>
              </a:xfrm>
            </p:grpSpPr>
            <p:grpSp>
              <p:nvGrpSpPr>
                <p:cNvPr id="88" name="グループ化 100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96" name="直線コネクタ 108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7" name="直線コネクタ 109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9" name="グループ化 101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94" name="直線コネクタ 106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5" name="直線コネクタ 107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0" name="直線コネクタ 102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直線コネクタ 103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直線コネクタ 104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直線コネクタ 105"/>
                <p:cNvCxnSpPr/>
                <p:nvPr/>
              </p:nvCxnSpPr>
              <p:spPr bwMode="auto">
                <a:xfrm>
                  <a:off x="1744186" y="4984598"/>
                  <a:ext cx="3456" cy="8668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6" name="グループ化 88"/>
              <p:cNvGrpSpPr/>
              <p:nvPr/>
            </p:nvGrpSpPr>
            <p:grpSpPr>
              <a:xfrm>
                <a:off x="2036862" y="4058614"/>
                <a:ext cx="193797" cy="566495"/>
                <a:chOff x="1641119" y="4564754"/>
                <a:chExt cx="193797" cy="504876"/>
              </a:xfrm>
            </p:grpSpPr>
            <p:grpSp>
              <p:nvGrpSpPr>
                <p:cNvPr id="78" name="グループ化 90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86" name="直線コネクタ 98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7" name="直線コネクタ 99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79" name="グループ化 91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84" name="直線コネクタ 96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5" name="直線コネクタ 97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0" name="直線コネクタ 92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直線コネクタ 93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直線コネクタ 94"/>
                <p:cNvCxnSpPr/>
                <p:nvPr/>
              </p:nvCxnSpPr>
              <p:spPr bwMode="auto">
                <a:xfrm>
                  <a:off x="1738017" y="4564754"/>
                  <a:ext cx="900" cy="1471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" name="直線コネクタ 95"/>
                <p:cNvCxnSpPr/>
                <p:nvPr/>
              </p:nvCxnSpPr>
              <p:spPr bwMode="auto">
                <a:xfrm>
                  <a:off x="1744186" y="4984598"/>
                  <a:ext cx="0" cy="8503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7" name="直線コネクタ 89"/>
              <p:cNvCxnSpPr/>
              <p:nvPr/>
            </p:nvCxnSpPr>
            <p:spPr>
              <a:xfrm>
                <a:off x="872872" y="4625098"/>
                <a:ext cx="1284397" cy="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3" name="グループ化 20"/>
            <p:cNvGrpSpPr/>
            <p:nvPr/>
          </p:nvGrpSpPr>
          <p:grpSpPr>
            <a:xfrm>
              <a:off x="650977" y="3925295"/>
              <a:ext cx="1463308" cy="564027"/>
              <a:chOff x="778427" y="5455340"/>
              <a:chExt cx="1463308" cy="564027"/>
            </a:xfrm>
          </p:grpSpPr>
          <p:grpSp>
            <p:nvGrpSpPr>
              <p:cNvPr id="28" name="グループ化 40"/>
              <p:cNvGrpSpPr/>
              <p:nvPr/>
            </p:nvGrpSpPr>
            <p:grpSpPr>
              <a:xfrm>
                <a:off x="778427" y="5455340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63" name="グループ化 7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71" name="直線コネクタ 8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直線コネクタ 8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64" name="グループ化 7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69" name="直線コネクタ 8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0" name="直線コネクタ 8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5" name="直線コネクタ 7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直線コネクタ 7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7" name="直線コネクタ 7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8" name="直線コネクタ 8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9" name="グループ化 41"/>
              <p:cNvGrpSpPr/>
              <p:nvPr/>
            </p:nvGrpSpPr>
            <p:grpSpPr>
              <a:xfrm>
                <a:off x="1168399" y="5455340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53" name="グループ化 6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61" name="直線コネクタ 7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2" name="直線コネクタ 7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54" name="グループ化 6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59" name="直線コネクタ 7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0" name="直線コネクタ 7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55" name="直線コネクタ 6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直線コネクタ 6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" name="直線コネクタ 6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直線コネクタ 7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0" name="グループ化 42"/>
              <p:cNvGrpSpPr/>
              <p:nvPr/>
            </p:nvGrpSpPr>
            <p:grpSpPr>
              <a:xfrm>
                <a:off x="1612451" y="5455340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43" name="グループ化 5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51" name="直線コネクタ 6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直線コネクタ 6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44" name="グループ化 5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49" name="直線コネクタ 6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直線コネクタ 6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5" name="直線コネクタ 5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6" name="直線コネクタ 5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" name="直線コネクタ 5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直線コネクタ 6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1" name="グループ化 43"/>
              <p:cNvGrpSpPr/>
              <p:nvPr/>
            </p:nvGrpSpPr>
            <p:grpSpPr>
              <a:xfrm>
                <a:off x="2047938" y="5473711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33" name="グループ化 4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41" name="直線コネクタ 5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2" name="直線コネクタ 5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34" name="グループ化 4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39" name="直線コネクタ 5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" name="直線コネクタ 5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5" name="直線コネクタ 4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" name="直線コネクタ 4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" name="直線コネクタ 4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8" name="直線コネクタ 5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2" name="直線コネクタ 44"/>
              <p:cNvCxnSpPr/>
              <p:nvPr/>
            </p:nvCxnSpPr>
            <p:spPr>
              <a:xfrm>
                <a:off x="867705" y="5461576"/>
                <a:ext cx="1290566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" name="グループ化 21"/>
            <p:cNvGrpSpPr/>
            <p:nvPr/>
          </p:nvGrpSpPr>
          <p:grpSpPr>
            <a:xfrm>
              <a:off x="1484000" y="3188243"/>
              <a:ext cx="193797" cy="813452"/>
              <a:chOff x="1641119" y="4557461"/>
              <a:chExt cx="193797" cy="574705"/>
            </a:xfrm>
          </p:grpSpPr>
          <p:grpSp>
            <p:nvGrpSpPr>
              <p:cNvPr id="18" name="グループ化 30"/>
              <p:cNvGrpSpPr/>
              <p:nvPr/>
            </p:nvGrpSpPr>
            <p:grpSpPr>
              <a:xfrm>
                <a:off x="1641119" y="4728863"/>
                <a:ext cx="193797" cy="113778"/>
                <a:chOff x="2987824" y="2204864"/>
                <a:chExt cx="216024" cy="184212"/>
              </a:xfrm>
            </p:grpSpPr>
            <p:cxnSp>
              <p:nvCxnSpPr>
                <p:cNvPr id="26" name="直線コネクタ 38"/>
                <p:cNvCxnSpPr/>
                <p:nvPr/>
              </p:nvCxnSpPr>
              <p:spPr bwMode="auto">
                <a:xfrm>
                  <a:off x="2987824" y="2204864"/>
                  <a:ext cx="216024" cy="10801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" name="直線コネクタ 39"/>
                <p:cNvCxnSpPr/>
                <p:nvPr/>
              </p:nvCxnSpPr>
              <p:spPr bwMode="auto">
                <a:xfrm flipH="1">
                  <a:off x="2987824" y="2312876"/>
                  <a:ext cx="216024" cy="762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9" name="グループ化 31"/>
              <p:cNvGrpSpPr/>
              <p:nvPr/>
            </p:nvGrpSpPr>
            <p:grpSpPr>
              <a:xfrm>
                <a:off x="1641119" y="4837463"/>
                <a:ext cx="193797" cy="113778"/>
                <a:chOff x="2987824" y="2204864"/>
                <a:chExt cx="216024" cy="184212"/>
              </a:xfrm>
            </p:grpSpPr>
            <p:cxnSp>
              <p:nvCxnSpPr>
                <p:cNvPr id="24" name="直線コネクタ 36"/>
                <p:cNvCxnSpPr/>
                <p:nvPr/>
              </p:nvCxnSpPr>
              <p:spPr bwMode="auto">
                <a:xfrm>
                  <a:off x="2987824" y="2204864"/>
                  <a:ext cx="216024" cy="10801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直線コネクタ 37"/>
                <p:cNvCxnSpPr/>
                <p:nvPr/>
              </p:nvCxnSpPr>
              <p:spPr bwMode="auto">
                <a:xfrm flipH="1">
                  <a:off x="2987824" y="2312876"/>
                  <a:ext cx="216024" cy="762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0" name="直線コネクタ 32"/>
              <p:cNvCxnSpPr/>
              <p:nvPr/>
            </p:nvCxnSpPr>
            <p:spPr bwMode="auto">
              <a:xfrm>
                <a:off x="1641119" y="4951241"/>
                <a:ext cx="103067" cy="33357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直線コネクタ 33"/>
              <p:cNvCxnSpPr/>
              <p:nvPr/>
            </p:nvCxnSpPr>
            <p:spPr bwMode="auto">
              <a:xfrm flipH="1">
                <a:off x="1647289" y="4707881"/>
                <a:ext cx="96897" cy="2353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直線コネクタ 34"/>
              <p:cNvCxnSpPr/>
              <p:nvPr/>
            </p:nvCxnSpPr>
            <p:spPr bwMode="auto">
              <a:xfrm>
                <a:off x="1741660" y="4557461"/>
                <a:ext cx="0" cy="15495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直線コネクタ 35"/>
              <p:cNvCxnSpPr/>
              <p:nvPr/>
            </p:nvCxnSpPr>
            <p:spPr bwMode="auto">
              <a:xfrm>
                <a:off x="1739106" y="4989980"/>
                <a:ext cx="0" cy="142186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直線コネクタ 22"/>
            <p:cNvCxnSpPr/>
            <p:nvPr/>
          </p:nvCxnSpPr>
          <p:spPr>
            <a:xfrm flipH="1" flipV="1">
              <a:off x="742969" y="3311597"/>
              <a:ext cx="4906" cy="664498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線コネクタ 23"/>
            <p:cNvCxnSpPr/>
            <p:nvPr/>
          </p:nvCxnSpPr>
          <p:spPr>
            <a:xfrm flipH="1" flipV="1">
              <a:off x="1132940" y="3311596"/>
              <a:ext cx="5807" cy="68287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線コネクタ 24"/>
            <p:cNvCxnSpPr/>
            <p:nvPr/>
          </p:nvCxnSpPr>
          <p:spPr>
            <a:xfrm flipV="1">
              <a:off x="2012479" y="3314877"/>
              <a:ext cx="0" cy="6795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121347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MPI_THREAD_MULTIPLE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096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thread can make MPI calls any time (restrictions apply)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37235" y="1752600"/>
            <a:ext cx="8805591" cy="441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[100], provided;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MPI_Init_thread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MPI_THREAD_MULTIPLE,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&amp;provided)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if (provided &lt;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MPI_THREAD_MULTIPLE) </a:t>
            </a:r>
            <a:r>
              <a:rPr lang="en-US" sz="1600" b="1" kern="0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MPI_Abort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(MPI_COMM_WORLD,1);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parallel for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for (i = 0; i &lt; 100; i++) 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compute(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[i]);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/* Do MPI stuff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188</a:t>
            </a:fld>
            <a:endParaRPr lang="en-US" dirty="0"/>
          </a:p>
        </p:txBody>
      </p:sp>
      <p:grpSp>
        <p:nvGrpSpPr>
          <p:cNvPr id="7" name="グループ化 14"/>
          <p:cNvGrpSpPr/>
          <p:nvPr/>
        </p:nvGrpSpPr>
        <p:grpSpPr>
          <a:xfrm>
            <a:off x="6405550" y="3810000"/>
            <a:ext cx="1961633" cy="2244045"/>
            <a:chOff x="467544" y="2282562"/>
            <a:chExt cx="2546642" cy="2311480"/>
          </a:xfrm>
        </p:grpSpPr>
        <p:grpSp>
          <p:nvGrpSpPr>
            <p:cNvPr id="8" name="グループ化 15"/>
            <p:cNvGrpSpPr/>
            <p:nvPr/>
          </p:nvGrpSpPr>
          <p:grpSpPr>
            <a:xfrm>
              <a:off x="467544" y="2282562"/>
              <a:ext cx="2546642" cy="2311480"/>
              <a:chOff x="514576" y="2282562"/>
              <a:chExt cx="2749087" cy="2311480"/>
            </a:xfrm>
          </p:grpSpPr>
          <p:sp>
            <p:nvSpPr>
              <p:cNvPr id="118" name="角丸四角形 132"/>
              <p:cNvSpPr/>
              <p:nvPr/>
            </p:nvSpPr>
            <p:spPr>
              <a:xfrm>
                <a:off x="524116" y="2505825"/>
                <a:ext cx="2720965" cy="2088217"/>
              </a:xfrm>
              <a:prstGeom prst="roundRect">
                <a:avLst>
                  <a:gd name="adj" fmla="val 2655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91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12700"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片側の 2 つの角を丸めた四角形 133"/>
              <p:cNvSpPr/>
              <p:nvPr/>
            </p:nvSpPr>
            <p:spPr bwMode="auto">
              <a:xfrm>
                <a:off x="514576" y="2282562"/>
                <a:ext cx="2749087" cy="2857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 w="50800" h="254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MPI Process</a:t>
                </a:r>
                <a:endParaRPr kumimoji="0" lang="ja-JP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正方形/長方形 16"/>
            <p:cNvSpPr/>
            <p:nvPr/>
          </p:nvSpPr>
          <p:spPr bwMode="auto">
            <a:xfrm>
              <a:off x="601385" y="2755295"/>
              <a:ext cx="2344631" cy="461199"/>
            </a:xfrm>
            <a:prstGeom prst="rect">
              <a:avLst/>
            </a:prstGeom>
            <a:solidFill>
              <a:srgbClr val="D6D1B8">
                <a:alpha val="58000"/>
              </a:srgbClr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200" b="0" i="0" u="none" strike="noStrike" cap="none" normalizeH="0" baseline="0" dirty="0" smtClean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COMP.</a:t>
              </a:r>
              <a:endParaRPr kumimoji="0" lang="ja-JP" altLang="en-US" sz="12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正方形/長方形 17"/>
            <p:cNvSpPr/>
            <p:nvPr/>
          </p:nvSpPr>
          <p:spPr bwMode="auto">
            <a:xfrm>
              <a:off x="577027" y="4016779"/>
              <a:ext cx="2355355" cy="461199"/>
            </a:xfrm>
            <a:prstGeom prst="rect">
              <a:avLst/>
            </a:prstGeom>
            <a:solidFill>
              <a:srgbClr val="D6D1B8">
                <a:alpha val="58000"/>
              </a:srgbClr>
            </a:solidFill>
            <a:ln w="635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ja-JP" sz="1200" dirty="0">
                  <a:solidFill>
                    <a:schemeClr val="bg2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COMP.</a:t>
              </a:r>
              <a:endParaRPr kumimoji="0" lang="ja-JP" altLang="en-US" sz="1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正方形/長方形 18"/>
            <p:cNvSpPr/>
            <p:nvPr/>
          </p:nvSpPr>
          <p:spPr bwMode="auto">
            <a:xfrm>
              <a:off x="581519" y="3372984"/>
              <a:ext cx="2351260" cy="46119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8000"/>
              </a:schemeClr>
            </a:solidFill>
            <a:ln w="63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200" b="0" i="0" u="none" strike="noStrike" cap="none" normalizeH="0" baseline="0" dirty="0" smtClean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MPI </a:t>
              </a:r>
              <a:r>
                <a:rPr kumimoji="0" lang="en-US" altLang="ja-JP" sz="12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COMM.</a:t>
              </a:r>
              <a:endParaRPr kumimoji="0" lang="ja-JP" altLang="en-US" sz="12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grpSp>
          <p:nvGrpSpPr>
            <p:cNvPr id="12" name="グループ化 19"/>
            <p:cNvGrpSpPr/>
            <p:nvPr/>
          </p:nvGrpSpPr>
          <p:grpSpPr>
            <a:xfrm>
              <a:off x="639901" y="2710857"/>
              <a:ext cx="1463308" cy="566495"/>
              <a:chOff x="767351" y="4058614"/>
              <a:chExt cx="1463308" cy="566495"/>
            </a:xfrm>
          </p:grpSpPr>
          <p:grpSp>
            <p:nvGrpSpPr>
              <p:cNvPr id="73" name="グループ化 85"/>
              <p:cNvGrpSpPr/>
              <p:nvPr/>
            </p:nvGrpSpPr>
            <p:grpSpPr>
              <a:xfrm>
                <a:off x="767351" y="4058614"/>
                <a:ext cx="193797" cy="566482"/>
                <a:chOff x="1641119" y="4581128"/>
                <a:chExt cx="193797" cy="490157"/>
              </a:xfrm>
            </p:grpSpPr>
            <p:grpSp>
              <p:nvGrpSpPr>
                <p:cNvPr id="108" name="グループ化 121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16" name="直線コネクタ 130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7" name="直線コネクタ 131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09" name="グループ化 122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14" name="直線コネクタ 128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5" name="直線コネクタ 129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" name="直線コネクタ 123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直線コネクタ 124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2" name="直線コネクタ 125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直線コネクタ 127"/>
                <p:cNvCxnSpPr/>
                <p:nvPr/>
              </p:nvCxnSpPr>
              <p:spPr bwMode="auto">
                <a:xfrm>
                  <a:off x="1738017" y="4988741"/>
                  <a:ext cx="0" cy="8254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4" name="グループ化 86"/>
              <p:cNvGrpSpPr/>
              <p:nvPr/>
            </p:nvGrpSpPr>
            <p:grpSpPr>
              <a:xfrm>
                <a:off x="1157323" y="4058618"/>
                <a:ext cx="193797" cy="566487"/>
                <a:chOff x="1641119" y="4581128"/>
                <a:chExt cx="193797" cy="490161"/>
              </a:xfrm>
            </p:grpSpPr>
            <p:grpSp>
              <p:nvGrpSpPr>
                <p:cNvPr id="98" name="グループ化 110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06" name="直線コネクタ 119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7" name="直線コネクタ 120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99" name="グループ化 111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104" name="直線コネクタ 117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5" name="直線コネクタ 118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" name="直線コネクタ 112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直線コネクタ 114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直線コネクタ 115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直線コネクタ 116"/>
                <p:cNvCxnSpPr/>
                <p:nvPr/>
              </p:nvCxnSpPr>
              <p:spPr bwMode="auto">
                <a:xfrm>
                  <a:off x="1744186" y="4984598"/>
                  <a:ext cx="0" cy="8669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5" name="グループ化 87"/>
              <p:cNvGrpSpPr/>
              <p:nvPr/>
            </p:nvGrpSpPr>
            <p:grpSpPr>
              <a:xfrm>
                <a:off x="1608995" y="4058614"/>
                <a:ext cx="193797" cy="566482"/>
                <a:chOff x="1641119" y="4581128"/>
                <a:chExt cx="193797" cy="490157"/>
              </a:xfrm>
            </p:grpSpPr>
            <p:grpSp>
              <p:nvGrpSpPr>
                <p:cNvPr id="88" name="グループ化 100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96" name="直線コネクタ 108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7" name="直線コネクタ 109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9" name="グループ化 101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94" name="直線コネクタ 106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5" name="直線コネクタ 107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0" name="直線コネクタ 102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1" name="直線コネクタ 103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直線コネクタ 104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直線コネクタ 105"/>
                <p:cNvCxnSpPr/>
                <p:nvPr/>
              </p:nvCxnSpPr>
              <p:spPr bwMode="auto">
                <a:xfrm>
                  <a:off x="1744186" y="4984598"/>
                  <a:ext cx="3456" cy="8668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76" name="グループ化 88"/>
              <p:cNvGrpSpPr/>
              <p:nvPr/>
            </p:nvGrpSpPr>
            <p:grpSpPr>
              <a:xfrm>
                <a:off x="2036862" y="4058614"/>
                <a:ext cx="193797" cy="566495"/>
                <a:chOff x="1641119" y="4564754"/>
                <a:chExt cx="193797" cy="504876"/>
              </a:xfrm>
            </p:grpSpPr>
            <p:grpSp>
              <p:nvGrpSpPr>
                <p:cNvPr id="78" name="グループ化 90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86" name="直線コネクタ 98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7" name="直線コネクタ 99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79" name="グループ化 91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84" name="直線コネクタ 96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5" name="直線コネクタ 97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0" name="直線コネクタ 92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直線コネクタ 93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直線コネクタ 94"/>
                <p:cNvCxnSpPr/>
                <p:nvPr/>
              </p:nvCxnSpPr>
              <p:spPr bwMode="auto">
                <a:xfrm>
                  <a:off x="1738017" y="4564754"/>
                  <a:ext cx="900" cy="1471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" name="直線コネクタ 95"/>
                <p:cNvCxnSpPr/>
                <p:nvPr/>
              </p:nvCxnSpPr>
              <p:spPr bwMode="auto">
                <a:xfrm>
                  <a:off x="1744186" y="4984598"/>
                  <a:ext cx="0" cy="8503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7" name="直線コネクタ 89"/>
              <p:cNvCxnSpPr/>
              <p:nvPr/>
            </p:nvCxnSpPr>
            <p:spPr>
              <a:xfrm>
                <a:off x="872872" y="4625098"/>
                <a:ext cx="1284397" cy="2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3" name="グループ化 20"/>
            <p:cNvGrpSpPr/>
            <p:nvPr/>
          </p:nvGrpSpPr>
          <p:grpSpPr>
            <a:xfrm>
              <a:off x="650977" y="3925295"/>
              <a:ext cx="1463308" cy="564027"/>
              <a:chOff x="778427" y="5455340"/>
              <a:chExt cx="1463308" cy="564027"/>
            </a:xfrm>
          </p:grpSpPr>
          <p:grpSp>
            <p:nvGrpSpPr>
              <p:cNvPr id="28" name="グループ化 40"/>
              <p:cNvGrpSpPr/>
              <p:nvPr/>
            </p:nvGrpSpPr>
            <p:grpSpPr>
              <a:xfrm>
                <a:off x="778427" y="5455340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63" name="グループ化 7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71" name="直線コネクタ 8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直線コネクタ 8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64" name="グループ化 7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69" name="直線コネクタ 8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0" name="直線コネクタ 8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5" name="直線コネクタ 7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直線コネクタ 7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7" name="直線コネクタ 7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8" name="直線コネクタ 8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9" name="グループ化 41"/>
              <p:cNvGrpSpPr/>
              <p:nvPr/>
            </p:nvGrpSpPr>
            <p:grpSpPr>
              <a:xfrm>
                <a:off x="1168399" y="5455340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53" name="グループ化 6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61" name="直線コネクタ 7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2" name="直線コネクタ 7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54" name="グループ化 6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59" name="直線コネクタ 7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0" name="直線コネクタ 7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55" name="直線コネクタ 6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6" name="直線コネクタ 6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" name="直線コネクタ 6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直線コネクタ 7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0" name="グループ化 42"/>
              <p:cNvGrpSpPr/>
              <p:nvPr/>
            </p:nvGrpSpPr>
            <p:grpSpPr>
              <a:xfrm>
                <a:off x="1612451" y="5455340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43" name="グループ化 5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51" name="直線コネクタ 6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直線コネクタ 6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44" name="グループ化 5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49" name="直線コネクタ 6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直線コネクタ 6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5" name="直線コネクタ 5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6" name="直線コネクタ 5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" name="直線コネクタ 5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直線コネクタ 6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1" name="グループ化 43"/>
              <p:cNvGrpSpPr/>
              <p:nvPr/>
            </p:nvGrpSpPr>
            <p:grpSpPr>
              <a:xfrm>
                <a:off x="2047938" y="5473711"/>
                <a:ext cx="193797" cy="545656"/>
                <a:chOff x="1641119" y="4581128"/>
                <a:chExt cx="193797" cy="545656"/>
              </a:xfrm>
            </p:grpSpPr>
            <p:grpSp>
              <p:nvGrpSpPr>
                <p:cNvPr id="33" name="グループ化 45"/>
                <p:cNvGrpSpPr/>
                <p:nvPr/>
              </p:nvGrpSpPr>
              <p:grpSpPr>
                <a:xfrm>
                  <a:off x="1641119" y="47288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41" name="直線コネクタ 53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2" name="直線コネクタ 54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34" name="グループ化 46"/>
                <p:cNvGrpSpPr/>
                <p:nvPr/>
              </p:nvGrpSpPr>
              <p:grpSpPr>
                <a:xfrm>
                  <a:off x="1641119" y="4837463"/>
                  <a:ext cx="193797" cy="113778"/>
                  <a:chOff x="2987824" y="2204864"/>
                  <a:chExt cx="216024" cy="184212"/>
                </a:xfrm>
              </p:grpSpPr>
              <p:cxnSp>
                <p:nvCxnSpPr>
                  <p:cNvPr id="39" name="直線コネクタ 51"/>
                  <p:cNvCxnSpPr/>
                  <p:nvPr/>
                </p:nvCxnSpPr>
                <p:spPr bwMode="auto">
                  <a:xfrm>
                    <a:off x="2987824" y="2204864"/>
                    <a:ext cx="216024" cy="108012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" name="直線コネクタ 52"/>
                  <p:cNvCxnSpPr/>
                  <p:nvPr/>
                </p:nvCxnSpPr>
                <p:spPr bwMode="auto">
                  <a:xfrm flipH="1">
                    <a:off x="2987824" y="2312876"/>
                    <a:ext cx="216024" cy="7620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5" name="直線コネクタ 47"/>
                <p:cNvCxnSpPr/>
                <p:nvPr/>
              </p:nvCxnSpPr>
              <p:spPr bwMode="auto">
                <a:xfrm>
                  <a:off x="1641119" y="4951241"/>
                  <a:ext cx="103067" cy="3335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" name="直線コネクタ 48"/>
                <p:cNvCxnSpPr/>
                <p:nvPr/>
              </p:nvCxnSpPr>
              <p:spPr bwMode="auto">
                <a:xfrm flipH="1">
                  <a:off x="1647289" y="4707881"/>
                  <a:ext cx="96897" cy="23533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" name="直線コネクタ 49"/>
                <p:cNvCxnSpPr/>
                <p:nvPr/>
              </p:nvCxnSpPr>
              <p:spPr bwMode="auto">
                <a:xfrm>
                  <a:off x="1738916" y="4581128"/>
                  <a:ext cx="1" cy="13076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8" name="直線コネクタ 50"/>
                <p:cNvCxnSpPr/>
                <p:nvPr/>
              </p:nvCxnSpPr>
              <p:spPr bwMode="auto">
                <a:xfrm>
                  <a:off x="1744186" y="4984598"/>
                  <a:ext cx="0" cy="14218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2" name="直線コネクタ 44"/>
              <p:cNvCxnSpPr/>
              <p:nvPr/>
            </p:nvCxnSpPr>
            <p:spPr>
              <a:xfrm>
                <a:off x="867705" y="5461576"/>
                <a:ext cx="1290566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" name="グループ化 21"/>
            <p:cNvGrpSpPr/>
            <p:nvPr/>
          </p:nvGrpSpPr>
          <p:grpSpPr>
            <a:xfrm>
              <a:off x="1484000" y="3188243"/>
              <a:ext cx="193797" cy="813452"/>
              <a:chOff x="1641119" y="4557461"/>
              <a:chExt cx="193797" cy="574705"/>
            </a:xfrm>
          </p:grpSpPr>
          <p:grpSp>
            <p:nvGrpSpPr>
              <p:cNvPr id="18" name="グループ化 30"/>
              <p:cNvGrpSpPr/>
              <p:nvPr/>
            </p:nvGrpSpPr>
            <p:grpSpPr>
              <a:xfrm>
                <a:off x="1641119" y="4728863"/>
                <a:ext cx="193797" cy="113778"/>
                <a:chOff x="2987824" y="2204864"/>
                <a:chExt cx="216024" cy="184212"/>
              </a:xfrm>
            </p:grpSpPr>
            <p:cxnSp>
              <p:nvCxnSpPr>
                <p:cNvPr id="26" name="直線コネクタ 38"/>
                <p:cNvCxnSpPr/>
                <p:nvPr/>
              </p:nvCxnSpPr>
              <p:spPr bwMode="auto">
                <a:xfrm>
                  <a:off x="2987824" y="2204864"/>
                  <a:ext cx="216024" cy="10801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" name="直線コネクタ 39"/>
                <p:cNvCxnSpPr/>
                <p:nvPr/>
              </p:nvCxnSpPr>
              <p:spPr bwMode="auto">
                <a:xfrm flipH="1">
                  <a:off x="2987824" y="2312876"/>
                  <a:ext cx="216024" cy="762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9" name="グループ化 31"/>
              <p:cNvGrpSpPr/>
              <p:nvPr/>
            </p:nvGrpSpPr>
            <p:grpSpPr>
              <a:xfrm>
                <a:off x="1641119" y="4837463"/>
                <a:ext cx="193797" cy="113778"/>
                <a:chOff x="2987824" y="2204864"/>
                <a:chExt cx="216024" cy="184212"/>
              </a:xfrm>
            </p:grpSpPr>
            <p:cxnSp>
              <p:nvCxnSpPr>
                <p:cNvPr id="24" name="直線コネクタ 36"/>
                <p:cNvCxnSpPr/>
                <p:nvPr/>
              </p:nvCxnSpPr>
              <p:spPr bwMode="auto">
                <a:xfrm>
                  <a:off x="2987824" y="2204864"/>
                  <a:ext cx="216024" cy="10801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直線コネクタ 37"/>
                <p:cNvCxnSpPr/>
                <p:nvPr/>
              </p:nvCxnSpPr>
              <p:spPr bwMode="auto">
                <a:xfrm flipH="1">
                  <a:off x="2987824" y="2312876"/>
                  <a:ext cx="216024" cy="7620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0" name="直線コネクタ 32"/>
              <p:cNvCxnSpPr/>
              <p:nvPr/>
            </p:nvCxnSpPr>
            <p:spPr bwMode="auto">
              <a:xfrm>
                <a:off x="1641119" y="4951241"/>
                <a:ext cx="103067" cy="33357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直線コネクタ 33"/>
              <p:cNvCxnSpPr/>
              <p:nvPr/>
            </p:nvCxnSpPr>
            <p:spPr bwMode="auto">
              <a:xfrm flipH="1">
                <a:off x="1647289" y="4707881"/>
                <a:ext cx="96897" cy="2353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直線コネクタ 34"/>
              <p:cNvCxnSpPr/>
              <p:nvPr/>
            </p:nvCxnSpPr>
            <p:spPr bwMode="auto">
              <a:xfrm>
                <a:off x="1741660" y="4557461"/>
                <a:ext cx="0" cy="154953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直線コネクタ 35"/>
              <p:cNvCxnSpPr/>
              <p:nvPr/>
            </p:nvCxnSpPr>
            <p:spPr bwMode="auto">
              <a:xfrm>
                <a:off x="1739106" y="4989980"/>
                <a:ext cx="0" cy="142186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直線コネクタ 22"/>
            <p:cNvCxnSpPr/>
            <p:nvPr/>
          </p:nvCxnSpPr>
          <p:spPr>
            <a:xfrm flipH="1" flipV="1">
              <a:off x="742969" y="3311597"/>
              <a:ext cx="4906" cy="664498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線コネクタ 23"/>
            <p:cNvCxnSpPr/>
            <p:nvPr/>
          </p:nvCxnSpPr>
          <p:spPr>
            <a:xfrm flipH="1" flipV="1">
              <a:off x="1132940" y="3311596"/>
              <a:ext cx="5807" cy="68287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線コネクタ 24"/>
            <p:cNvCxnSpPr/>
            <p:nvPr/>
          </p:nvCxnSpPr>
          <p:spPr>
            <a:xfrm flipV="1">
              <a:off x="2012479" y="3314877"/>
              <a:ext cx="0" cy="6795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181955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5" name="Rectangle 1026"/>
          <p:cNvSpPr>
            <a:spLocks noGrp="1" noChangeArrowheads="1"/>
          </p:cNvSpPr>
          <p:nvPr>
            <p:ph type="title"/>
          </p:nvPr>
        </p:nvSpPr>
        <p:spPr/>
        <p:txBody>
          <a:bodyPr tIns="0">
            <a:spAutoFit/>
          </a:bodyPr>
          <a:lstStyle/>
          <a:p>
            <a:r>
              <a:rPr lang="en-US" dirty="0"/>
              <a:t>Threads and </a:t>
            </a:r>
            <a:r>
              <a:rPr lang="en-US" dirty="0" smtClean="0"/>
              <a:t>MPI</a:t>
            </a:r>
            <a:endParaRPr lang="en-US" dirty="0"/>
          </a:p>
        </p:txBody>
      </p:sp>
      <p:sp>
        <p:nvSpPr>
          <p:cNvPr id="643076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5324534"/>
          </a:xfrm>
        </p:spPr>
        <p:txBody>
          <a:bodyPr>
            <a:spAutoFit/>
          </a:bodyPr>
          <a:lstStyle/>
          <a:p>
            <a:pPr marL="282575" indent="-282575">
              <a:lnSpc>
                <a:spcPct val="120000"/>
              </a:lnSpc>
            </a:pPr>
            <a:r>
              <a:rPr lang="en-US" dirty="0"/>
              <a:t>An implementation is not required to support levels higher than MPI_THREAD_SINGLE; that is, an implementation is not required to be thread safe</a:t>
            </a:r>
          </a:p>
          <a:p>
            <a:pPr marL="282575" indent="-282575">
              <a:lnSpc>
                <a:spcPct val="120000"/>
              </a:lnSpc>
            </a:pPr>
            <a:r>
              <a:rPr lang="en-US" dirty="0"/>
              <a:t>A fully thread-safe implementation will support MPI_THREAD_MULTIPLE</a:t>
            </a:r>
          </a:p>
          <a:p>
            <a:pPr marL="282575" indent="-282575">
              <a:lnSpc>
                <a:spcPct val="120000"/>
              </a:lnSpc>
            </a:pPr>
            <a:r>
              <a:rPr lang="en-US" dirty="0"/>
              <a:t>A program that calls </a:t>
            </a:r>
            <a:r>
              <a:rPr lang="en-US" dirty="0" err="1"/>
              <a:t>MPI_Init</a:t>
            </a:r>
            <a:r>
              <a:rPr lang="en-US" dirty="0"/>
              <a:t> (instead of </a:t>
            </a:r>
            <a:r>
              <a:rPr lang="en-US" dirty="0" err="1"/>
              <a:t>MPI_Init_thread</a:t>
            </a:r>
            <a:r>
              <a:rPr lang="en-US" dirty="0"/>
              <a:t>) should assume that only MPI_THREAD_SINGLE is </a:t>
            </a:r>
            <a:r>
              <a:rPr lang="en-US" dirty="0" smtClean="0"/>
              <a:t>supported</a:t>
            </a:r>
          </a:p>
          <a:p>
            <a:pPr marL="682625" lvl="1" indent="-282575"/>
            <a:r>
              <a:rPr lang="en-US" dirty="0" smtClean="0"/>
              <a:t>MPI Standard </a:t>
            </a:r>
            <a:r>
              <a:rPr lang="en-US" i="1" dirty="0" smtClean="0"/>
              <a:t>mandates</a:t>
            </a:r>
            <a:r>
              <a:rPr lang="en-US" dirty="0"/>
              <a:t> </a:t>
            </a:r>
            <a:r>
              <a:rPr lang="en-US" dirty="0" smtClean="0"/>
              <a:t>MPI_THREAD_SINGLE for </a:t>
            </a:r>
            <a:r>
              <a:rPr lang="en-US" dirty="0" err="1" smtClean="0"/>
              <a:t>MPI_Init</a:t>
            </a:r>
            <a:endParaRPr lang="en-US" dirty="0"/>
          </a:p>
          <a:p>
            <a:pPr marL="282575" indent="-282575"/>
            <a:r>
              <a:rPr lang="en-US" i="1" dirty="0">
                <a:solidFill>
                  <a:srgbClr val="ED1C24"/>
                </a:solidFill>
              </a:rPr>
              <a:t>A threaded MPI program that does not call </a:t>
            </a:r>
            <a:r>
              <a:rPr lang="en-US" i="1" dirty="0" err="1">
                <a:solidFill>
                  <a:srgbClr val="ED1C24"/>
                </a:solidFill>
              </a:rPr>
              <a:t>MPI_Init_thread</a:t>
            </a:r>
            <a:r>
              <a:rPr lang="en-US" i="1" dirty="0">
                <a:solidFill>
                  <a:srgbClr val="ED1C24"/>
                </a:solidFill>
              </a:rPr>
              <a:t> is an incorrect program (common user error we see)</a:t>
            </a:r>
          </a:p>
          <a:p>
            <a:pPr marL="282575" indent="-282575">
              <a:lnSpc>
                <a:spcPct val="120000"/>
              </a:lnSpc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3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(Science and 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282575" indent="-282575"/>
            <a:r>
              <a:rPr lang="en-US" dirty="0"/>
              <a:t>MPI is widely used </a:t>
            </a:r>
            <a:r>
              <a:rPr lang="en-US" dirty="0" smtClean="0"/>
              <a:t>in </a:t>
            </a:r>
            <a:r>
              <a:rPr lang="en-US" dirty="0"/>
              <a:t>large scale parallel applications in science and engineering</a:t>
            </a:r>
          </a:p>
          <a:p>
            <a:pPr marL="682625" lvl="1" indent="-282575"/>
            <a:r>
              <a:rPr lang="en-US" dirty="0"/>
              <a:t>Atmosphere, Earth, Environment </a:t>
            </a:r>
          </a:p>
          <a:p>
            <a:pPr marL="682625" lvl="1" indent="-282575"/>
            <a:r>
              <a:rPr lang="en-US" dirty="0"/>
              <a:t>Physics - applied, nuclear, particle, condensed matter, high pressure, fusion, photonics </a:t>
            </a:r>
          </a:p>
          <a:p>
            <a:pPr marL="682625" lvl="1" indent="-282575"/>
            <a:r>
              <a:rPr lang="en-US" dirty="0"/>
              <a:t>Bioscience, Biotechnology, Genetics </a:t>
            </a:r>
          </a:p>
          <a:p>
            <a:pPr marL="682625" lvl="1" indent="-282575"/>
            <a:r>
              <a:rPr lang="en-US" dirty="0"/>
              <a:t>Chemistry, Molecular Sciences </a:t>
            </a:r>
          </a:p>
          <a:p>
            <a:pPr marL="682625" lvl="1" indent="-282575"/>
            <a:r>
              <a:rPr lang="en-US" dirty="0"/>
              <a:t>Geology, Seismology </a:t>
            </a:r>
          </a:p>
          <a:p>
            <a:pPr marL="682625" lvl="1" indent="-282575"/>
            <a:r>
              <a:rPr lang="en-US" dirty="0"/>
              <a:t>Mechanical Engineering - from prosthetics to spacecraft </a:t>
            </a:r>
          </a:p>
          <a:p>
            <a:pPr marL="682625" lvl="1" indent="-282575"/>
            <a:r>
              <a:rPr lang="en-US" dirty="0"/>
              <a:t>Electrical Engineering, Circuit Design, Microelectronics </a:t>
            </a:r>
          </a:p>
          <a:p>
            <a:pPr marL="682625" lvl="1" indent="-282575"/>
            <a:r>
              <a:rPr lang="en-US" dirty="0"/>
              <a:t>Computer Science, Mathematics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Stencil Computation using MPI_THREAD_FUNNELED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190</a:t>
            </a:fld>
            <a:endParaRPr lang="en-US" dirty="0"/>
          </a:p>
        </p:txBody>
      </p:sp>
      <p:grpSp>
        <p:nvGrpSpPr>
          <p:cNvPr id="8" name="Group 20"/>
          <p:cNvGrpSpPr/>
          <p:nvPr/>
        </p:nvGrpSpPr>
        <p:grpSpPr>
          <a:xfrm>
            <a:off x="1221599" y="4988113"/>
            <a:ext cx="1516094" cy="880034"/>
            <a:chOff x="3296951" y="4044939"/>
            <a:chExt cx="1516094" cy="880034"/>
          </a:xfrm>
        </p:grpSpPr>
        <p:sp>
          <p:nvSpPr>
            <p:cNvPr id="9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9" name="Group 19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96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0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791"/>
          <p:cNvGrpSpPr/>
          <p:nvPr/>
        </p:nvGrpSpPr>
        <p:grpSpPr>
          <a:xfrm>
            <a:off x="3456346" y="4989713"/>
            <a:ext cx="1516094" cy="880034"/>
            <a:chOff x="3296951" y="4044939"/>
            <a:chExt cx="1516094" cy="880034"/>
          </a:xfrm>
        </p:grpSpPr>
        <p:sp>
          <p:nvSpPr>
            <p:cNvPr id="107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852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194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4" name="Group 889"/>
          <p:cNvGrpSpPr/>
          <p:nvPr/>
        </p:nvGrpSpPr>
        <p:grpSpPr>
          <a:xfrm>
            <a:off x="5807775" y="4989725"/>
            <a:ext cx="1516094" cy="880034"/>
            <a:chOff x="3296951" y="4044939"/>
            <a:chExt cx="1516094" cy="880034"/>
          </a:xfrm>
        </p:grpSpPr>
        <p:sp>
          <p:nvSpPr>
            <p:cNvPr id="205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5" name="Group 950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292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6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2" name="Group 989"/>
          <p:cNvGrpSpPr/>
          <p:nvPr/>
        </p:nvGrpSpPr>
        <p:grpSpPr>
          <a:xfrm>
            <a:off x="1216825" y="3194130"/>
            <a:ext cx="1516094" cy="880034"/>
            <a:chOff x="3296951" y="4044939"/>
            <a:chExt cx="1516094" cy="880034"/>
          </a:xfrm>
        </p:grpSpPr>
        <p:sp>
          <p:nvSpPr>
            <p:cNvPr id="303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63" name="Group 1611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390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4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0" name="Group 990"/>
          <p:cNvGrpSpPr/>
          <p:nvPr/>
        </p:nvGrpSpPr>
        <p:grpSpPr>
          <a:xfrm>
            <a:off x="3478938" y="3194130"/>
            <a:ext cx="1516094" cy="880034"/>
            <a:chOff x="3296951" y="4044939"/>
            <a:chExt cx="1516094" cy="880034"/>
          </a:xfrm>
        </p:grpSpPr>
        <p:sp>
          <p:nvSpPr>
            <p:cNvPr id="401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34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36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4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5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6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7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8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9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1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1" name="Group 1149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488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2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8" name="Group 991"/>
          <p:cNvGrpSpPr/>
          <p:nvPr/>
        </p:nvGrpSpPr>
        <p:grpSpPr>
          <a:xfrm>
            <a:off x="5814628" y="3194130"/>
            <a:ext cx="1516094" cy="880034"/>
            <a:chOff x="3296951" y="4044939"/>
            <a:chExt cx="1516094" cy="880034"/>
          </a:xfrm>
        </p:grpSpPr>
        <p:sp>
          <p:nvSpPr>
            <p:cNvPr id="499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59" name="Group 1052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586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0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6" name="Group 1649"/>
          <p:cNvGrpSpPr/>
          <p:nvPr/>
        </p:nvGrpSpPr>
        <p:grpSpPr>
          <a:xfrm>
            <a:off x="1219200" y="1447800"/>
            <a:ext cx="1516094" cy="880034"/>
            <a:chOff x="3296951" y="4044939"/>
            <a:chExt cx="1516094" cy="880034"/>
          </a:xfrm>
        </p:grpSpPr>
        <p:sp>
          <p:nvSpPr>
            <p:cNvPr id="597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57" name="Group 1906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684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8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4" name="Group 1650"/>
          <p:cNvGrpSpPr/>
          <p:nvPr/>
        </p:nvGrpSpPr>
        <p:grpSpPr>
          <a:xfrm>
            <a:off x="3481337" y="1475559"/>
            <a:ext cx="1516094" cy="880034"/>
            <a:chOff x="3296951" y="4044939"/>
            <a:chExt cx="1516094" cy="880034"/>
          </a:xfrm>
        </p:grpSpPr>
        <p:sp>
          <p:nvSpPr>
            <p:cNvPr id="695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5" name="Group 1809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782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6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2" name="Group 1651"/>
          <p:cNvGrpSpPr/>
          <p:nvPr/>
        </p:nvGrpSpPr>
        <p:grpSpPr>
          <a:xfrm>
            <a:off x="5812525" y="1473171"/>
            <a:ext cx="1516094" cy="880034"/>
            <a:chOff x="3296951" y="4044939"/>
            <a:chExt cx="1516094" cy="880034"/>
          </a:xfrm>
        </p:grpSpPr>
        <p:sp>
          <p:nvSpPr>
            <p:cNvPr id="793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53" name="Group 1712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880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4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90" name="Straight Connector 1383"/>
          <p:cNvCxnSpPr/>
          <p:nvPr/>
        </p:nvCxnSpPr>
        <p:spPr>
          <a:xfrm>
            <a:off x="3104111" y="1314431"/>
            <a:ext cx="0" cy="4760524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1384"/>
          <p:cNvCxnSpPr/>
          <p:nvPr/>
        </p:nvCxnSpPr>
        <p:spPr>
          <a:xfrm>
            <a:off x="5380071" y="1314431"/>
            <a:ext cx="0" cy="4760524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2" name="Straight Connector 1385"/>
          <p:cNvCxnSpPr/>
          <p:nvPr/>
        </p:nvCxnSpPr>
        <p:spPr>
          <a:xfrm>
            <a:off x="1024537" y="2764460"/>
            <a:ext cx="6544193" cy="0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3" name="Straight Connector 1386"/>
          <p:cNvCxnSpPr/>
          <p:nvPr/>
        </p:nvCxnSpPr>
        <p:spPr>
          <a:xfrm>
            <a:off x="1024537" y="4475371"/>
            <a:ext cx="6544193" cy="0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4" name="矩形 893"/>
          <p:cNvSpPr/>
          <p:nvPr/>
        </p:nvSpPr>
        <p:spPr>
          <a:xfrm>
            <a:off x="1216825" y="1447800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5" name="矩形 894"/>
          <p:cNvSpPr/>
          <p:nvPr/>
        </p:nvSpPr>
        <p:spPr>
          <a:xfrm>
            <a:off x="5817033" y="1472389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6" name="矩形 895"/>
          <p:cNvSpPr/>
          <p:nvPr/>
        </p:nvSpPr>
        <p:spPr>
          <a:xfrm>
            <a:off x="3476569" y="3193348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7" name="矩形 896"/>
          <p:cNvSpPr/>
          <p:nvPr/>
        </p:nvSpPr>
        <p:spPr>
          <a:xfrm>
            <a:off x="1224004" y="4980119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8" name="矩形 897"/>
          <p:cNvSpPr/>
          <p:nvPr/>
        </p:nvSpPr>
        <p:spPr>
          <a:xfrm>
            <a:off x="5805406" y="4978488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01" name="组 900"/>
          <p:cNvGrpSpPr/>
          <p:nvPr/>
        </p:nvGrpSpPr>
        <p:grpSpPr>
          <a:xfrm>
            <a:off x="3608331" y="2243667"/>
            <a:ext cx="1257299" cy="111126"/>
            <a:chOff x="3862746" y="2597012"/>
            <a:chExt cx="1257299" cy="111126"/>
          </a:xfrm>
        </p:grpSpPr>
        <p:sp>
          <p:nvSpPr>
            <p:cNvPr id="902" name="Rectangle 43"/>
            <p:cNvSpPr>
              <a:spLocks noChangeArrowheads="1"/>
            </p:cNvSpPr>
            <p:nvPr/>
          </p:nvSpPr>
          <p:spPr bwMode="auto">
            <a:xfrm>
              <a:off x="449139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Rectangle 44"/>
            <p:cNvSpPr>
              <a:spLocks noChangeArrowheads="1"/>
            </p:cNvSpPr>
            <p:nvPr/>
          </p:nvSpPr>
          <p:spPr bwMode="auto">
            <a:xfrm>
              <a:off x="4365983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Rectangle 45"/>
            <p:cNvSpPr>
              <a:spLocks noChangeArrowheads="1"/>
            </p:cNvSpPr>
            <p:nvPr/>
          </p:nvSpPr>
          <p:spPr bwMode="auto">
            <a:xfrm>
              <a:off x="4113571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Rectangle 46"/>
            <p:cNvSpPr>
              <a:spLocks noChangeArrowheads="1"/>
            </p:cNvSpPr>
            <p:nvPr/>
          </p:nvSpPr>
          <p:spPr bwMode="auto">
            <a:xfrm>
              <a:off x="4238983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Rectangle 47"/>
            <p:cNvSpPr>
              <a:spLocks noChangeArrowheads="1"/>
            </p:cNvSpPr>
            <p:nvPr/>
          </p:nvSpPr>
          <p:spPr bwMode="auto">
            <a:xfrm>
              <a:off x="3988158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Rectangle 48"/>
            <p:cNvSpPr>
              <a:spLocks noChangeArrowheads="1"/>
            </p:cNvSpPr>
            <p:nvPr/>
          </p:nvSpPr>
          <p:spPr bwMode="auto">
            <a:xfrm>
              <a:off x="386274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Rectangle 51"/>
            <p:cNvSpPr>
              <a:spLocks noChangeArrowheads="1"/>
            </p:cNvSpPr>
            <p:nvPr/>
          </p:nvSpPr>
          <p:spPr bwMode="auto">
            <a:xfrm>
              <a:off x="4994633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9" name="Rectangle 52"/>
            <p:cNvSpPr>
              <a:spLocks noChangeArrowheads="1"/>
            </p:cNvSpPr>
            <p:nvPr/>
          </p:nvSpPr>
          <p:spPr bwMode="auto">
            <a:xfrm>
              <a:off x="4869221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0" name="Rectangle 53"/>
            <p:cNvSpPr>
              <a:spLocks noChangeArrowheads="1"/>
            </p:cNvSpPr>
            <p:nvPr/>
          </p:nvSpPr>
          <p:spPr bwMode="auto">
            <a:xfrm>
              <a:off x="4742221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Rectangle 54"/>
            <p:cNvSpPr>
              <a:spLocks noChangeArrowheads="1"/>
            </p:cNvSpPr>
            <p:nvPr/>
          </p:nvSpPr>
          <p:spPr bwMode="auto">
            <a:xfrm>
              <a:off x="4616808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2" name="矩形 911"/>
          <p:cNvSpPr/>
          <p:nvPr/>
        </p:nvSpPr>
        <p:spPr>
          <a:xfrm>
            <a:off x="3483730" y="1475571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13" name="组 912"/>
          <p:cNvGrpSpPr/>
          <p:nvPr/>
        </p:nvGrpSpPr>
        <p:grpSpPr>
          <a:xfrm>
            <a:off x="3582780" y="4986525"/>
            <a:ext cx="1257299" cy="111126"/>
            <a:chOff x="3862746" y="2597012"/>
            <a:chExt cx="1257299" cy="111126"/>
          </a:xfrm>
        </p:grpSpPr>
        <p:sp>
          <p:nvSpPr>
            <p:cNvPr id="914" name="Rectangle 43"/>
            <p:cNvSpPr>
              <a:spLocks noChangeArrowheads="1"/>
            </p:cNvSpPr>
            <p:nvPr/>
          </p:nvSpPr>
          <p:spPr bwMode="auto">
            <a:xfrm>
              <a:off x="449139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Rectangle 44"/>
            <p:cNvSpPr>
              <a:spLocks noChangeArrowheads="1"/>
            </p:cNvSpPr>
            <p:nvPr/>
          </p:nvSpPr>
          <p:spPr bwMode="auto">
            <a:xfrm>
              <a:off x="4365983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6" name="Rectangle 45"/>
            <p:cNvSpPr>
              <a:spLocks noChangeArrowheads="1"/>
            </p:cNvSpPr>
            <p:nvPr/>
          </p:nvSpPr>
          <p:spPr bwMode="auto">
            <a:xfrm>
              <a:off x="4113571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7" name="Rectangle 46"/>
            <p:cNvSpPr>
              <a:spLocks noChangeArrowheads="1"/>
            </p:cNvSpPr>
            <p:nvPr/>
          </p:nvSpPr>
          <p:spPr bwMode="auto">
            <a:xfrm>
              <a:off x="4238983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Rectangle 47"/>
            <p:cNvSpPr>
              <a:spLocks noChangeArrowheads="1"/>
            </p:cNvSpPr>
            <p:nvPr/>
          </p:nvSpPr>
          <p:spPr bwMode="auto">
            <a:xfrm>
              <a:off x="3988158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9" name="Rectangle 48"/>
            <p:cNvSpPr>
              <a:spLocks noChangeArrowheads="1"/>
            </p:cNvSpPr>
            <p:nvPr/>
          </p:nvSpPr>
          <p:spPr bwMode="auto">
            <a:xfrm>
              <a:off x="386274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0" name="Rectangle 51"/>
            <p:cNvSpPr>
              <a:spLocks noChangeArrowheads="1"/>
            </p:cNvSpPr>
            <p:nvPr/>
          </p:nvSpPr>
          <p:spPr bwMode="auto">
            <a:xfrm>
              <a:off x="4994633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Rectangle 52"/>
            <p:cNvSpPr>
              <a:spLocks noChangeArrowheads="1"/>
            </p:cNvSpPr>
            <p:nvPr/>
          </p:nvSpPr>
          <p:spPr bwMode="auto">
            <a:xfrm>
              <a:off x="4869221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Rectangle 53"/>
            <p:cNvSpPr>
              <a:spLocks noChangeArrowheads="1"/>
            </p:cNvSpPr>
            <p:nvPr/>
          </p:nvSpPr>
          <p:spPr bwMode="auto">
            <a:xfrm>
              <a:off x="4742221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" name="Rectangle 54"/>
            <p:cNvSpPr>
              <a:spLocks noChangeArrowheads="1"/>
            </p:cNvSpPr>
            <p:nvPr/>
          </p:nvSpPr>
          <p:spPr bwMode="auto">
            <a:xfrm>
              <a:off x="4616808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4" name="矩形 923"/>
          <p:cNvSpPr/>
          <p:nvPr/>
        </p:nvSpPr>
        <p:spPr>
          <a:xfrm>
            <a:off x="3453977" y="4989737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25" name="组 924"/>
          <p:cNvGrpSpPr/>
          <p:nvPr/>
        </p:nvGrpSpPr>
        <p:grpSpPr>
          <a:xfrm>
            <a:off x="2605908" y="3304207"/>
            <a:ext cx="125412" cy="661987"/>
            <a:chOff x="2864292" y="3657552"/>
            <a:chExt cx="125412" cy="661987"/>
          </a:xfrm>
        </p:grpSpPr>
        <p:sp>
          <p:nvSpPr>
            <p:cNvPr id="926" name="Rectangle 29"/>
            <p:cNvSpPr>
              <a:spLocks noChangeArrowheads="1"/>
            </p:cNvSpPr>
            <p:nvPr/>
          </p:nvSpPr>
          <p:spPr bwMode="auto">
            <a:xfrm>
              <a:off x="2864292" y="36575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7" name="Rectangle 30"/>
            <p:cNvSpPr>
              <a:spLocks noChangeArrowheads="1"/>
            </p:cNvSpPr>
            <p:nvPr/>
          </p:nvSpPr>
          <p:spPr bwMode="auto">
            <a:xfrm>
              <a:off x="2864292" y="37686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8" name="Rectangle 31"/>
            <p:cNvSpPr>
              <a:spLocks noChangeArrowheads="1"/>
            </p:cNvSpPr>
            <p:nvPr/>
          </p:nvSpPr>
          <p:spPr bwMode="auto">
            <a:xfrm>
              <a:off x="2864292" y="3878214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Rectangle 32"/>
            <p:cNvSpPr>
              <a:spLocks noChangeArrowheads="1"/>
            </p:cNvSpPr>
            <p:nvPr/>
          </p:nvSpPr>
          <p:spPr bwMode="auto">
            <a:xfrm>
              <a:off x="2864292" y="39877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Rectangle 33"/>
            <p:cNvSpPr>
              <a:spLocks noChangeArrowheads="1"/>
            </p:cNvSpPr>
            <p:nvPr/>
          </p:nvSpPr>
          <p:spPr bwMode="auto">
            <a:xfrm>
              <a:off x="2864292" y="40988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Rectangle 34"/>
            <p:cNvSpPr>
              <a:spLocks noChangeArrowheads="1"/>
            </p:cNvSpPr>
            <p:nvPr/>
          </p:nvSpPr>
          <p:spPr bwMode="auto">
            <a:xfrm>
              <a:off x="2864292" y="4208414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2" name="矩形 931"/>
          <p:cNvSpPr/>
          <p:nvPr/>
        </p:nvSpPr>
        <p:spPr>
          <a:xfrm>
            <a:off x="1214456" y="3203466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33" name="组 932"/>
          <p:cNvGrpSpPr/>
          <p:nvPr/>
        </p:nvGrpSpPr>
        <p:grpSpPr>
          <a:xfrm>
            <a:off x="5818864" y="3302100"/>
            <a:ext cx="125412" cy="661987"/>
            <a:chOff x="2864292" y="3657552"/>
            <a:chExt cx="125412" cy="661987"/>
          </a:xfrm>
        </p:grpSpPr>
        <p:sp>
          <p:nvSpPr>
            <p:cNvPr id="934" name="Rectangle 29"/>
            <p:cNvSpPr>
              <a:spLocks noChangeArrowheads="1"/>
            </p:cNvSpPr>
            <p:nvPr/>
          </p:nvSpPr>
          <p:spPr bwMode="auto">
            <a:xfrm>
              <a:off x="2864292" y="36575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5" name="Rectangle 30"/>
            <p:cNvSpPr>
              <a:spLocks noChangeArrowheads="1"/>
            </p:cNvSpPr>
            <p:nvPr/>
          </p:nvSpPr>
          <p:spPr bwMode="auto">
            <a:xfrm>
              <a:off x="2864292" y="37686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31"/>
            <p:cNvSpPr>
              <a:spLocks noChangeArrowheads="1"/>
            </p:cNvSpPr>
            <p:nvPr/>
          </p:nvSpPr>
          <p:spPr bwMode="auto">
            <a:xfrm>
              <a:off x="2864292" y="3878214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Rectangle 32"/>
            <p:cNvSpPr>
              <a:spLocks noChangeArrowheads="1"/>
            </p:cNvSpPr>
            <p:nvPr/>
          </p:nvSpPr>
          <p:spPr bwMode="auto">
            <a:xfrm>
              <a:off x="2864292" y="39877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Rectangle 33"/>
            <p:cNvSpPr>
              <a:spLocks noChangeArrowheads="1"/>
            </p:cNvSpPr>
            <p:nvPr/>
          </p:nvSpPr>
          <p:spPr bwMode="auto">
            <a:xfrm>
              <a:off x="2864292" y="40988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Rectangle 34"/>
            <p:cNvSpPr>
              <a:spLocks noChangeArrowheads="1"/>
            </p:cNvSpPr>
            <p:nvPr/>
          </p:nvSpPr>
          <p:spPr bwMode="auto">
            <a:xfrm>
              <a:off x="2864292" y="4208414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0" name="矩形 939"/>
          <p:cNvSpPr/>
          <p:nvPr/>
        </p:nvSpPr>
        <p:spPr>
          <a:xfrm>
            <a:off x="5814628" y="3193348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43" name="组 942"/>
          <p:cNvGrpSpPr/>
          <p:nvPr/>
        </p:nvGrpSpPr>
        <p:grpSpPr>
          <a:xfrm>
            <a:off x="3606707" y="3304981"/>
            <a:ext cx="1262078" cy="659886"/>
            <a:chOff x="3865091" y="3658326"/>
            <a:chExt cx="1262078" cy="659886"/>
          </a:xfrm>
        </p:grpSpPr>
        <p:sp>
          <p:nvSpPr>
            <p:cNvPr id="944" name="Rectangle 126"/>
            <p:cNvSpPr>
              <a:spLocks noChangeArrowheads="1"/>
            </p:cNvSpPr>
            <p:nvPr/>
          </p:nvSpPr>
          <p:spPr bwMode="auto">
            <a:xfrm>
              <a:off x="3865097" y="3877941"/>
              <a:ext cx="125412" cy="109537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Rectangle 136"/>
            <p:cNvSpPr>
              <a:spLocks noChangeArrowheads="1"/>
            </p:cNvSpPr>
            <p:nvPr/>
          </p:nvSpPr>
          <p:spPr bwMode="auto">
            <a:xfrm>
              <a:off x="3865097" y="3987478"/>
              <a:ext cx="125412" cy="111125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6" name="Rectangle 146"/>
            <p:cNvSpPr>
              <a:spLocks noChangeArrowheads="1"/>
            </p:cNvSpPr>
            <p:nvPr/>
          </p:nvSpPr>
          <p:spPr bwMode="auto">
            <a:xfrm>
              <a:off x="3865097" y="4098603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Rectangle 123"/>
            <p:cNvSpPr>
              <a:spLocks noChangeArrowheads="1"/>
            </p:cNvSpPr>
            <p:nvPr/>
          </p:nvSpPr>
          <p:spPr bwMode="auto">
            <a:xfrm>
              <a:off x="5001757" y="3768403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Rectangle 133"/>
            <p:cNvSpPr>
              <a:spLocks noChangeArrowheads="1"/>
            </p:cNvSpPr>
            <p:nvPr/>
          </p:nvSpPr>
          <p:spPr bwMode="auto">
            <a:xfrm>
              <a:off x="5001757" y="3877941"/>
              <a:ext cx="125412" cy="109537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9" name="Rectangle 143"/>
            <p:cNvSpPr>
              <a:spLocks noChangeArrowheads="1"/>
            </p:cNvSpPr>
            <p:nvPr/>
          </p:nvSpPr>
          <p:spPr bwMode="auto">
            <a:xfrm>
              <a:off x="5001757" y="3987478"/>
              <a:ext cx="125412" cy="111125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0" name="Rectangle 153"/>
            <p:cNvSpPr>
              <a:spLocks noChangeArrowheads="1"/>
            </p:cNvSpPr>
            <p:nvPr/>
          </p:nvSpPr>
          <p:spPr bwMode="auto">
            <a:xfrm>
              <a:off x="5001757" y="4098603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Rectangle 146"/>
            <p:cNvSpPr>
              <a:spLocks noChangeArrowheads="1"/>
            </p:cNvSpPr>
            <p:nvPr/>
          </p:nvSpPr>
          <p:spPr bwMode="auto">
            <a:xfrm>
              <a:off x="3992102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Rectangle 147"/>
            <p:cNvSpPr>
              <a:spLocks noChangeArrowheads="1"/>
            </p:cNvSpPr>
            <p:nvPr/>
          </p:nvSpPr>
          <p:spPr bwMode="auto">
            <a:xfrm>
              <a:off x="4117514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Rectangle 148"/>
            <p:cNvSpPr>
              <a:spLocks noChangeArrowheads="1"/>
            </p:cNvSpPr>
            <p:nvPr/>
          </p:nvSpPr>
          <p:spPr bwMode="auto">
            <a:xfrm>
              <a:off x="4242927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4" name="Rectangle 149"/>
            <p:cNvSpPr>
              <a:spLocks noChangeArrowheads="1"/>
            </p:cNvSpPr>
            <p:nvPr/>
          </p:nvSpPr>
          <p:spPr bwMode="auto">
            <a:xfrm>
              <a:off x="4368339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5" name="Rectangle 150"/>
            <p:cNvSpPr>
              <a:spLocks noChangeArrowheads="1"/>
            </p:cNvSpPr>
            <p:nvPr/>
          </p:nvSpPr>
          <p:spPr bwMode="auto">
            <a:xfrm>
              <a:off x="4498514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6" name="Rectangle 151"/>
            <p:cNvSpPr>
              <a:spLocks noChangeArrowheads="1"/>
            </p:cNvSpPr>
            <p:nvPr/>
          </p:nvSpPr>
          <p:spPr bwMode="auto">
            <a:xfrm>
              <a:off x="4623927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7" name="Rectangle 152"/>
            <p:cNvSpPr>
              <a:spLocks noChangeArrowheads="1"/>
            </p:cNvSpPr>
            <p:nvPr/>
          </p:nvSpPr>
          <p:spPr bwMode="auto">
            <a:xfrm>
              <a:off x="4749339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8" name="Rectangle 153"/>
            <p:cNvSpPr>
              <a:spLocks noChangeArrowheads="1"/>
            </p:cNvSpPr>
            <p:nvPr/>
          </p:nvSpPr>
          <p:spPr bwMode="auto">
            <a:xfrm>
              <a:off x="4874752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9" name="Rectangle 146"/>
            <p:cNvSpPr>
              <a:spLocks noChangeArrowheads="1"/>
            </p:cNvSpPr>
            <p:nvPr/>
          </p:nvSpPr>
          <p:spPr bwMode="auto">
            <a:xfrm>
              <a:off x="3865091" y="4208668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Rectangle 153"/>
            <p:cNvSpPr>
              <a:spLocks noChangeArrowheads="1"/>
            </p:cNvSpPr>
            <p:nvPr/>
          </p:nvSpPr>
          <p:spPr bwMode="auto">
            <a:xfrm>
              <a:off x="5001751" y="4208668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61" name="Rectangle 116"/>
            <p:cNvSpPr>
              <a:spLocks noChangeArrowheads="1"/>
            </p:cNvSpPr>
            <p:nvPr/>
          </p:nvSpPr>
          <p:spPr bwMode="auto">
            <a:xfrm>
              <a:off x="3992102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Rectangle 117"/>
            <p:cNvSpPr>
              <a:spLocks noChangeArrowheads="1"/>
            </p:cNvSpPr>
            <p:nvPr/>
          </p:nvSpPr>
          <p:spPr bwMode="auto">
            <a:xfrm>
              <a:off x="4117514" y="3658332"/>
              <a:ext cx="125413" cy="10953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Rectangle 118"/>
            <p:cNvSpPr>
              <a:spLocks noChangeArrowheads="1"/>
            </p:cNvSpPr>
            <p:nvPr/>
          </p:nvSpPr>
          <p:spPr bwMode="auto">
            <a:xfrm>
              <a:off x="4242927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Rectangle 119"/>
            <p:cNvSpPr>
              <a:spLocks noChangeArrowheads="1"/>
            </p:cNvSpPr>
            <p:nvPr/>
          </p:nvSpPr>
          <p:spPr bwMode="auto">
            <a:xfrm>
              <a:off x="4368339" y="3658332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Rectangle 120"/>
            <p:cNvSpPr>
              <a:spLocks noChangeArrowheads="1"/>
            </p:cNvSpPr>
            <p:nvPr/>
          </p:nvSpPr>
          <p:spPr bwMode="auto">
            <a:xfrm>
              <a:off x="4498514" y="3658332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Rectangle 121"/>
            <p:cNvSpPr>
              <a:spLocks noChangeArrowheads="1"/>
            </p:cNvSpPr>
            <p:nvPr/>
          </p:nvSpPr>
          <p:spPr bwMode="auto">
            <a:xfrm>
              <a:off x="4623927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Rectangle 122"/>
            <p:cNvSpPr>
              <a:spLocks noChangeArrowheads="1"/>
            </p:cNvSpPr>
            <p:nvPr/>
          </p:nvSpPr>
          <p:spPr bwMode="auto">
            <a:xfrm>
              <a:off x="4749339" y="3658332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Rectangle 123"/>
            <p:cNvSpPr>
              <a:spLocks noChangeArrowheads="1"/>
            </p:cNvSpPr>
            <p:nvPr/>
          </p:nvSpPr>
          <p:spPr bwMode="auto">
            <a:xfrm>
              <a:off x="4874752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Rectangle 116"/>
            <p:cNvSpPr>
              <a:spLocks noChangeArrowheads="1"/>
            </p:cNvSpPr>
            <p:nvPr/>
          </p:nvSpPr>
          <p:spPr bwMode="auto">
            <a:xfrm>
              <a:off x="3865091" y="3658326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Rectangle 123"/>
            <p:cNvSpPr>
              <a:spLocks noChangeArrowheads="1"/>
            </p:cNvSpPr>
            <p:nvPr/>
          </p:nvSpPr>
          <p:spPr bwMode="auto">
            <a:xfrm>
              <a:off x="5001751" y="3658326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Rectangle 116"/>
            <p:cNvSpPr>
              <a:spLocks noChangeArrowheads="1"/>
            </p:cNvSpPr>
            <p:nvPr/>
          </p:nvSpPr>
          <p:spPr bwMode="auto">
            <a:xfrm>
              <a:off x="3865843" y="3772818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7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grpSp>
        <p:nvGrpSpPr>
          <p:cNvPr id="977" name="Group 46"/>
          <p:cNvGrpSpPr/>
          <p:nvPr/>
        </p:nvGrpSpPr>
        <p:grpSpPr>
          <a:xfrm>
            <a:off x="3733800" y="3352800"/>
            <a:ext cx="152400" cy="457200"/>
            <a:chOff x="3612996" y="2514600"/>
            <a:chExt cx="432108" cy="859853"/>
          </a:xfrm>
        </p:grpSpPr>
        <p:grpSp>
          <p:nvGrpSpPr>
            <p:cNvPr id="978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982" name="Arc 981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83" name="Arc 982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979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980" name="Arc 979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81" name="Arc 980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984" name="Group 46"/>
          <p:cNvGrpSpPr/>
          <p:nvPr/>
        </p:nvGrpSpPr>
        <p:grpSpPr>
          <a:xfrm>
            <a:off x="4038600" y="3429000"/>
            <a:ext cx="152400" cy="457200"/>
            <a:chOff x="3612996" y="2514600"/>
            <a:chExt cx="432108" cy="859853"/>
          </a:xfrm>
        </p:grpSpPr>
        <p:grpSp>
          <p:nvGrpSpPr>
            <p:cNvPr id="985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989" name="Arc 988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90" name="Arc 989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986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987" name="Arc 986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88" name="Arc 987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991" name="Group 46"/>
          <p:cNvGrpSpPr/>
          <p:nvPr/>
        </p:nvGrpSpPr>
        <p:grpSpPr>
          <a:xfrm>
            <a:off x="3886200" y="3505200"/>
            <a:ext cx="152400" cy="457200"/>
            <a:chOff x="3612996" y="2514600"/>
            <a:chExt cx="432108" cy="859853"/>
          </a:xfrm>
        </p:grpSpPr>
        <p:grpSp>
          <p:nvGrpSpPr>
            <p:cNvPr id="992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996" name="Arc 995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97" name="Arc 996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993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994" name="Arc 993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95" name="Arc 994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998" name="Group 46"/>
          <p:cNvGrpSpPr/>
          <p:nvPr/>
        </p:nvGrpSpPr>
        <p:grpSpPr>
          <a:xfrm>
            <a:off x="4191000" y="3429000"/>
            <a:ext cx="152400" cy="457200"/>
            <a:chOff x="3612996" y="2514600"/>
            <a:chExt cx="432108" cy="859853"/>
          </a:xfrm>
        </p:grpSpPr>
        <p:grpSp>
          <p:nvGrpSpPr>
            <p:cNvPr id="999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1003" name="Arc 1002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04" name="Arc 1003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1000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1001" name="Arc 1000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02" name="Arc 1001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1005" name="Group 46"/>
          <p:cNvGrpSpPr/>
          <p:nvPr/>
        </p:nvGrpSpPr>
        <p:grpSpPr>
          <a:xfrm>
            <a:off x="4495800" y="3352800"/>
            <a:ext cx="152400" cy="457200"/>
            <a:chOff x="3612996" y="2514600"/>
            <a:chExt cx="432108" cy="859853"/>
          </a:xfrm>
        </p:grpSpPr>
        <p:grpSp>
          <p:nvGrpSpPr>
            <p:cNvPr id="1006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1010" name="Arc 1009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11" name="Arc 1010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1007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1008" name="Arc 1007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09" name="Arc 1008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1012" name="Group 46"/>
          <p:cNvGrpSpPr/>
          <p:nvPr/>
        </p:nvGrpSpPr>
        <p:grpSpPr>
          <a:xfrm>
            <a:off x="4343400" y="3429000"/>
            <a:ext cx="152400" cy="457200"/>
            <a:chOff x="3612996" y="2514600"/>
            <a:chExt cx="432108" cy="859853"/>
          </a:xfrm>
        </p:grpSpPr>
        <p:grpSp>
          <p:nvGrpSpPr>
            <p:cNvPr id="1013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1017" name="Arc 1016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18" name="Arc 1017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1014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1015" name="Arc 1014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16" name="Arc 1015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69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" grpId="0" animBg="1"/>
      <p:bldP spid="895" grpId="0" animBg="1"/>
      <p:bldP spid="896" grpId="0" animBg="1"/>
      <p:bldP spid="897" grpId="0" animBg="1"/>
      <p:bldP spid="898" grpId="0" animBg="1"/>
      <p:bldP spid="912" grpId="0" animBg="1"/>
      <p:bldP spid="924" grpId="0" animBg="1"/>
      <p:bldP spid="932" grpId="0" animBg="1"/>
      <p:bldP spid="94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i="1" dirty="0" err="1"/>
              <a:t>stencil</a:t>
            </a:r>
            <a:r>
              <a:rPr lang="en-US" i="1" dirty="0"/>
              <a:t>_</a:t>
            </a:r>
            <a:r>
              <a:rPr lang="en-US" i="1" dirty="0" err="1"/>
              <a:t>mpi_ddt_funneled.c</a:t>
            </a:r>
            <a:endParaRPr lang="en-US" i="1" dirty="0"/>
          </a:p>
          <a:p>
            <a:r>
              <a:rPr lang="en-US" dirty="0"/>
              <a:t>Parallelize computation (</a:t>
            </a:r>
            <a:r>
              <a:rPr lang="en-US" dirty="0" err="1"/>
              <a:t>OpenMP</a:t>
            </a:r>
            <a:r>
              <a:rPr lang="en-US" dirty="0"/>
              <a:t> parallel for)</a:t>
            </a:r>
          </a:p>
          <a:p>
            <a:r>
              <a:rPr lang="en-US" dirty="0"/>
              <a:t>Main thread does all </a:t>
            </a:r>
            <a:r>
              <a:rPr lang="en-US" dirty="0" smtClean="0"/>
              <a:t>communication</a:t>
            </a:r>
          </a:p>
          <a:p>
            <a:pPr marL="0" indent="0">
              <a:buNone/>
            </a:pPr>
            <a:endParaRPr lang="es-ES_tradnl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7" name="Rectangle 1026"/>
          <p:cNvSpPr>
            <a:spLocks noGrp="1" noChangeArrowheads="1"/>
          </p:cNvSpPr>
          <p:nvPr>
            <p:ph type="title"/>
          </p:nvPr>
        </p:nvSpPr>
        <p:spPr/>
        <p:txBody>
          <a:bodyPr tIns="0">
            <a:spAutoFit/>
          </a:bodyPr>
          <a:lstStyle/>
          <a:p>
            <a:r>
              <a:rPr lang="en-US" dirty="0"/>
              <a:t>Specification of MPI_THREAD_MULTIPLE</a:t>
            </a:r>
          </a:p>
        </p:txBody>
      </p:sp>
      <p:sp>
        <p:nvSpPr>
          <p:cNvPr id="641028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610600" cy="5890843"/>
          </a:xfrm>
        </p:spPr>
        <p:txBody>
          <a:bodyPr wrap="square">
            <a:spAutoFit/>
          </a:bodyPr>
          <a:lstStyle/>
          <a:p>
            <a:pPr marL="282575" indent="-282575">
              <a:lnSpc>
                <a:spcPct val="110000"/>
              </a:lnSpc>
            </a:pPr>
            <a:r>
              <a:rPr lang="en-US" b="1" i="1" dirty="0" smtClean="0"/>
              <a:t>Ordering:</a:t>
            </a:r>
            <a:r>
              <a:rPr lang="en-US" dirty="0" smtClean="0"/>
              <a:t> When </a:t>
            </a:r>
            <a:r>
              <a:rPr lang="en-US" dirty="0"/>
              <a:t>multiple threads make MPI calls concurrently, the outcome will be as if the calls executed sequentially in some (any) </a:t>
            </a:r>
            <a:r>
              <a:rPr lang="en-US" dirty="0" smtClean="0"/>
              <a:t>order</a:t>
            </a:r>
          </a:p>
          <a:p>
            <a:pPr marL="682625" lvl="1" indent="-282575">
              <a:lnSpc>
                <a:spcPct val="110000"/>
              </a:lnSpc>
            </a:pPr>
            <a:r>
              <a:rPr lang="en-US" dirty="0" smtClean="0"/>
              <a:t>Ordering is maintained within each thread</a:t>
            </a:r>
          </a:p>
          <a:p>
            <a:pPr marL="682625" lvl="1" indent="-282575">
              <a:lnSpc>
                <a:spcPct val="110000"/>
              </a:lnSpc>
            </a:pPr>
            <a:r>
              <a:rPr lang="en-US" dirty="0"/>
              <a:t>User must ensure that collective operations on the same communicator, window, or file handle are correctly ordered among threads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</a:t>
            </a:r>
            <a:r>
              <a:rPr lang="en-US" dirty="0"/>
              <a:t>., cannot call a broadcast on one thread and a reduce on another thread on the same </a:t>
            </a:r>
            <a:r>
              <a:rPr lang="en-US" dirty="0" smtClean="0"/>
              <a:t>communicator</a:t>
            </a:r>
          </a:p>
          <a:p>
            <a:pPr marL="682625" lvl="1" indent="-282575">
              <a:lnSpc>
                <a:spcPct val="110000"/>
              </a:lnSpc>
            </a:pPr>
            <a:r>
              <a:rPr lang="en-US" dirty="0"/>
              <a:t>It is the user's responsibility to prevent races when threads in the same application post conflicting MPI calls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</a:t>
            </a:r>
            <a:r>
              <a:rPr lang="en-US" dirty="0"/>
              <a:t>., accessing an info object from one thread and freeing it from another </a:t>
            </a:r>
            <a:r>
              <a:rPr lang="en-US" dirty="0" smtClean="0"/>
              <a:t>thread</a:t>
            </a:r>
            <a:endParaRPr lang="en-US" dirty="0"/>
          </a:p>
          <a:p>
            <a:pPr marL="282575" indent="-282575">
              <a:lnSpc>
                <a:spcPct val="110000"/>
              </a:lnSpc>
            </a:pPr>
            <a:r>
              <a:rPr lang="en-US" b="1" i="1" dirty="0" smtClean="0"/>
              <a:t>Blocking:</a:t>
            </a:r>
            <a:r>
              <a:rPr lang="en-US" dirty="0" smtClean="0"/>
              <a:t> Blocking </a:t>
            </a:r>
            <a:r>
              <a:rPr lang="en-US" dirty="0"/>
              <a:t>MPI calls will block only the calling thread and will not prevent other threads from running or executing MPI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in MPI_THREAD_MULTIPLE: Incorrect </a:t>
            </a:r>
            <a:r>
              <a:rPr lang="en-US" dirty="0" smtClean="0"/>
              <a:t>Example with Collectives</a:t>
            </a:r>
            <a:endParaRPr lang="en-US" dirty="0"/>
          </a:p>
        </p:txBody>
      </p:sp>
      <p:sp>
        <p:nvSpPr>
          <p:cNvPr id="645127" name="Rectangle 7"/>
          <p:cNvSpPr>
            <a:spLocks noGrp="1" noChangeArrowheads="1"/>
          </p:cNvSpPr>
          <p:nvPr>
            <p:ph idx="1"/>
          </p:nvPr>
        </p:nvSpPr>
        <p:spPr>
          <a:xfrm>
            <a:off x="450850" y="3581400"/>
            <a:ext cx="8312150" cy="2895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P0 and P1 can have different orderings of </a:t>
            </a:r>
            <a:r>
              <a:rPr lang="en-US" dirty="0" err="1" smtClean="0"/>
              <a:t>Bcast</a:t>
            </a:r>
            <a:r>
              <a:rPr lang="en-US" dirty="0" smtClean="0"/>
              <a:t> and Barrier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Here </a:t>
            </a:r>
            <a:r>
              <a:rPr lang="en-US" dirty="0"/>
              <a:t>the user must use some kind of synchronization to ensure that either thread 1 or thread 2 gets scheduled first on both processes </a:t>
            </a:r>
          </a:p>
          <a:p>
            <a:pPr>
              <a:lnSpc>
                <a:spcPct val="110000"/>
              </a:lnSpc>
            </a:pPr>
            <a:r>
              <a:rPr lang="en-US" dirty="0"/>
              <a:t>Otherwise a broadcast may get matched with a barrier on the same communicator, which is not allowed in MPI</a:t>
            </a:r>
          </a:p>
        </p:txBody>
      </p:sp>
      <p:sp>
        <p:nvSpPr>
          <p:cNvPr id="645123" name="Text Box 3"/>
          <p:cNvSpPr txBox="1">
            <a:spLocks noChangeArrowheads="1"/>
          </p:cNvSpPr>
          <p:nvPr/>
        </p:nvSpPr>
        <p:spPr bwMode="auto">
          <a:xfrm>
            <a:off x="2682925" y="1468438"/>
            <a:ext cx="241925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i="1" dirty="0">
                <a:latin typeface="Arial" charset="0"/>
              </a:rPr>
              <a:t>Process 0</a:t>
            </a: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MPI_Bcast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(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comm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)</a:t>
            </a:r>
          </a:p>
          <a:p>
            <a:pPr algn="ctr" eaLnBrk="0" hangingPunct="0"/>
            <a:endParaRPr lang="en-US" sz="2000" dirty="0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>
                <a:solidFill>
                  <a:schemeClr val="accent1"/>
                </a:solidFill>
                <a:latin typeface="Arial" charset="0"/>
              </a:rPr>
              <a:t>MPI_Barrier</a:t>
            </a:r>
            <a:r>
              <a:rPr lang="en-US" sz="2000" dirty="0">
                <a:solidFill>
                  <a:schemeClr val="accent1"/>
                </a:solidFill>
                <a:latin typeface="Arial" charset="0"/>
              </a:rPr>
              <a:t>(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</a:rPr>
              <a:t>comm</a:t>
            </a:r>
            <a:r>
              <a:rPr lang="en-US" sz="2000" dirty="0" smtClean="0">
                <a:solidFill>
                  <a:schemeClr val="accent1"/>
                </a:solidFill>
                <a:latin typeface="Arial" charset="0"/>
              </a:rPr>
              <a:t>)</a:t>
            </a:r>
            <a:endParaRPr lang="en-US" sz="20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5570587" y="1447800"/>
            <a:ext cx="241925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i="1" dirty="0">
                <a:latin typeface="Arial" charset="0"/>
              </a:rPr>
              <a:t>Process 1</a:t>
            </a: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MPI_Bcast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(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comm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)</a:t>
            </a:r>
          </a:p>
          <a:p>
            <a:pPr algn="ctr" eaLnBrk="0" hangingPunct="0"/>
            <a:endParaRPr lang="en-US" sz="2000" dirty="0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>
                <a:solidFill>
                  <a:schemeClr val="accent1"/>
                </a:solidFill>
                <a:latin typeface="Arial" charset="0"/>
              </a:rPr>
              <a:t>MPI_Barrier</a:t>
            </a:r>
            <a:r>
              <a:rPr lang="en-US" sz="2000" dirty="0">
                <a:solidFill>
                  <a:schemeClr val="accent1"/>
                </a:solidFill>
                <a:latin typeface="Arial" charset="0"/>
              </a:rPr>
              <a:t>(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</a:rPr>
              <a:t>comm</a:t>
            </a:r>
            <a:r>
              <a:rPr lang="en-US" sz="2000" dirty="0" smtClean="0">
                <a:solidFill>
                  <a:schemeClr val="accent1"/>
                </a:solidFill>
                <a:latin typeface="Arial" charset="0"/>
              </a:rPr>
              <a:t>)</a:t>
            </a:r>
            <a:endParaRPr lang="en-US" sz="20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645125" name="Text Box 5"/>
          <p:cNvSpPr txBox="1">
            <a:spLocks noChangeArrowheads="1"/>
          </p:cNvSpPr>
          <p:nvPr/>
        </p:nvSpPr>
        <p:spPr bwMode="auto">
          <a:xfrm>
            <a:off x="922338" y="2076450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Thread 1</a:t>
            </a:r>
          </a:p>
        </p:txBody>
      </p:sp>
      <p:sp>
        <p:nvSpPr>
          <p:cNvPr id="645126" name="Text Box 6"/>
          <p:cNvSpPr txBox="1">
            <a:spLocks noChangeArrowheads="1"/>
          </p:cNvSpPr>
          <p:nvPr/>
        </p:nvSpPr>
        <p:spPr bwMode="auto">
          <a:xfrm>
            <a:off x="950913" y="2998788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chemeClr val="accent1"/>
                </a:solidFill>
                <a:latin typeface="Arial" charset="0"/>
              </a:rPr>
              <a:t>Thread 2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9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in MPI_THREAD_MULTIPLE: Incorrect Example with </a:t>
            </a:r>
            <a:r>
              <a:rPr lang="en-US" dirty="0" smtClean="0"/>
              <a:t>RMA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33400" y="1447800"/>
            <a:ext cx="8229600" cy="396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Initialize MPI and RMA window */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parallel for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for (i = 0; i &lt; 100; i++) 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target = rand();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MPI_Win_lock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(MPI_LOCK_EXCLUSIVE, target, 0, 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MPI_Put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(..., 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MPI_Win_unlock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(target, 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/* Free MPI and RMA window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63880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800000"/>
                </a:solidFill>
              </a:rPr>
              <a:t>Different threads can lock the same process causing multiple locks to the same target before the first lock is unlocked</a:t>
            </a:r>
            <a:endParaRPr lang="en-US" sz="1600" b="1" i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8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in MPI_THREAD_MULTIPLE: Incorrect Example </a:t>
            </a:r>
            <a:r>
              <a:rPr lang="en-US" dirty="0" smtClean="0"/>
              <a:t>with Object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590800"/>
          </a:xfrm>
        </p:spPr>
        <p:txBody>
          <a:bodyPr/>
          <a:lstStyle/>
          <a:p>
            <a:r>
              <a:rPr lang="en-US" dirty="0" smtClean="0"/>
              <a:t>The user has to make sure that one thread is not using an object while another thread is freeing it</a:t>
            </a:r>
          </a:p>
          <a:p>
            <a:pPr lvl="1"/>
            <a:r>
              <a:rPr lang="en-US" dirty="0" smtClean="0"/>
              <a:t>This is essentially an ordering issue; the object might get freed before it is used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398392" y="1468438"/>
            <a:ext cx="298831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i="1" dirty="0">
                <a:latin typeface="Arial" charset="0"/>
              </a:rPr>
              <a:t>Process 0</a:t>
            </a: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MPI_Bcast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(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comm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)</a:t>
            </a:r>
          </a:p>
          <a:p>
            <a:pPr algn="ctr" eaLnBrk="0" hangingPunct="0"/>
            <a:endParaRPr lang="en-US" sz="2000" dirty="0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 smtClean="0">
                <a:solidFill>
                  <a:schemeClr val="accent1"/>
                </a:solidFill>
                <a:latin typeface="Arial" charset="0"/>
              </a:rPr>
              <a:t>MPI_Comm_free</a:t>
            </a:r>
            <a:r>
              <a:rPr lang="en-US" sz="2000" dirty="0" smtClean="0">
                <a:solidFill>
                  <a:schemeClr val="accent1"/>
                </a:solidFill>
                <a:latin typeface="Arial" charset="0"/>
              </a:rPr>
              <a:t>(</a:t>
            </a:r>
            <a:r>
              <a:rPr lang="en-US" sz="2000" dirty="0" err="1" smtClean="0">
                <a:solidFill>
                  <a:schemeClr val="accent1"/>
                </a:solidFill>
                <a:latin typeface="Arial" charset="0"/>
              </a:rPr>
              <a:t>comm</a:t>
            </a:r>
            <a:r>
              <a:rPr lang="en-US" sz="2000" dirty="0" smtClean="0">
                <a:solidFill>
                  <a:schemeClr val="accent1"/>
                </a:solidFill>
                <a:latin typeface="Arial" charset="0"/>
              </a:rPr>
              <a:t>)</a:t>
            </a:r>
            <a:endParaRPr lang="en-US" sz="20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546081" y="1447800"/>
            <a:ext cx="298831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i="1" dirty="0">
                <a:latin typeface="Arial" charset="0"/>
              </a:rPr>
              <a:t>Process 1</a:t>
            </a: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MPI_Bcast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(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comm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)</a:t>
            </a:r>
          </a:p>
          <a:p>
            <a:pPr algn="ctr" eaLnBrk="0" hangingPunct="0"/>
            <a:endParaRPr lang="en-US" sz="2000" dirty="0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 smtClean="0">
                <a:solidFill>
                  <a:schemeClr val="accent1"/>
                </a:solidFill>
                <a:latin typeface="Arial" charset="0"/>
              </a:rPr>
              <a:t>MPI_Comm_free</a:t>
            </a:r>
            <a:r>
              <a:rPr lang="en-US" sz="2000" dirty="0" smtClean="0">
                <a:solidFill>
                  <a:schemeClr val="accent1"/>
                </a:solidFill>
                <a:latin typeface="Arial" charset="0"/>
              </a:rPr>
              <a:t>(</a:t>
            </a:r>
            <a:r>
              <a:rPr lang="en-US" sz="2000" dirty="0" err="1" smtClean="0">
                <a:solidFill>
                  <a:schemeClr val="accent1"/>
                </a:solidFill>
                <a:latin typeface="Arial" charset="0"/>
              </a:rPr>
              <a:t>comm</a:t>
            </a:r>
            <a:r>
              <a:rPr lang="en-US" sz="2000" dirty="0" smtClean="0">
                <a:solidFill>
                  <a:schemeClr val="accent1"/>
                </a:solidFill>
                <a:latin typeface="Arial" charset="0"/>
              </a:rPr>
              <a:t>)</a:t>
            </a:r>
            <a:endParaRPr lang="en-US" sz="20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22338" y="2076450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Thread 1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50913" y="2998788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chemeClr val="accent1"/>
                </a:solidFill>
                <a:latin typeface="Arial" charset="0"/>
              </a:rPr>
              <a:t>Thread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2819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 Calls </a:t>
            </a:r>
            <a:r>
              <a:rPr lang="en-US" dirty="0"/>
              <a:t>in MPI_THREAD_MULTIPLE: C</a:t>
            </a:r>
            <a:r>
              <a:rPr lang="en-US" dirty="0" smtClean="0"/>
              <a:t>orrect </a:t>
            </a:r>
            <a:r>
              <a:rPr lang="en-US" dirty="0"/>
              <a:t>Example</a:t>
            </a:r>
          </a:p>
        </p:txBody>
      </p:sp>
      <p:sp>
        <p:nvSpPr>
          <p:cNvPr id="646151" name="Rectangle 7"/>
          <p:cNvSpPr>
            <a:spLocks noGrp="1" noChangeArrowheads="1"/>
          </p:cNvSpPr>
          <p:nvPr>
            <p:ph idx="1"/>
          </p:nvPr>
        </p:nvSpPr>
        <p:spPr>
          <a:xfrm>
            <a:off x="450850" y="3657600"/>
            <a:ext cx="7935913" cy="2514600"/>
          </a:xfrm>
        </p:spPr>
        <p:txBody>
          <a:bodyPr/>
          <a:lstStyle/>
          <a:p>
            <a:r>
              <a:rPr lang="en-US" dirty="0"/>
              <a:t>An implementation must ensure that the above example never deadlocks for any ordering of thread execution</a:t>
            </a:r>
          </a:p>
          <a:p>
            <a:r>
              <a:rPr lang="en-US" dirty="0"/>
              <a:t>That means the implementation cannot simply acquire a thread lock and block within an MPI function. It must release the lock to allow other threads to make progress.</a:t>
            </a:r>
          </a:p>
        </p:txBody>
      </p:sp>
      <p:sp>
        <p:nvSpPr>
          <p:cNvPr id="646147" name="Text Box 3"/>
          <p:cNvSpPr txBox="1">
            <a:spLocks noChangeArrowheads="1"/>
          </p:cNvSpPr>
          <p:nvPr/>
        </p:nvSpPr>
        <p:spPr bwMode="auto">
          <a:xfrm>
            <a:off x="2786063" y="1414463"/>
            <a:ext cx="216535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i="1" dirty="0">
                <a:latin typeface="Arial" charset="0"/>
              </a:rPr>
              <a:t>Process 0</a:t>
            </a: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MPI_Recv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(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src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=1)</a:t>
            </a: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endParaRPr lang="en-US" sz="2000" dirty="0">
              <a:latin typeface="Arial" charset="0"/>
            </a:endParaRPr>
          </a:p>
          <a:p>
            <a:pPr algn="ctr" eaLnBrk="0" hangingPunct="0"/>
            <a:r>
              <a:rPr lang="en-US" sz="2000" dirty="0" err="1">
                <a:solidFill>
                  <a:schemeClr val="accent1"/>
                </a:solidFill>
                <a:latin typeface="Arial" charset="0"/>
              </a:rPr>
              <a:t>MPI_Send</a:t>
            </a:r>
            <a:r>
              <a:rPr lang="en-US" sz="2000" dirty="0">
                <a:solidFill>
                  <a:schemeClr val="accent1"/>
                </a:solidFill>
                <a:latin typeface="Arial" charset="0"/>
              </a:rPr>
              <a:t>(</a:t>
            </a:r>
            <a:r>
              <a:rPr lang="en-US" sz="2000" dirty="0" err="1">
                <a:solidFill>
                  <a:schemeClr val="accent1"/>
                </a:solidFill>
                <a:latin typeface="Arial" charset="0"/>
              </a:rPr>
              <a:t>dst</a:t>
            </a:r>
            <a:r>
              <a:rPr lang="en-US" sz="2000" dirty="0">
                <a:solidFill>
                  <a:schemeClr val="accent1"/>
                </a:solidFill>
                <a:latin typeface="Arial" charset="0"/>
              </a:rPr>
              <a:t>=1)</a:t>
            </a:r>
          </a:p>
          <a:p>
            <a:pPr algn="ctr" eaLnBrk="0" hangingPunct="0"/>
            <a:endParaRPr lang="en-US" sz="2000" dirty="0">
              <a:solidFill>
                <a:schemeClr val="accent1"/>
              </a:solidFill>
              <a:latin typeface="Arial" charset="0"/>
            </a:endParaRPr>
          </a:p>
          <a:p>
            <a:pPr algn="ctr" eaLnBrk="0" hangingPunct="0"/>
            <a:endParaRPr lang="en-US" sz="2000" dirty="0">
              <a:latin typeface="Arial" charset="0"/>
            </a:endParaRPr>
          </a:p>
        </p:txBody>
      </p:sp>
      <p:sp>
        <p:nvSpPr>
          <p:cNvPr id="646148" name="Text Box 4"/>
          <p:cNvSpPr txBox="1">
            <a:spLocks noChangeArrowheads="1"/>
          </p:cNvSpPr>
          <p:nvPr/>
        </p:nvSpPr>
        <p:spPr bwMode="auto">
          <a:xfrm>
            <a:off x="5673725" y="1393825"/>
            <a:ext cx="2165350" cy="271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i="1">
                <a:latin typeface="Arial" charset="0"/>
              </a:rPr>
              <a:t>Process 1</a:t>
            </a:r>
          </a:p>
          <a:p>
            <a:pPr algn="ctr" eaLnBrk="0" hangingPunct="0"/>
            <a:endParaRPr lang="en-US" sz="2000">
              <a:latin typeface="Arial" charset="0"/>
            </a:endParaRPr>
          </a:p>
          <a:p>
            <a:pPr algn="ctr" eaLnBrk="0" hangingPunct="0"/>
            <a:r>
              <a:rPr lang="en-US" sz="2000">
                <a:solidFill>
                  <a:schemeClr val="accent2"/>
                </a:solidFill>
                <a:latin typeface="Arial" charset="0"/>
              </a:rPr>
              <a:t>MPI_Recv(src=0)</a:t>
            </a:r>
          </a:p>
          <a:p>
            <a:pPr algn="ctr" eaLnBrk="0" hangingPunct="0"/>
            <a:endParaRPr lang="en-US" sz="2000">
              <a:latin typeface="Arial" charset="0"/>
            </a:endParaRPr>
          </a:p>
          <a:p>
            <a:pPr algn="ctr" eaLnBrk="0" hangingPunct="0"/>
            <a:endParaRPr lang="en-US" sz="2000">
              <a:latin typeface="Arial" charset="0"/>
            </a:endParaRPr>
          </a:p>
          <a:p>
            <a:pPr algn="ctr" eaLnBrk="0" hangingPunct="0"/>
            <a:r>
              <a:rPr lang="en-US" sz="2000">
                <a:solidFill>
                  <a:schemeClr val="accent1"/>
                </a:solidFill>
                <a:latin typeface="Arial" charset="0"/>
              </a:rPr>
              <a:t>MPI_Send(dst=0)</a:t>
            </a:r>
          </a:p>
          <a:p>
            <a:pPr algn="ctr" eaLnBrk="0" hangingPunct="0"/>
            <a:endParaRPr lang="en-US" sz="3200">
              <a:latin typeface="Arial" charset="0"/>
            </a:endParaRPr>
          </a:p>
          <a:p>
            <a:pPr algn="ctr" eaLnBrk="0" hangingPunct="0"/>
            <a:endParaRPr lang="en-US" sz="2000">
              <a:latin typeface="Arial" charset="0"/>
            </a:endParaRPr>
          </a:p>
        </p:txBody>
      </p:sp>
      <p:sp>
        <p:nvSpPr>
          <p:cNvPr id="646149" name="Text Box 5"/>
          <p:cNvSpPr txBox="1">
            <a:spLocks noChangeArrowheads="1"/>
          </p:cNvSpPr>
          <p:nvPr/>
        </p:nvSpPr>
        <p:spPr bwMode="auto">
          <a:xfrm>
            <a:off x="900113" y="2022475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Thread 1</a:t>
            </a:r>
          </a:p>
        </p:txBody>
      </p:sp>
      <p:sp>
        <p:nvSpPr>
          <p:cNvPr id="646150" name="Text Box 6"/>
          <p:cNvSpPr txBox="1">
            <a:spLocks noChangeArrowheads="1"/>
          </p:cNvSpPr>
          <p:nvPr/>
        </p:nvSpPr>
        <p:spPr bwMode="auto">
          <a:xfrm>
            <a:off x="928688" y="2944813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chemeClr val="accent1"/>
                </a:solidFill>
                <a:latin typeface="Arial" charset="0"/>
              </a:rPr>
              <a:t>Thread 2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0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Stencil Computation using MPI_THREAD_MULTIPLE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197</a:t>
            </a:fld>
            <a:endParaRPr lang="en-US" dirty="0"/>
          </a:p>
        </p:txBody>
      </p:sp>
      <p:grpSp>
        <p:nvGrpSpPr>
          <p:cNvPr id="8" name="Group 20"/>
          <p:cNvGrpSpPr/>
          <p:nvPr/>
        </p:nvGrpSpPr>
        <p:grpSpPr>
          <a:xfrm>
            <a:off x="1221599" y="4988113"/>
            <a:ext cx="1516094" cy="880034"/>
            <a:chOff x="3296951" y="4044939"/>
            <a:chExt cx="1516094" cy="880034"/>
          </a:xfrm>
        </p:grpSpPr>
        <p:sp>
          <p:nvSpPr>
            <p:cNvPr id="9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9" name="Group 19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96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0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791"/>
          <p:cNvGrpSpPr/>
          <p:nvPr/>
        </p:nvGrpSpPr>
        <p:grpSpPr>
          <a:xfrm>
            <a:off x="3456346" y="4989713"/>
            <a:ext cx="1516094" cy="880034"/>
            <a:chOff x="3296951" y="4044939"/>
            <a:chExt cx="1516094" cy="880034"/>
          </a:xfrm>
        </p:grpSpPr>
        <p:sp>
          <p:nvSpPr>
            <p:cNvPr id="107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852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194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4" name="Group 889"/>
          <p:cNvGrpSpPr/>
          <p:nvPr/>
        </p:nvGrpSpPr>
        <p:grpSpPr>
          <a:xfrm>
            <a:off x="5807775" y="4989725"/>
            <a:ext cx="1516094" cy="880034"/>
            <a:chOff x="3296951" y="4044939"/>
            <a:chExt cx="1516094" cy="880034"/>
          </a:xfrm>
        </p:grpSpPr>
        <p:sp>
          <p:nvSpPr>
            <p:cNvPr id="205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5" name="Group 950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292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6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2" name="Group 989"/>
          <p:cNvGrpSpPr/>
          <p:nvPr/>
        </p:nvGrpSpPr>
        <p:grpSpPr>
          <a:xfrm>
            <a:off x="1216825" y="3194130"/>
            <a:ext cx="1516094" cy="880034"/>
            <a:chOff x="3296951" y="4044939"/>
            <a:chExt cx="1516094" cy="880034"/>
          </a:xfrm>
        </p:grpSpPr>
        <p:sp>
          <p:nvSpPr>
            <p:cNvPr id="303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63" name="Group 1611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390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4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0" name="Group 990"/>
          <p:cNvGrpSpPr/>
          <p:nvPr/>
        </p:nvGrpSpPr>
        <p:grpSpPr>
          <a:xfrm>
            <a:off x="3478938" y="3194130"/>
            <a:ext cx="1516094" cy="880034"/>
            <a:chOff x="3296951" y="4044939"/>
            <a:chExt cx="1516094" cy="880034"/>
          </a:xfrm>
        </p:grpSpPr>
        <p:sp>
          <p:nvSpPr>
            <p:cNvPr id="401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34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36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4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5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6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7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8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49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1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1" name="Group 1149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488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2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8" name="Group 991"/>
          <p:cNvGrpSpPr/>
          <p:nvPr/>
        </p:nvGrpSpPr>
        <p:grpSpPr>
          <a:xfrm>
            <a:off x="5814628" y="3194130"/>
            <a:ext cx="1516094" cy="880034"/>
            <a:chOff x="3296951" y="4044939"/>
            <a:chExt cx="1516094" cy="880034"/>
          </a:xfrm>
        </p:grpSpPr>
        <p:sp>
          <p:nvSpPr>
            <p:cNvPr id="499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59" name="Group 1052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586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0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6" name="Group 1649"/>
          <p:cNvGrpSpPr/>
          <p:nvPr/>
        </p:nvGrpSpPr>
        <p:grpSpPr>
          <a:xfrm>
            <a:off x="1219200" y="1447800"/>
            <a:ext cx="1516094" cy="880034"/>
            <a:chOff x="3296951" y="4044939"/>
            <a:chExt cx="1516094" cy="880034"/>
          </a:xfrm>
        </p:grpSpPr>
        <p:sp>
          <p:nvSpPr>
            <p:cNvPr id="597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57" name="Group 1906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684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8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4" name="Group 1650"/>
          <p:cNvGrpSpPr/>
          <p:nvPr/>
        </p:nvGrpSpPr>
        <p:grpSpPr>
          <a:xfrm>
            <a:off x="3481337" y="1475559"/>
            <a:ext cx="1516094" cy="880034"/>
            <a:chOff x="3296951" y="4044939"/>
            <a:chExt cx="1516094" cy="880034"/>
          </a:xfrm>
        </p:grpSpPr>
        <p:sp>
          <p:nvSpPr>
            <p:cNvPr id="695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5" name="Group 1809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782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6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2" name="Group 1651"/>
          <p:cNvGrpSpPr/>
          <p:nvPr/>
        </p:nvGrpSpPr>
        <p:grpSpPr>
          <a:xfrm>
            <a:off x="5812525" y="1473171"/>
            <a:ext cx="1516094" cy="880034"/>
            <a:chOff x="3296951" y="4044939"/>
            <a:chExt cx="1516094" cy="880034"/>
          </a:xfrm>
        </p:grpSpPr>
        <p:sp>
          <p:nvSpPr>
            <p:cNvPr id="793" name="Rectangle 116"/>
            <p:cNvSpPr>
              <a:spLocks noChangeArrowheads="1"/>
            </p:cNvSpPr>
            <p:nvPr/>
          </p:nvSpPr>
          <p:spPr bwMode="auto">
            <a:xfrm>
              <a:off x="355098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117"/>
            <p:cNvSpPr>
              <a:spLocks noChangeArrowheads="1"/>
            </p:cNvSpPr>
            <p:nvPr/>
          </p:nvSpPr>
          <p:spPr bwMode="auto">
            <a:xfrm>
              <a:off x="3676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118"/>
            <p:cNvSpPr>
              <a:spLocks noChangeArrowheads="1"/>
            </p:cNvSpPr>
            <p:nvPr/>
          </p:nvSpPr>
          <p:spPr bwMode="auto">
            <a:xfrm>
              <a:off x="3801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119"/>
            <p:cNvSpPr>
              <a:spLocks noChangeArrowheads="1"/>
            </p:cNvSpPr>
            <p:nvPr/>
          </p:nvSpPr>
          <p:spPr bwMode="auto">
            <a:xfrm>
              <a:off x="3927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120"/>
            <p:cNvSpPr>
              <a:spLocks noChangeArrowheads="1"/>
            </p:cNvSpPr>
            <p:nvPr/>
          </p:nvSpPr>
          <p:spPr bwMode="auto">
            <a:xfrm>
              <a:off x="4057397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121"/>
            <p:cNvSpPr>
              <a:spLocks noChangeArrowheads="1"/>
            </p:cNvSpPr>
            <p:nvPr/>
          </p:nvSpPr>
          <p:spPr bwMode="auto">
            <a:xfrm>
              <a:off x="4182810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122"/>
            <p:cNvSpPr>
              <a:spLocks noChangeArrowheads="1"/>
            </p:cNvSpPr>
            <p:nvPr/>
          </p:nvSpPr>
          <p:spPr bwMode="auto">
            <a:xfrm>
              <a:off x="4308222" y="42651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123"/>
            <p:cNvSpPr>
              <a:spLocks noChangeArrowheads="1"/>
            </p:cNvSpPr>
            <p:nvPr/>
          </p:nvSpPr>
          <p:spPr bwMode="auto">
            <a:xfrm>
              <a:off x="4433635" y="42651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126"/>
            <p:cNvSpPr>
              <a:spLocks noChangeArrowheads="1"/>
            </p:cNvSpPr>
            <p:nvPr/>
          </p:nvSpPr>
          <p:spPr bwMode="auto">
            <a:xfrm>
              <a:off x="355098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127"/>
            <p:cNvSpPr>
              <a:spLocks noChangeArrowheads="1"/>
            </p:cNvSpPr>
            <p:nvPr/>
          </p:nvSpPr>
          <p:spPr bwMode="auto">
            <a:xfrm>
              <a:off x="3676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128"/>
            <p:cNvSpPr>
              <a:spLocks noChangeArrowheads="1"/>
            </p:cNvSpPr>
            <p:nvPr/>
          </p:nvSpPr>
          <p:spPr bwMode="auto">
            <a:xfrm>
              <a:off x="3801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129"/>
            <p:cNvSpPr>
              <a:spLocks noChangeArrowheads="1"/>
            </p:cNvSpPr>
            <p:nvPr/>
          </p:nvSpPr>
          <p:spPr bwMode="auto">
            <a:xfrm>
              <a:off x="3927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130"/>
            <p:cNvSpPr>
              <a:spLocks noChangeArrowheads="1"/>
            </p:cNvSpPr>
            <p:nvPr/>
          </p:nvSpPr>
          <p:spPr bwMode="auto">
            <a:xfrm>
              <a:off x="4057397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131"/>
            <p:cNvSpPr>
              <a:spLocks noChangeArrowheads="1"/>
            </p:cNvSpPr>
            <p:nvPr/>
          </p:nvSpPr>
          <p:spPr bwMode="auto">
            <a:xfrm>
              <a:off x="4182810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132"/>
            <p:cNvSpPr>
              <a:spLocks noChangeArrowheads="1"/>
            </p:cNvSpPr>
            <p:nvPr/>
          </p:nvSpPr>
          <p:spPr bwMode="auto">
            <a:xfrm>
              <a:off x="4308222" y="4374643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133"/>
            <p:cNvSpPr>
              <a:spLocks noChangeArrowheads="1"/>
            </p:cNvSpPr>
            <p:nvPr/>
          </p:nvSpPr>
          <p:spPr bwMode="auto">
            <a:xfrm>
              <a:off x="4433635" y="4374643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136"/>
            <p:cNvSpPr>
              <a:spLocks noChangeArrowheads="1"/>
            </p:cNvSpPr>
            <p:nvPr/>
          </p:nvSpPr>
          <p:spPr bwMode="auto">
            <a:xfrm>
              <a:off x="355098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Rectangle 137"/>
            <p:cNvSpPr>
              <a:spLocks noChangeArrowheads="1"/>
            </p:cNvSpPr>
            <p:nvPr/>
          </p:nvSpPr>
          <p:spPr bwMode="auto">
            <a:xfrm>
              <a:off x="3676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Rectangle 138"/>
            <p:cNvSpPr>
              <a:spLocks noChangeArrowheads="1"/>
            </p:cNvSpPr>
            <p:nvPr/>
          </p:nvSpPr>
          <p:spPr bwMode="auto">
            <a:xfrm>
              <a:off x="3801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Rectangle 139"/>
            <p:cNvSpPr>
              <a:spLocks noChangeArrowheads="1"/>
            </p:cNvSpPr>
            <p:nvPr/>
          </p:nvSpPr>
          <p:spPr bwMode="auto">
            <a:xfrm>
              <a:off x="3927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Rectangle 140"/>
            <p:cNvSpPr>
              <a:spLocks noChangeArrowheads="1"/>
            </p:cNvSpPr>
            <p:nvPr/>
          </p:nvSpPr>
          <p:spPr bwMode="auto">
            <a:xfrm>
              <a:off x="4057397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Rectangle 141"/>
            <p:cNvSpPr>
              <a:spLocks noChangeArrowheads="1"/>
            </p:cNvSpPr>
            <p:nvPr/>
          </p:nvSpPr>
          <p:spPr bwMode="auto">
            <a:xfrm>
              <a:off x="4182810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142"/>
            <p:cNvSpPr>
              <a:spLocks noChangeArrowheads="1"/>
            </p:cNvSpPr>
            <p:nvPr/>
          </p:nvSpPr>
          <p:spPr bwMode="auto">
            <a:xfrm>
              <a:off x="4308222" y="4484180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143"/>
            <p:cNvSpPr>
              <a:spLocks noChangeArrowheads="1"/>
            </p:cNvSpPr>
            <p:nvPr/>
          </p:nvSpPr>
          <p:spPr bwMode="auto">
            <a:xfrm>
              <a:off x="4433635" y="4484180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Rectangle 146"/>
            <p:cNvSpPr>
              <a:spLocks noChangeArrowheads="1"/>
            </p:cNvSpPr>
            <p:nvPr/>
          </p:nvSpPr>
          <p:spPr bwMode="auto">
            <a:xfrm>
              <a:off x="355098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Rectangle 147"/>
            <p:cNvSpPr>
              <a:spLocks noChangeArrowheads="1"/>
            </p:cNvSpPr>
            <p:nvPr/>
          </p:nvSpPr>
          <p:spPr bwMode="auto">
            <a:xfrm>
              <a:off x="3676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Rectangle 148"/>
            <p:cNvSpPr>
              <a:spLocks noChangeArrowheads="1"/>
            </p:cNvSpPr>
            <p:nvPr/>
          </p:nvSpPr>
          <p:spPr bwMode="auto">
            <a:xfrm>
              <a:off x="3801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Rectangle 149"/>
            <p:cNvSpPr>
              <a:spLocks noChangeArrowheads="1"/>
            </p:cNvSpPr>
            <p:nvPr/>
          </p:nvSpPr>
          <p:spPr bwMode="auto">
            <a:xfrm>
              <a:off x="3927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150"/>
            <p:cNvSpPr>
              <a:spLocks noChangeArrowheads="1"/>
            </p:cNvSpPr>
            <p:nvPr/>
          </p:nvSpPr>
          <p:spPr bwMode="auto">
            <a:xfrm>
              <a:off x="4057397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Rectangle 151"/>
            <p:cNvSpPr>
              <a:spLocks noChangeArrowheads="1"/>
            </p:cNvSpPr>
            <p:nvPr/>
          </p:nvSpPr>
          <p:spPr bwMode="auto">
            <a:xfrm>
              <a:off x="4182810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Rectangle 152"/>
            <p:cNvSpPr>
              <a:spLocks noChangeArrowheads="1"/>
            </p:cNvSpPr>
            <p:nvPr/>
          </p:nvSpPr>
          <p:spPr bwMode="auto">
            <a:xfrm>
              <a:off x="4308222" y="459530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Rectangle 153"/>
            <p:cNvSpPr>
              <a:spLocks noChangeArrowheads="1"/>
            </p:cNvSpPr>
            <p:nvPr/>
          </p:nvSpPr>
          <p:spPr bwMode="auto">
            <a:xfrm>
              <a:off x="4433635" y="45953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Rectangle 116"/>
            <p:cNvSpPr>
              <a:spLocks noChangeArrowheads="1"/>
            </p:cNvSpPr>
            <p:nvPr/>
          </p:nvSpPr>
          <p:spPr bwMode="auto">
            <a:xfrm>
              <a:off x="342397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126"/>
            <p:cNvSpPr>
              <a:spLocks noChangeArrowheads="1"/>
            </p:cNvSpPr>
            <p:nvPr/>
          </p:nvSpPr>
          <p:spPr bwMode="auto">
            <a:xfrm>
              <a:off x="342397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Rectangle 136"/>
            <p:cNvSpPr>
              <a:spLocks noChangeArrowheads="1"/>
            </p:cNvSpPr>
            <p:nvPr/>
          </p:nvSpPr>
          <p:spPr bwMode="auto">
            <a:xfrm>
              <a:off x="342397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Rectangle 146"/>
            <p:cNvSpPr>
              <a:spLocks noChangeArrowheads="1"/>
            </p:cNvSpPr>
            <p:nvPr/>
          </p:nvSpPr>
          <p:spPr bwMode="auto">
            <a:xfrm>
              <a:off x="342397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Rectangle 123"/>
            <p:cNvSpPr>
              <a:spLocks noChangeArrowheads="1"/>
            </p:cNvSpPr>
            <p:nvPr/>
          </p:nvSpPr>
          <p:spPr bwMode="auto">
            <a:xfrm>
              <a:off x="4560634" y="42650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Rectangle 133"/>
            <p:cNvSpPr>
              <a:spLocks noChangeArrowheads="1"/>
            </p:cNvSpPr>
            <p:nvPr/>
          </p:nvSpPr>
          <p:spPr bwMode="auto">
            <a:xfrm>
              <a:off x="4560634" y="4374637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143"/>
            <p:cNvSpPr>
              <a:spLocks noChangeArrowheads="1"/>
            </p:cNvSpPr>
            <p:nvPr/>
          </p:nvSpPr>
          <p:spPr bwMode="auto">
            <a:xfrm>
              <a:off x="4560634" y="4484174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Rectangle 153"/>
            <p:cNvSpPr>
              <a:spLocks noChangeArrowheads="1"/>
            </p:cNvSpPr>
            <p:nvPr/>
          </p:nvSpPr>
          <p:spPr bwMode="auto">
            <a:xfrm>
              <a:off x="4560634" y="459529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Rectangle 146"/>
            <p:cNvSpPr>
              <a:spLocks noChangeArrowheads="1"/>
            </p:cNvSpPr>
            <p:nvPr/>
          </p:nvSpPr>
          <p:spPr bwMode="auto">
            <a:xfrm>
              <a:off x="355097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Rectangle 147"/>
            <p:cNvSpPr>
              <a:spLocks noChangeArrowheads="1"/>
            </p:cNvSpPr>
            <p:nvPr/>
          </p:nvSpPr>
          <p:spPr bwMode="auto">
            <a:xfrm>
              <a:off x="3676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Rectangle 148"/>
            <p:cNvSpPr>
              <a:spLocks noChangeArrowheads="1"/>
            </p:cNvSpPr>
            <p:nvPr/>
          </p:nvSpPr>
          <p:spPr bwMode="auto">
            <a:xfrm>
              <a:off x="3801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149"/>
            <p:cNvSpPr>
              <a:spLocks noChangeArrowheads="1"/>
            </p:cNvSpPr>
            <p:nvPr/>
          </p:nvSpPr>
          <p:spPr bwMode="auto">
            <a:xfrm>
              <a:off x="3927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Rectangle 150"/>
            <p:cNvSpPr>
              <a:spLocks noChangeArrowheads="1"/>
            </p:cNvSpPr>
            <p:nvPr/>
          </p:nvSpPr>
          <p:spPr bwMode="auto">
            <a:xfrm>
              <a:off x="4057391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Rectangle 151"/>
            <p:cNvSpPr>
              <a:spLocks noChangeArrowheads="1"/>
            </p:cNvSpPr>
            <p:nvPr/>
          </p:nvSpPr>
          <p:spPr bwMode="auto">
            <a:xfrm>
              <a:off x="4182804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Rectangle 152"/>
            <p:cNvSpPr>
              <a:spLocks noChangeArrowheads="1"/>
            </p:cNvSpPr>
            <p:nvPr/>
          </p:nvSpPr>
          <p:spPr bwMode="auto">
            <a:xfrm>
              <a:off x="4308216" y="470537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Rectangle 153"/>
            <p:cNvSpPr>
              <a:spLocks noChangeArrowheads="1"/>
            </p:cNvSpPr>
            <p:nvPr/>
          </p:nvSpPr>
          <p:spPr bwMode="auto">
            <a:xfrm>
              <a:off x="4433629" y="47053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6"/>
            <p:cNvSpPr>
              <a:spLocks noChangeArrowheads="1"/>
            </p:cNvSpPr>
            <p:nvPr/>
          </p:nvSpPr>
          <p:spPr bwMode="auto">
            <a:xfrm>
              <a:off x="342396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Rectangle 153"/>
            <p:cNvSpPr>
              <a:spLocks noChangeArrowheads="1"/>
            </p:cNvSpPr>
            <p:nvPr/>
          </p:nvSpPr>
          <p:spPr bwMode="auto">
            <a:xfrm>
              <a:off x="4560628" y="470536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Rectangle 116"/>
            <p:cNvSpPr>
              <a:spLocks noChangeArrowheads="1"/>
            </p:cNvSpPr>
            <p:nvPr/>
          </p:nvSpPr>
          <p:spPr bwMode="auto">
            <a:xfrm>
              <a:off x="355097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Rectangle 117"/>
            <p:cNvSpPr>
              <a:spLocks noChangeArrowheads="1"/>
            </p:cNvSpPr>
            <p:nvPr/>
          </p:nvSpPr>
          <p:spPr bwMode="auto">
            <a:xfrm>
              <a:off x="3676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Rectangle 118"/>
            <p:cNvSpPr>
              <a:spLocks noChangeArrowheads="1"/>
            </p:cNvSpPr>
            <p:nvPr/>
          </p:nvSpPr>
          <p:spPr bwMode="auto">
            <a:xfrm>
              <a:off x="3801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19"/>
            <p:cNvSpPr>
              <a:spLocks noChangeArrowheads="1"/>
            </p:cNvSpPr>
            <p:nvPr/>
          </p:nvSpPr>
          <p:spPr bwMode="auto">
            <a:xfrm>
              <a:off x="3927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Rectangle 120"/>
            <p:cNvSpPr>
              <a:spLocks noChangeArrowheads="1"/>
            </p:cNvSpPr>
            <p:nvPr/>
          </p:nvSpPr>
          <p:spPr bwMode="auto">
            <a:xfrm>
              <a:off x="4057391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Rectangle 121"/>
            <p:cNvSpPr>
              <a:spLocks noChangeArrowheads="1"/>
            </p:cNvSpPr>
            <p:nvPr/>
          </p:nvSpPr>
          <p:spPr bwMode="auto">
            <a:xfrm>
              <a:off x="4182804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Rectangle 122"/>
            <p:cNvSpPr>
              <a:spLocks noChangeArrowheads="1"/>
            </p:cNvSpPr>
            <p:nvPr/>
          </p:nvSpPr>
          <p:spPr bwMode="auto">
            <a:xfrm>
              <a:off x="4308216" y="415502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Rectangle 123"/>
            <p:cNvSpPr>
              <a:spLocks noChangeArrowheads="1"/>
            </p:cNvSpPr>
            <p:nvPr/>
          </p:nvSpPr>
          <p:spPr bwMode="auto">
            <a:xfrm>
              <a:off x="4433629" y="415502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116"/>
            <p:cNvSpPr>
              <a:spLocks noChangeArrowheads="1"/>
            </p:cNvSpPr>
            <p:nvPr/>
          </p:nvSpPr>
          <p:spPr bwMode="auto">
            <a:xfrm>
              <a:off x="342396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Rectangle 123"/>
            <p:cNvSpPr>
              <a:spLocks noChangeArrowheads="1"/>
            </p:cNvSpPr>
            <p:nvPr/>
          </p:nvSpPr>
          <p:spPr bwMode="auto">
            <a:xfrm>
              <a:off x="4560628" y="415502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53" name="Group 1712"/>
            <p:cNvGrpSpPr/>
            <p:nvPr/>
          </p:nvGrpSpPr>
          <p:grpSpPr>
            <a:xfrm>
              <a:off x="3423962" y="4044945"/>
              <a:ext cx="1262072" cy="109544"/>
              <a:chOff x="3423962" y="4044945"/>
              <a:chExt cx="1262072" cy="109544"/>
            </a:xfrm>
            <a:solidFill>
              <a:srgbClr val="FFFF00"/>
            </a:solidFill>
          </p:grpSpPr>
          <p:sp>
            <p:nvSpPr>
              <p:cNvPr id="880" name="Rectangle 116"/>
              <p:cNvSpPr>
                <a:spLocks noChangeArrowheads="1"/>
              </p:cNvSpPr>
              <p:nvPr/>
            </p:nvSpPr>
            <p:spPr bwMode="auto">
              <a:xfrm>
                <a:off x="355097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117"/>
              <p:cNvSpPr>
                <a:spLocks noChangeArrowheads="1"/>
              </p:cNvSpPr>
              <p:nvPr/>
            </p:nvSpPr>
            <p:spPr bwMode="auto">
              <a:xfrm>
                <a:off x="3676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118"/>
              <p:cNvSpPr>
                <a:spLocks noChangeArrowheads="1"/>
              </p:cNvSpPr>
              <p:nvPr/>
            </p:nvSpPr>
            <p:spPr bwMode="auto">
              <a:xfrm>
                <a:off x="3801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Rectangle 119"/>
              <p:cNvSpPr>
                <a:spLocks noChangeArrowheads="1"/>
              </p:cNvSpPr>
              <p:nvPr/>
            </p:nvSpPr>
            <p:spPr bwMode="auto">
              <a:xfrm>
                <a:off x="3927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Rectangle 120"/>
              <p:cNvSpPr>
                <a:spLocks noChangeArrowheads="1"/>
              </p:cNvSpPr>
              <p:nvPr/>
            </p:nvSpPr>
            <p:spPr bwMode="auto">
              <a:xfrm>
                <a:off x="4057385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121"/>
              <p:cNvSpPr>
                <a:spLocks noChangeArrowheads="1"/>
              </p:cNvSpPr>
              <p:nvPr/>
            </p:nvSpPr>
            <p:spPr bwMode="auto">
              <a:xfrm>
                <a:off x="4182798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Rectangle 122"/>
              <p:cNvSpPr>
                <a:spLocks noChangeArrowheads="1"/>
              </p:cNvSpPr>
              <p:nvPr/>
            </p:nvSpPr>
            <p:spPr bwMode="auto">
              <a:xfrm>
                <a:off x="4308210" y="4044951"/>
                <a:ext cx="125413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Rectangle 123"/>
              <p:cNvSpPr>
                <a:spLocks noChangeArrowheads="1"/>
              </p:cNvSpPr>
              <p:nvPr/>
            </p:nvSpPr>
            <p:spPr bwMode="auto">
              <a:xfrm>
                <a:off x="4433623" y="4044951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Rectangle 116"/>
              <p:cNvSpPr>
                <a:spLocks noChangeArrowheads="1"/>
              </p:cNvSpPr>
              <p:nvPr/>
            </p:nvSpPr>
            <p:spPr bwMode="auto">
              <a:xfrm>
                <a:off x="342396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Rectangle 123"/>
              <p:cNvSpPr>
                <a:spLocks noChangeArrowheads="1"/>
              </p:cNvSpPr>
              <p:nvPr/>
            </p:nvSpPr>
            <p:spPr bwMode="auto">
              <a:xfrm>
                <a:off x="4560622" y="4044945"/>
                <a:ext cx="125412" cy="10953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4" name="Rectangle 146"/>
            <p:cNvSpPr>
              <a:spLocks noChangeArrowheads="1"/>
            </p:cNvSpPr>
            <p:nvPr/>
          </p:nvSpPr>
          <p:spPr bwMode="auto">
            <a:xfrm>
              <a:off x="355097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Rectangle 147"/>
            <p:cNvSpPr>
              <a:spLocks noChangeArrowheads="1"/>
            </p:cNvSpPr>
            <p:nvPr/>
          </p:nvSpPr>
          <p:spPr bwMode="auto">
            <a:xfrm>
              <a:off x="3676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148"/>
            <p:cNvSpPr>
              <a:spLocks noChangeArrowheads="1"/>
            </p:cNvSpPr>
            <p:nvPr/>
          </p:nvSpPr>
          <p:spPr bwMode="auto">
            <a:xfrm>
              <a:off x="3801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Rectangle 149"/>
            <p:cNvSpPr>
              <a:spLocks noChangeArrowheads="1"/>
            </p:cNvSpPr>
            <p:nvPr/>
          </p:nvSpPr>
          <p:spPr bwMode="auto">
            <a:xfrm>
              <a:off x="3927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Rectangle 150"/>
            <p:cNvSpPr>
              <a:spLocks noChangeArrowheads="1"/>
            </p:cNvSpPr>
            <p:nvPr/>
          </p:nvSpPr>
          <p:spPr bwMode="auto">
            <a:xfrm>
              <a:off x="4057385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Rectangle 151"/>
            <p:cNvSpPr>
              <a:spLocks noChangeArrowheads="1"/>
            </p:cNvSpPr>
            <p:nvPr/>
          </p:nvSpPr>
          <p:spPr bwMode="auto">
            <a:xfrm>
              <a:off x="4182798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Rectangle 152"/>
            <p:cNvSpPr>
              <a:spLocks noChangeArrowheads="1"/>
            </p:cNvSpPr>
            <p:nvPr/>
          </p:nvSpPr>
          <p:spPr bwMode="auto">
            <a:xfrm>
              <a:off x="4308210" y="4815435"/>
              <a:ext cx="125413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153"/>
            <p:cNvSpPr>
              <a:spLocks noChangeArrowheads="1"/>
            </p:cNvSpPr>
            <p:nvPr/>
          </p:nvSpPr>
          <p:spPr bwMode="auto">
            <a:xfrm>
              <a:off x="4433623" y="4815435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Rectangle 146"/>
            <p:cNvSpPr>
              <a:spLocks noChangeArrowheads="1"/>
            </p:cNvSpPr>
            <p:nvPr/>
          </p:nvSpPr>
          <p:spPr bwMode="auto">
            <a:xfrm>
              <a:off x="342396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Rectangle 153"/>
            <p:cNvSpPr>
              <a:spLocks noChangeArrowheads="1"/>
            </p:cNvSpPr>
            <p:nvPr/>
          </p:nvSpPr>
          <p:spPr bwMode="auto">
            <a:xfrm>
              <a:off x="4560622" y="4815429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Rectangle 123"/>
            <p:cNvSpPr>
              <a:spLocks noChangeArrowheads="1"/>
            </p:cNvSpPr>
            <p:nvPr/>
          </p:nvSpPr>
          <p:spPr bwMode="auto">
            <a:xfrm>
              <a:off x="468763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Rectangle 133"/>
            <p:cNvSpPr>
              <a:spLocks noChangeArrowheads="1"/>
            </p:cNvSpPr>
            <p:nvPr/>
          </p:nvSpPr>
          <p:spPr bwMode="auto">
            <a:xfrm>
              <a:off x="468763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Rectangle 143"/>
            <p:cNvSpPr>
              <a:spLocks noChangeArrowheads="1"/>
            </p:cNvSpPr>
            <p:nvPr/>
          </p:nvSpPr>
          <p:spPr bwMode="auto">
            <a:xfrm>
              <a:off x="468763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Rectangle 153"/>
            <p:cNvSpPr>
              <a:spLocks noChangeArrowheads="1"/>
            </p:cNvSpPr>
            <p:nvPr/>
          </p:nvSpPr>
          <p:spPr bwMode="auto">
            <a:xfrm>
              <a:off x="468763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Rectangle 153"/>
            <p:cNvSpPr>
              <a:spLocks noChangeArrowheads="1"/>
            </p:cNvSpPr>
            <p:nvPr/>
          </p:nvSpPr>
          <p:spPr bwMode="auto">
            <a:xfrm>
              <a:off x="468762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Rectangle 123"/>
            <p:cNvSpPr>
              <a:spLocks noChangeArrowheads="1"/>
            </p:cNvSpPr>
            <p:nvPr/>
          </p:nvSpPr>
          <p:spPr bwMode="auto">
            <a:xfrm>
              <a:off x="468762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Rectangle 123"/>
            <p:cNvSpPr>
              <a:spLocks noChangeArrowheads="1"/>
            </p:cNvSpPr>
            <p:nvPr/>
          </p:nvSpPr>
          <p:spPr bwMode="auto">
            <a:xfrm>
              <a:off x="468762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Rectangle 153"/>
            <p:cNvSpPr>
              <a:spLocks noChangeArrowheads="1"/>
            </p:cNvSpPr>
            <p:nvPr/>
          </p:nvSpPr>
          <p:spPr bwMode="auto">
            <a:xfrm>
              <a:off x="468762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116"/>
            <p:cNvSpPr>
              <a:spLocks noChangeArrowheads="1"/>
            </p:cNvSpPr>
            <p:nvPr/>
          </p:nvSpPr>
          <p:spPr bwMode="auto">
            <a:xfrm>
              <a:off x="3296963" y="42650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126"/>
            <p:cNvSpPr>
              <a:spLocks noChangeArrowheads="1"/>
            </p:cNvSpPr>
            <p:nvPr/>
          </p:nvSpPr>
          <p:spPr bwMode="auto">
            <a:xfrm>
              <a:off x="3296963" y="4374631"/>
              <a:ext cx="125412" cy="1095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136"/>
            <p:cNvSpPr>
              <a:spLocks noChangeArrowheads="1"/>
            </p:cNvSpPr>
            <p:nvPr/>
          </p:nvSpPr>
          <p:spPr bwMode="auto">
            <a:xfrm>
              <a:off x="3296963" y="4484168"/>
              <a:ext cx="125412" cy="1111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146"/>
            <p:cNvSpPr>
              <a:spLocks noChangeArrowheads="1"/>
            </p:cNvSpPr>
            <p:nvPr/>
          </p:nvSpPr>
          <p:spPr bwMode="auto">
            <a:xfrm>
              <a:off x="3296963" y="4595293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Rectangle 146"/>
            <p:cNvSpPr>
              <a:spLocks noChangeArrowheads="1"/>
            </p:cNvSpPr>
            <p:nvPr/>
          </p:nvSpPr>
          <p:spPr bwMode="auto">
            <a:xfrm>
              <a:off x="3296957" y="4705358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Rectangle 116"/>
            <p:cNvSpPr>
              <a:spLocks noChangeArrowheads="1"/>
            </p:cNvSpPr>
            <p:nvPr/>
          </p:nvSpPr>
          <p:spPr bwMode="auto">
            <a:xfrm>
              <a:off x="3296957" y="4155016"/>
              <a:ext cx="125412" cy="1095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Rectangle 116"/>
            <p:cNvSpPr>
              <a:spLocks noChangeArrowheads="1"/>
            </p:cNvSpPr>
            <p:nvPr/>
          </p:nvSpPr>
          <p:spPr bwMode="auto">
            <a:xfrm>
              <a:off x="3296951" y="404493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Rectangle 146"/>
            <p:cNvSpPr>
              <a:spLocks noChangeArrowheads="1"/>
            </p:cNvSpPr>
            <p:nvPr/>
          </p:nvSpPr>
          <p:spPr bwMode="auto">
            <a:xfrm>
              <a:off x="3296951" y="481542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90" name="Straight Connector 1383"/>
          <p:cNvCxnSpPr/>
          <p:nvPr/>
        </p:nvCxnSpPr>
        <p:spPr>
          <a:xfrm>
            <a:off x="3104111" y="1314431"/>
            <a:ext cx="0" cy="4760524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1384"/>
          <p:cNvCxnSpPr/>
          <p:nvPr/>
        </p:nvCxnSpPr>
        <p:spPr>
          <a:xfrm>
            <a:off x="5380071" y="1314431"/>
            <a:ext cx="0" cy="4760524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2" name="Straight Connector 1385"/>
          <p:cNvCxnSpPr/>
          <p:nvPr/>
        </p:nvCxnSpPr>
        <p:spPr>
          <a:xfrm>
            <a:off x="1024537" y="2764460"/>
            <a:ext cx="6544193" cy="0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3" name="Straight Connector 1386"/>
          <p:cNvCxnSpPr/>
          <p:nvPr/>
        </p:nvCxnSpPr>
        <p:spPr>
          <a:xfrm>
            <a:off x="1024537" y="4475371"/>
            <a:ext cx="6544193" cy="0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4" name="矩形 893"/>
          <p:cNvSpPr/>
          <p:nvPr/>
        </p:nvSpPr>
        <p:spPr>
          <a:xfrm>
            <a:off x="1216825" y="1447800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5" name="矩形 894"/>
          <p:cNvSpPr/>
          <p:nvPr/>
        </p:nvSpPr>
        <p:spPr>
          <a:xfrm>
            <a:off x="5817033" y="1472389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6" name="矩形 895"/>
          <p:cNvSpPr/>
          <p:nvPr/>
        </p:nvSpPr>
        <p:spPr>
          <a:xfrm>
            <a:off x="3476569" y="3193348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7" name="矩形 896"/>
          <p:cNvSpPr/>
          <p:nvPr/>
        </p:nvSpPr>
        <p:spPr>
          <a:xfrm>
            <a:off x="1224004" y="4980119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sp>
        <p:nvSpPr>
          <p:cNvPr id="898" name="矩形 897"/>
          <p:cNvSpPr/>
          <p:nvPr/>
        </p:nvSpPr>
        <p:spPr>
          <a:xfrm>
            <a:off x="5805406" y="4978488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01" name="组 900"/>
          <p:cNvGrpSpPr/>
          <p:nvPr/>
        </p:nvGrpSpPr>
        <p:grpSpPr>
          <a:xfrm>
            <a:off x="3608331" y="2243667"/>
            <a:ext cx="1257299" cy="111126"/>
            <a:chOff x="3862746" y="2597012"/>
            <a:chExt cx="1257299" cy="111126"/>
          </a:xfrm>
        </p:grpSpPr>
        <p:sp>
          <p:nvSpPr>
            <p:cNvPr id="902" name="Rectangle 43"/>
            <p:cNvSpPr>
              <a:spLocks noChangeArrowheads="1"/>
            </p:cNvSpPr>
            <p:nvPr/>
          </p:nvSpPr>
          <p:spPr bwMode="auto">
            <a:xfrm>
              <a:off x="449139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Rectangle 44"/>
            <p:cNvSpPr>
              <a:spLocks noChangeArrowheads="1"/>
            </p:cNvSpPr>
            <p:nvPr/>
          </p:nvSpPr>
          <p:spPr bwMode="auto">
            <a:xfrm>
              <a:off x="4365983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Rectangle 45"/>
            <p:cNvSpPr>
              <a:spLocks noChangeArrowheads="1"/>
            </p:cNvSpPr>
            <p:nvPr/>
          </p:nvSpPr>
          <p:spPr bwMode="auto">
            <a:xfrm>
              <a:off x="4113571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Rectangle 46"/>
            <p:cNvSpPr>
              <a:spLocks noChangeArrowheads="1"/>
            </p:cNvSpPr>
            <p:nvPr/>
          </p:nvSpPr>
          <p:spPr bwMode="auto">
            <a:xfrm>
              <a:off x="4238983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Rectangle 47"/>
            <p:cNvSpPr>
              <a:spLocks noChangeArrowheads="1"/>
            </p:cNvSpPr>
            <p:nvPr/>
          </p:nvSpPr>
          <p:spPr bwMode="auto">
            <a:xfrm>
              <a:off x="3988158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Rectangle 48"/>
            <p:cNvSpPr>
              <a:spLocks noChangeArrowheads="1"/>
            </p:cNvSpPr>
            <p:nvPr/>
          </p:nvSpPr>
          <p:spPr bwMode="auto">
            <a:xfrm>
              <a:off x="386274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Rectangle 51"/>
            <p:cNvSpPr>
              <a:spLocks noChangeArrowheads="1"/>
            </p:cNvSpPr>
            <p:nvPr/>
          </p:nvSpPr>
          <p:spPr bwMode="auto">
            <a:xfrm>
              <a:off x="4994633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9" name="Rectangle 52"/>
            <p:cNvSpPr>
              <a:spLocks noChangeArrowheads="1"/>
            </p:cNvSpPr>
            <p:nvPr/>
          </p:nvSpPr>
          <p:spPr bwMode="auto">
            <a:xfrm>
              <a:off x="4869221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0" name="Rectangle 53"/>
            <p:cNvSpPr>
              <a:spLocks noChangeArrowheads="1"/>
            </p:cNvSpPr>
            <p:nvPr/>
          </p:nvSpPr>
          <p:spPr bwMode="auto">
            <a:xfrm>
              <a:off x="4742221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Rectangle 54"/>
            <p:cNvSpPr>
              <a:spLocks noChangeArrowheads="1"/>
            </p:cNvSpPr>
            <p:nvPr/>
          </p:nvSpPr>
          <p:spPr bwMode="auto">
            <a:xfrm>
              <a:off x="4616808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2" name="矩形 911"/>
          <p:cNvSpPr/>
          <p:nvPr/>
        </p:nvSpPr>
        <p:spPr>
          <a:xfrm>
            <a:off x="3483730" y="1475571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13" name="组 912"/>
          <p:cNvGrpSpPr/>
          <p:nvPr/>
        </p:nvGrpSpPr>
        <p:grpSpPr>
          <a:xfrm>
            <a:off x="3582780" y="4986525"/>
            <a:ext cx="1257299" cy="111126"/>
            <a:chOff x="3862746" y="2597012"/>
            <a:chExt cx="1257299" cy="111126"/>
          </a:xfrm>
        </p:grpSpPr>
        <p:sp>
          <p:nvSpPr>
            <p:cNvPr id="914" name="Rectangle 43"/>
            <p:cNvSpPr>
              <a:spLocks noChangeArrowheads="1"/>
            </p:cNvSpPr>
            <p:nvPr/>
          </p:nvSpPr>
          <p:spPr bwMode="auto">
            <a:xfrm>
              <a:off x="449139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Rectangle 44"/>
            <p:cNvSpPr>
              <a:spLocks noChangeArrowheads="1"/>
            </p:cNvSpPr>
            <p:nvPr/>
          </p:nvSpPr>
          <p:spPr bwMode="auto">
            <a:xfrm>
              <a:off x="4365983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6" name="Rectangle 45"/>
            <p:cNvSpPr>
              <a:spLocks noChangeArrowheads="1"/>
            </p:cNvSpPr>
            <p:nvPr/>
          </p:nvSpPr>
          <p:spPr bwMode="auto">
            <a:xfrm>
              <a:off x="4113571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7" name="Rectangle 46"/>
            <p:cNvSpPr>
              <a:spLocks noChangeArrowheads="1"/>
            </p:cNvSpPr>
            <p:nvPr/>
          </p:nvSpPr>
          <p:spPr bwMode="auto">
            <a:xfrm>
              <a:off x="4238983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Rectangle 47"/>
            <p:cNvSpPr>
              <a:spLocks noChangeArrowheads="1"/>
            </p:cNvSpPr>
            <p:nvPr/>
          </p:nvSpPr>
          <p:spPr bwMode="auto">
            <a:xfrm>
              <a:off x="3988158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9" name="Rectangle 48"/>
            <p:cNvSpPr>
              <a:spLocks noChangeArrowheads="1"/>
            </p:cNvSpPr>
            <p:nvPr/>
          </p:nvSpPr>
          <p:spPr bwMode="auto">
            <a:xfrm>
              <a:off x="3862746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0" name="Rectangle 51"/>
            <p:cNvSpPr>
              <a:spLocks noChangeArrowheads="1"/>
            </p:cNvSpPr>
            <p:nvPr/>
          </p:nvSpPr>
          <p:spPr bwMode="auto">
            <a:xfrm>
              <a:off x="4994633" y="2598600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Rectangle 52"/>
            <p:cNvSpPr>
              <a:spLocks noChangeArrowheads="1"/>
            </p:cNvSpPr>
            <p:nvPr/>
          </p:nvSpPr>
          <p:spPr bwMode="auto">
            <a:xfrm>
              <a:off x="4869221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Rectangle 53"/>
            <p:cNvSpPr>
              <a:spLocks noChangeArrowheads="1"/>
            </p:cNvSpPr>
            <p:nvPr/>
          </p:nvSpPr>
          <p:spPr bwMode="auto">
            <a:xfrm>
              <a:off x="4742221" y="2597012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" name="Rectangle 54"/>
            <p:cNvSpPr>
              <a:spLocks noChangeArrowheads="1"/>
            </p:cNvSpPr>
            <p:nvPr/>
          </p:nvSpPr>
          <p:spPr bwMode="auto">
            <a:xfrm>
              <a:off x="4616808" y="259701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4" name="矩形 923"/>
          <p:cNvSpPr/>
          <p:nvPr/>
        </p:nvSpPr>
        <p:spPr>
          <a:xfrm>
            <a:off x="3453977" y="4989737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25" name="组 924"/>
          <p:cNvGrpSpPr/>
          <p:nvPr/>
        </p:nvGrpSpPr>
        <p:grpSpPr>
          <a:xfrm>
            <a:off x="2605908" y="3304207"/>
            <a:ext cx="125412" cy="661987"/>
            <a:chOff x="2864292" y="3657552"/>
            <a:chExt cx="125412" cy="661987"/>
          </a:xfrm>
        </p:grpSpPr>
        <p:sp>
          <p:nvSpPr>
            <p:cNvPr id="926" name="Rectangle 29"/>
            <p:cNvSpPr>
              <a:spLocks noChangeArrowheads="1"/>
            </p:cNvSpPr>
            <p:nvPr/>
          </p:nvSpPr>
          <p:spPr bwMode="auto">
            <a:xfrm>
              <a:off x="2864292" y="36575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7" name="Rectangle 30"/>
            <p:cNvSpPr>
              <a:spLocks noChangeArrowheads="1"/>
            </p:cNvSpPr>
            <p:nvPr/>
          </p:nvSpPr>
          <p:spPr bwMode="auto">
            <a:xfrm>
              <a:off x="2864292" y="37686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8" name="Rectangle 31"/>
            <p:cNvSpPr>
              <a:spLocks noChangeArrowheads="1"/>
            </p:cNvSpPr>
            <p:nvPr/>
          </p:nvSpPr>
          <p:spPr bwMode="auto">
            <a:xfrm>
              <a:off x="2864292" y="3878214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Rectangle 32"/>
            <p:cNvSpPr>
              <a:spLocks noChangeArrowheads="1"/>
            </p:cNvSpPr>
            <p:nvPr/>
          </p:nvSpPr>
          <p:spPr bwMode="auto">
            <a:xfrm>
              <a:off x="2864292" y="39877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Rectangle 33"/>
            <p:cNvSpPr>
              <a:spLocks noChangeArrowheads="1"/>
            </p:cNvSpPr>
            <p:nvPr/>
          </p:nvSpPr>
          <p:spPr bwMode="auto">
            <a:xfrm>
              <a:off x="2864292" y="40988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Rectangle 34"/>
            <p:cNvSpPr>
              <a:spLocks noChangeArrowheads="1"/>
            </p:cNvSpPr>
            <p:nvPr/>
          </p:nvSpPr>
          <p:spPr bwMode="auto">
            <a:xfrm>
              <a:off x="2864292" y="4208414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2" name="矩形 931"/>
          <p:cNvSpPr/>
          <p:nvPr/>
        </p:nvSpPr>
        <p:spPr>
          <a:xfrm>
            <a:off x="1214456" y="3203466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33" name="组 932"/>
          <p:cNvGrpSpPr/>
          <p:nvPr/>
        </p:nvGrpSpPr>
        <p:grpSpPr>
          <a:xfrm>
            <a:off x="5818864" y="3302100"/>
            <a:ext cx="125412" cy="661987"/>
            <a:chOff x="2864292" y="3657552"/>
            <a:chExt cx="125412" cy="661987"/>
          </a:xfrm>
        </p:grpSpPr>
        <p:sp>
          <p:nvSpPr>
            <p:cNvPr id="934" name="Rectangle 29"/>
            <p:cNvSpPr>
              <a:spLocks noChangeArrowheads="1"/>
            </p:cNvSpPr>
            <p:nvPr/>
          </p:nvSpPr>
          <p:spPr bwMode="auto">
            <a:xfrm>
              <a:off x="2864292" y="36575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5" name="Rectangle 30"/>
            <p:cNvSpPr>
              <a:spLocks noChangeArrowheads="1"/>
            </p:cNvSpPr>
            <p:nvPr/>
          </p:nvSpPr>
          <p:spPr bwMode="auto">
            <a:xfrm>
              <a:off x="2864292" y="37686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31"/>
            <p:cNvSpPr>
              <a:spLocks noChangeArrowheads="1"/>
            </p:cNvSpPr>
            <p:nvPr/>
          </p:nvSpPr>
          <p:spPr bwMode="auto">
            <a:xfrm>
              <a:off x="2864292" y="3878214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Rectangle 32"/>
            <p:cNvSpPr>
              <a:spLocks noChangeArrowheads="1"/>
            </p:cNvSpPr>
            <p:nvPr/>
          </p:nvSpPr>
          <p:spPr bwMode="auto">
            <a:xfrm>
              <a:off x="2864292" y="3987752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Rectangle 33"/>
            <p:cNvSpPr>
              <a:spLocks noChangeArrowheads="1"/>
            </p:cNvSpPr>
            <p:nvPr/>
          </p:nvSpPr>
          <p:spPr bwMode="auto">
            <a:xfrm>
              <a:off x="2864292" y="4098877"/>
              <a:ext cx="125412" cy="10953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Rectangle 34"/>
            <p:cNvSpPr>
              <a:spLocks noChangeArrowheads="1"/>
            </p:cNvSpPr>
            <p:nvPr/>
          </p:nvSpPr>
          <p:spPr bwMode="auto">
            <a:xfrm>
              <a:off x="2864292" y="4208414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0" name="矩形 939"/>
          <p:cNvSpPr/>
          <p:nvPr/>
        </p:nvSpPr>
        <p:spPr>
          <a:xfrm>
            <a:off x="5814628" y="3193348"/>
            <a:ext cx="1516082" cy="88002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0066"/>
              </a:solidFill>
            </a:endParaRPr>
          </a:p>
        </p:txBody>
      </p:sp>
      <p:grpSp>
        <p:nvGrpSpPr>
          <p:cNvPr id="943" name="组 942"/>
          <p:cNvGrpSpPr/>
          <p:nvPr/>
        </p:nvGrpSpPr>
        <p:grpSpPr>
          <a:xfrm>
            <a:off x="3606707" y="3304981"/>
            <a:ext cx="1262078" cy="659886"/>
            <a:chOff x="3865091" y="3658326"/>
            <a:chExt cx="1262078" cy="659886"/>
          </a:xfrm>
        </p:grpSpPr>
        <p:sp>
          <p:nvSpPr>
            <p:cNvPr id="944" name="Rectangle 126"/>
            <p:cNvSpPr>
              <a:spLocks noChangeArrowheads="1"/>
            </p:cNvSpPr>
            <p:nvPr/>
          </p:nvSpPr>
          <p:spPr bwMode="auto">
            <a:xfrm>
              <a:off x="3865097" y="3877941"/>
              <a:ext cx="125412" cy="109537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Rectangle 136"/>
            <p:cNvSpPr>
              <a:spLocks noChangeArrowheads="1"/>
            </p:cNvSpPr>
            <p:nvPr/>
          </p:nvSpPr>
          <p:spPr bwMode="auto">
            <a:xfrm>
              <a:off x="3865097" y="3987478"/>
              <a:ext cx="125412" cy="111125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46" name="Rectangle 146"/>
            <p:cNvSpPr>
              <a:spLocks noChangeArrowheads="1"/>
            </p:cNvSpPr>
            <p:nvPr/>
          </p:nvSpPr>
          <p:spPr bwMode="auto">
            <a:xfrm>
              <a:off x="3865097" y="4098603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Rectangle 123"/>
            <p:cNvSpPr>
              <a:spLocks noChangeArrowheads="1"/>
            </p:cNvSpPr>
            <p:nvPr/>
          </p:nvSpPr>
          <p:spPr bwMode="auto">
            <a:xfrm>
              <a:off x="5001757" y="3768403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Rectangle 133"/>
            <p:cNvSpPr>
              <a:spLocks noChangeArrowheads="1"/>
            </p:cNvSpPr>
            <p:nvPr/>
          </p:nvSpPr>
          <p:spPr bwMode="auto">
            <a:xfrm>
              <a:off x="5001757" y="3877941"/>
              <a:ext cx="125412" cy="109537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9" name="Rectangle 143"/>
            <p:cNvSpPr>
              <a:spLocks noChangeArrowheads="1"/>
            </p:cNvSpPr>
            <p:nvPr/>
          </p:nvSpPr>
          <p:spPr bwMode="auto">
            <a:xfrm>
              <a:off x="5001757" y="3987478"/>
              <a:ext cx="125412" cy="111125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0" name="Rectangle 153"/>
            <p:cNvSpPr>
              <a:spLocks noChangeArrowheads="1"/>
            </p:cNvSpPr>
            <p:nvPr/>
          </p:nvSpPr>
          <p:spPr bwMode="auto">
            <a:xfrm>
              <a:off x="5001757" y="4098603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Rectangle 146"/>
            <p:cNvSpPr>
              <a:spLocks noChangeArrowheads="1"/>
            </p:cNvSpPr>
            <p:nvPr/>
          </p:nvSpPr>
          <p:spPr bwMode="auto">
            <a:xfrm>
              <a:off x="3992102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Rectangle 147"/>
            <p:cNvSpPr>
              <a:spLocks noChangeArrowheads="1"/>
            </p:cNvSpPr>
            <p:nvPr/>
          </p:nvSpPr>
          <p:spPr bwMode="auto">
            <a:xfrm>
              <a:off x="4117514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Rectangle 148"/>
            <p:cNvSpPr>
              <a:spLocks noChangeArrowheads="1"/>
            </p:cNvSpPr>
            <p:nvPr/>
          </p:nvSpPr>
          <p:spPr bwMode="auto">
            <a:xfrm>
              <a:off x="4242927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4" name="Rectangle 149"/>
            <p:cNvSpPr>
              <a:spLocks noChangeArrowheads="1"/>
            </p:cNvSpPr>
            <p:nvPr/>
          </p:nvSpPr>
          <p:spPr bwMode="auto">
            <a:xfrm>
              <a:off x="4368339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5" name="Rectangle 150"/>
            <p:cNvSpPr>
              <a:spLocks noChangeArrowheads="1"/>
            </p:cNvSpPr>
            <p:nvPr/>
          </p:nvSpPr>
          <p:spPr bwMode="auto">
            <a:xfrm>
              <a:off x="4498514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6" name="Rectangle 151"/>
            <p:cNvSpPr>
              <a:spLocks noChangeArrowheads="1"/>
            </p:cNvSpPr>
            <p:nvPr/>
          </p:nvSpPr>
          <p:spPr bwMode="auto">
            <a:xfrm>
              <a:off x="4623927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7" name="Rectangle 152"/>
            <p:cNvSpPr>
              <a:spLocks noChangeArrowheads="1"/>
            </p:cNvSpPr>
            <p:nvPr/>
          </p:nvSpPr>
          <p:spPr bwMode="auto">
            <a:xfrm>
              <a:off x="4749339" y="4208674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8" name="Rectangle 153"/>
            <p:cNvSpPr>
              <a:spLocks noChangeArrowheads="1"/>
            </p:cNvSpPr>
            <p:nvPr/>
          </p:nvSpPr>
          <p:spPr bwMode="auto">
            <a:xfrm>
              <a:off x="4874752" y="4208674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9" name="Rectangle 146"/>
            <p:cNvSpPr>
              <a:spLocks noChangeArrowheads="1"/>
            </p:cNvSpPr>
            <p:nvPr/>
          </p:nvSpPr>
          <p:spPr bwMode="auto">
            <a:xfrm>
              <a:off x="3865091" y="4208668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Rectangle 153"/>
            <p:cNvSpPr>
              <a:spLocks noChangeArrowheads="1"/>
            </p:cNvSpPr>
            <p:nvPr/>
          </p:nvSpPr>
          <p:spPr bwMode="auto">
            <a:xfrm>
              <a:off x="5001751" y="4208668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61" name="Rectangle 116"/>
            <p:cNvSpPr>
              <a:spLocks noChangeArrowheads="1"/>
            </p:cNvSpPr>
            <p:nvPr/>
          </p:nvSpPr>
          <p:spPr bwMode="auto">
            <a:xfrm>
              <a:off x="3992102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Rectangle 117"/>
            <p:cNvSpPr>
              <a:spLocks noChangeArrowheads="1"/>
            </p:cNvSpPr>
            <p:nvPr/>
          </p:nvSpPr>
          <p:spPr bwMode="auto">
            <a:xfrm>
              <a:off x="4117514" y="3658332"/>
              <a:ext cx="125413" cy="10953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Rectangle 118"/>
            <p:cNvSpPr>
              <a:spLocks noChangeArrowheads="1"/>
            </p:cNvSpPr>
            <p:nvPr/>
          </p:nvSpPr>
          <p:spPr bwMode="auto">
            <a:xfrm>
              <a:off x="4242927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Rectangle 119"/>
            <p:cNvSpPr>
              <a:spLocks noChangeArrowheads="1"/>
            </p:cNvSpPr>
            <p:nvPr/>
          </p:nvSpPr>
          <p:spPr bwMode="auto">
            <a:xfrm>
              <a:off x="4368339" y="3658332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Rectangle 120"/>
            <p:cNvSpPr>
              <a:spLocks noChangeArrowheads="1"/>
            </p:cNvSpPr>
            <p:nvPr/>
          </p:nvSpPr>
          <p:spPr bwMode="auto">
            <a:xfrm>
              <a:off x="4498514" y="3658332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Rectangle 121"/>
            <p:cNvSpPr>
              <a:spLocks noChangeArrowheads="1"/>
            </p:cNvSpPr>
            <p:nvPr/>
          </p:nvSpPr>
          <p:spPr bwMode="auto">
            <a:xfrm>
              <a:off x="4623927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Rectangle 122"/>
            <p:cNvSpPr>
              <a:spLocks noChangeArrowheads="1"/>
            </p:cNvSpPr>
            <p:nvPr/>
          </p:nvSpPr>
          <p:spPr bwMode="auto">
            <a:xfrm>
              <a:off x="4749339" y="3658332"/>
              <a:ext cx="125413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Rectangle 123"/>
            <p:cNvSpPr>
              <a:spLocks noChangeArrowheads="1"/>
            </p:cNvSpPr>
            <p:nvPr/>
          </p:nvSpPr>
          <p:spPr bwMode="auto">
            <a:xfrm>
              <a:off x="4874752" y="3658332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Rectangle 116"/>
            <p:cNvSpPr>
              <a:spLocks noChangeArrowheads="1"/>
            </p:cNvSpPr>
            <p:nvPr/>
          </p:nvSpPr>
          <p:spPr bwMode="auto">
            <a:xfrm>
              <a:off x="3865091" y="3658326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Rectangle 123"/>
            <p:cNvSpPr>
              <a:spLocks noChangeArrowheads="1"/>
            </p:cNvSpPr>
            <p:nvPr/>
          </p:nvSpPr>
          <p:spPr bwMode="auto">
            <a:xfrm>
              <a:off x="5001751" y="3658326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Rectangle 116"/>
            <p:cNvSpPr>
              <a:spLocks noChangeArrowheads="1"/>
            </p:cNvSpPr>
            <p:nvPr/>
          </p:nvSpPr>
          <p:spPr bwMode="auto">
            <a:xfrm>
              <a:off x="3865843" y="3772818"/>
              <a:ext cx="125412" cy="109538"/>
            </a:xfrm>
            <a:prstGeom prst="rect">
              <a:avLst/>
            </a:prstGeom>
            <a:solidFill>
              <a:srgbClr val="E46C0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7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grpSp>
        <p:nvGrpSpPr>
          <p:cNvPr id="977" name="Group 46"/>
          <p:cNvGrpSpPr/>
          <p:nvPr/>
        </p:nvGrpSpPr>
        <p:grpSpPr>
          <a:xfrm>
            <a:off x="3733800" y="3429000"/>
            <a:ext cx="152400" cy="457200"/>
            <a:chOff x="3612996" y="2514600"/>
            <a:chExt cx="432108" cy="859853"/>
          </a:xfrm>
        </p:grpSpPr>
        <p:grpSp>
          <p:nvGrpSpPr>
            <p:cNvPr id="978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982" name="Arc 981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83" name="Arc 982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979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980" name="Arc 979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81" name="Arc 980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984" name="Group 46"/>
          <p:cNvGrpSpPr/>
          <p:nvPr/>
        </p:nvGrpSpPr>
        <p:grpSpPr>
          <a:xfrm>
            <a:off x="4572000" y="3429000"/>
            <a:ext cx="152400" cy="457200"/>
            <a:chOff x="3612996" y="2514600"/>
            <a:chExt cx="432108" cy="859853"/>
          </a:xfrm>
        </p:grpSpPr>
        <p:grpSp>
          <p:nvGrpSpPr>
            <p:cNvPr id="985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989" name="Arc 988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90" name="Arc 989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986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987" name="Arc 986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88" name="Arc 987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991" name="Group 46"/>
          <p:cNvGrpSpPr/>
          <p:nvPr/>
        </p:nvGrpSpPr>
        <p:grpSpPr>
          <a:xfrm>
            <a:off x="4038600" y="3429000"/>
            <a:ext cx="152400" cy="457200"/>
            <a:chOff x="3612996" y="2514600"/>
            <a:chExt cx="432108" cy="859853"/>
          </a:xfrm>
        </p:grpSpPr>
        <p:grpSp>
          <p:nvGrpSpPr>
            <p:cNvPr id="992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996" name="Arc 995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97" name="Arc 996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993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994" name="Arc 993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995" name="Arc 994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grpSp>
        <p:nvGrpSpPr>
          <p:cNvPr id="1019" name="Group 46"/>
          <p:cNvGrpSpPr/>
          <p:nvPr/>
        </p:nvGrpSpPr>
        <p:grpSpPr>
          <a:xfrm>
            <a:off x="4267200" y="3429000"/>
            <a:ext cx="152400" cy="457200"/>
            <a:chOff x="3612996" y="2514600"/>
            <a:chExt cx="432108" cy="859853"/>
          </a:xfrm>
        </p:grpSpPr>
        <p:grpSp>
          <p:nvGrpSpPr>
            <p:cNvPr id="1020" name="Group 47"/>
            <p:cNvGrpSpPr/>
            <p:nvPr/>
          </p:nvGrpSpPr>
          <p:grpSpPr>
            <a:xfrm>
              <a:off x="3619500" y="2514600"/>
              <a:ext cx="425604" cy="448373"/>
              <a:chOff x="3619500" y="2514600"/>
              <a:chExt cx="425604" cy="448373"/>
            </a:xfrm>
          </p:grpSpPr>
          <p:sp>
            <p:nvSpPr>
              <p:cNvPr id="1024" name="Arc 1023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25" name="Arc 1024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1021" name="Group 48"/>
            <p:cNvGrpSpPr/>
            <p:nvPr/>
          </p:nvGrpSpPr>
          <p:grpSpPr>
            <a:xfrm>
              <a:off x="3612996" y="2926080"/>
              <a:ext cx="425604" cy="448373"/>
              <a:chOff x="3619500" y="2514600"/>
              <a:chExt cx="425604" cy="448373"/>
            </a:xfrm>
          </p:grpSpPr>
          <p:sp>
            <p:nvSpPr>
              <p:cNvPr id="1022" name="Arc 1021"/>
              <p:cNvSpPr/>
              <p:nvPr/>
            </p:nvSpPr>
            <p:spPr bwMode="auto">
              <a:xfrm>
                <a:off x="3619500" y="2514600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23" name="Arc 1022"/>
              <p:cNvSpPr/>
              <p:nvPr/>
            </p:nvSpPr>
            <p:spPr bwMode="auto">
              <a:xfrm rot="11003760">
                <a:off x="3740304" y="2734373"/>
                <a:ext cx="304800" cy="228600"/>
              </a:xfrm>
              <a:prstGeom prst="arc">
                <a:avLst>
                  <a:gd name="adj1" fmla="val 16200000"/>
                  <a:gd name="adj2" fmla="val 5098860"/>
                </a:avLst>
              </a:prstGeom>
              <a:noFill/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  <p:cxnSp>
        <p:nvCxnSpPr>
          <p:cNvPr id="4" name="Straight Connector 3"/>
          <p:cNvCxnSpPr/>
          <p:nvPr/>
        </p:nvCxnSpPr>
        <p:spPr bwMode="auto">
          <a:xfrm>
            <a:off x="3962400" y="3048000"/>
            <a:ext cx="0" cy="1219200"/>
          </a:xfrm>
          <a:prstGeom prst="line">
            <a:avLst/>
          </a:prstGeom>
          <a:noFill/>
          <a:ln w="38100" cap="flat" cmpd="sng" algn="ctr">
            <a:solidFill>
              <a:srgbClr val="A22B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6" name="Straight Connector 1025"/>
          <p:cNvCxnSpPr/>
          <p:nvPr/>
        </p:nvCxnSpPr>
        <p:spPr bwMode="auto">
          <a:xfrm>
            <a:off x="4267200" y="3048000"/>
            <a:ext cx="0" cy="1219200"/>
          </a:xfrm>
          <a:prstGeom prst="line">
            <a:avLst/>
          </a:prstGeom>
          <a:noFill/>
          <a:ln w="38100" cap="flat" cmpd="sng" algn="ctr">
            <a:solidFill>
              <a:srgbClr val="A22B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7" name="Straight Connector 1026"/>
          <p:cNvCxnSpPr/>
          <p:nvPr/>
        </p:nvCxnSpPr>
        <p:spPr bwMode="auto">
          <a:xfrm>
            <a:off x="4572000" y="3048000"/>
            <a:ext cx="0" cy="1219200"/>
          </a:xfrm>
          <a:prstGeom prst="line">
            <a:avLst/>
          </a:prstGeom>
          <a:noFill/>
          <a:ln w="38100" cap="flat" cmpd="sng" algn="ctr">
            <a:solidFill>
              <a:srgbClr val="A22B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2923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" grpId="0" animBg="1"/>
      <p:bldP spid="895" grpId="0" animBg="1"/>
      <p:bldP spid="896" grpId="0" animBg="1"/>
      <p:bldP spid="897" grpId="0" animBg="1"/>
      <p:bldP spid="898" grpId="0" animBg="1"/>
      <p:bldP spid="912" grpId="0" animBg="1"/>
      <p:bldP spid="924" grpId="0" animBg="1"/>
      <p:bldP spid="932" grpId="0" animBg="1"/>
      <p:bldP spid="940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i="1" dirty="0" err="1" smtClean="0"/>
              <a:t>stencil</a:t>
            </a:r>
            <a:r>
              <a:rPr lang="en-US" i="1" dirty="0" smtClean="0"/>
              <a:t>_</a:t>
            </a:r>
            <a:r>
              <a:rPr lang="en-US" i="1" dirty="0" err="1" smtClean="0"/>
              <a:t>mpi_ddt_multiple.c</a:t>
            </a:r>
            <a:endParaRPr lang="en-US" i="1" dirty="0" smtClean="0"/>
          </a:p>
          <a:p>
            <a:r>
              <a:rPr lang="en-US" dirty="0" smtClean="0"/>
              <a:t>Divide the process memory among </a:t>
            </a:r>
            <a:r>
              <a:rPr lang="en-US" dirty="0" err="1" smtClean="0"/>
              <a:t>OpenMP</a:t>
            </a:r>
            <a:r>
              <a:rPr lang="en-US" dirty="0" smtClean="0"/>
              <a:t> threads</a:t>
            </a:r>
          </a:p>
          <a:p>
            <a:r>
              <a:rPr lang="en-US" dirty="0" smtClean="0"/>
              <a:t>Each thread responsible for communication and computation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2943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Current Situation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442913" y="838200"/>
            <a:ext cx="8224837" cy="5486400"/>
          </a:xfrm>
        </p:spPr>
        <p:txBody>
          <a:bodyPr/>
          <a:lstStyle/>
          <a:p>
            <a:r>
              <a:rPr lang="en-US" dirty="0"/>
              <a:t>All MPI implementations support MPI_THREAD_SINGLE (duh).</a:t>
            </a:r>
          </a:p>
          <a:p>
            <a:r>
              <a:rPr lang="en-US" dirty="0"/>
              <a:t>They probably support MPI_THREAD_FUNNELED even if they don’t admit it.</a:t>
            </a:r>
          </a:p>
          <a:p>
            <a:pPr lvl="1"/>
            <a:r>
              <a:rPr lang="en-US" dirty="0"/>
              <a:t>Does require thread-safe </a:t>
            </a:r>
            <a:r>
              <a:rPr lang="en-US" dirty="0" err="1"/>
              <a:t>malloc</a:t>
            </a:r>
            <a:endParaRPr lang="en-US" dirty="0"/>
          </a:p>
          <a:p>
            <a:pPr lvl="1"/>
            <a:r>
              <a:rPr lang="en-US" dirty="0"/>
              <a:t>Probably OK in </a:t>
            </a:r>
            <a:r>
              <a:rPr lang="en-US" dirty="0" err="1"/>
              <a:t>OpenMP</a:t>
            </a:r>
            <a:r>
              <a:rPr lang="en-US" dirty="0"/>
              <a:t> programs</a:t>
            </a:r>
          </a:p>
          <a:p>
            <a:r>
              <a:rPr lang="en-US" dirty="0"/>
              <a:t>Many (but not all) implementations support THREAD_MULTIPLE</a:t>
            </a:r>
          </a:p>
          <a:p>
            <a:pPr lvl="1"/>
            <a:r>
              <a:rPr lang="en-US" dirty="0"/>
              <a:t>Hard to implement efficiently though (lock granularity issue)</a:t>
            </a:r>
          </a:p>
          <a:p>
            <a:r>
              <a:rPr lang="en-US" dirty="0"/>
              <a:t>“Easy” </a:t>
            </a:r>
            <a:r>
              <a:rPr lang="en-US" dirty="0" err="1"/>
              <a:t>OpenMP</a:t>
            </a:r>
            <a:r>
              <a:rPr lang="en-US" dirty="0"/>
              <a:t> programs (loops parallelized with </a:t>
            </a:r>
            <a:r>
              <a:rPr lang="en-US" dirty="0" err="1"/>
              <a:t>OpenMP</a:t>
            </a:r>
            <a:r>
              <a:rPr lang="en-US" dirty="0"/>
              <a:t>, communication in between loops) only need FUNNELED</a:t>
            </a:r>
          </a:p>
          <a:p>
            <a:pPr lvl="1"/>
            <a:r>
              <a:rPr lang="en-US" dirty="0"/>
              <a:t>So don’t need “thread-safe” MPI for many hybrid programs</a:t>
            </a:r>
          </a:p>
          <a:p>
            <a:pPr lvl="1"/>
            <a:r>
              <a:rPr lang="en-US" dirty="0"/>
              <a:t>But watch out for Amdahl’s Law!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</a:t>
            </a:r>
            <a:r>
              <a:rPr lang="en-US" dirty="0" smtClean="0"/>
              <a:t>rinciples in this tutorial</a:t>
            </a:r>
            <a:endParaRPr lang="en-US" dirty="0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practically oriented</a:t>
            </a:r>
          </a:p>
          <a:p>
            <a:r>
              <a:rPr lang="en-US" dirty="0"/>
              <a:t>We will use lots of real example code to illustrate concepts </a:t>
            </a:r>
          </a:p>
          <a:p>
            <a:r>
              <a:rPr lang="en-US" dirty="0"/>
              <a:t>At the end, you should be able to use what you have learned and write real code, run real programs</a:t>
            </a:r>
          </a:p>
          <a:p>
            <a:r>
              <a:rPr lang="en-US" dirty="0"/>
              <a:t>Feel free to interrupt and ask questions</a:t>
            </a:r>
          </a:p>
          <a:p>
            <a:r>
              <a:rPr lang="en-US" dirty="0"/>
              <a:t>If </a:t>
            </a:r>
            <a:r>
              <a:rPr lang="en-US" dirty="0" smtClean="0"/>
              <a:t>our </a:t>
            </a:r>
            <a:r>
              <a:rPr lang="en-US" dirty="0"/>
              <a:t>pace is too fast or two slow, let </a:t>
            </a:r>
            <a:r>
              <a:rPr lang="en-US" dirty="0" smtClean="0"/>
              <a:t>us </a:t>
            </a:r>
            <a:r>
              <a:rPr lang="en-US" dirty="0"/>
              <a:t>know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 txBox="1">
            <a:spLocks noGrp="1" noChangeArrowheads="1"/>
          </p:cNvSpPr>
          <p:nvPr/>
        </p:nvSpPr>
        <p:spPr bwMode="auto">
          <a:xfrm>
            <a:off x="8494713" y="6465888"/>
            <a:ext cx="47148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hangingPunct="0"/>
            <a:fld id="{C8912FAD-0128-4C2A-BFEF-34E74B4C017F}" type="slidenum">
              <a:rPr lang="en-US" sz="1000" b="1">
                <a:solidFill>
                  <a:schemeClr val="bg1"/>
                </a:solidFill>
                <a:latin typeface="Arial" charset="0"/>
                <a:ea typeface="MS PGothic" pitchFamily="34" charset="-128"/>
              </a:rPr>
              <a:pPr algn="r" eaLnBrk="0" hangingPunct="0"/>
              <a:t>20</a:t>
            </a:fld>
            <a:endParaRPr lang="en-US" sz="1000" b="1">
              <a:solidFill>
                <a:schemeClr val="bg1"/>
              </a:solidFill>
              <a:latin typeface="Arial" charset="0"/>
              <a:ea typeface="MS PGothic" pitchFamily="3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200" y="300038"/>
            <a:ext cx="8839200" cy="6115050"/>
            <a:chOff x="0" y="300038"/>
            <a:chExt cx="8915400" cy="6115050"/>
          </a:xfrm>
        </p:grpSpPr>
        <p:pic>
          <p:nvPicPr>
            <p:cNvPr id="19354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00038"/>
              <a:ext cx="3448050" cy="2105025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41" name="Text Box 5"/>
            <p:cNvSpPr txBox="1">
              <a:spLocks noChangeArrowheads="1"/>
            </p:cNvSpPr>
            <p:nvPr/>
          </p:nvSpPr>
          <p:spPr bwMode="auto">
            <a:xfrm>
              <a:off x="0" y="2506663"/>
              <a:ext cx="40020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hangingPunct="0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MS PGothic" pitchFamily="34" charset="-128"/>
                </a:rPr>
                <a:t>Turbo machinery (Gas turbine/compressor)</a:t>
              </a:r>
            </a:p>
          </p:txBody>
        </p:sp>
        <p:pic>
          <p:nvPicPr>
            <p:cNvPr id="193542" name="Picture 9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000" y="360363"/>
              <a:ext cx="3708400" cy="2347913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3543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375" y="3128963"/>
              <a:ext cx="2557463" cy="2908300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3544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38" y="3013076"/>
              <a:ext cx="2682875" cy="2970213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45" name="Text Box 13"/>
            <p:cNvSpPr txBox="1">
              <a:spLocks noChangeArrowheads="1"/>
            </p:cNvSpPr>
            <p:nvPr/>
          </p:nvSpPr>
          <p:spPr bwMode="auto">
            <a:xfrm>
              <a:off x="623086" y="6069658"/>
              <a:ext cx="22272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hangingPunct="0"/>
              <a:r>
                <a:rPr lang="en-US" sz="1400" b="1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MS PGothic" pitchFamily="34" charset="-128"/>
                </a:rPr>
                <a:t>Drilling application</a:t>
              </a:r>
            </a:p>
          </p:txBody>
        </p:sp>
        <p:sp>
          <p:nvSpPr>
            <p:cNvPr id="193546" name="Text Box 14"/>
            <p:cNvSpPr txBox="1">
              <a:spLocks noChangeArrowheads="1"/>
            </p:cNvSpPr>
            <p:nvPr/>
          </p:nvSpPr>
          <p:spPr bwMode="auto">
            <a:xfrm>
              <a:off x="6097588" y="2792413"/>
              <a:ext cx="26241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hangingPunct="0"/>
              <a:r>
                <a:rPr lang="en-US" sz="1400" b="1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MS PGothic" pitchFamily="34" charset="-128"/>
                </a:rPr>
                <a:t>Biology application</a:t>
              </a:r>
            </a:p>
          </p:txBody>
        </p:sp>
        <p:sp>
          <p:nvSpPr>
            <p:cNvPr id="193547" name="Text Box 15"/>
            <p:cNvSpPr txBox="1">
              <a:spLocks noChangeArrowheads="1"/>
            </p:cNvSpPr>
            <p:nvPr/>
          </p:nvSpPr>
          <p:spPr bwMode="auto">
            <a:xfrm>
              <a:off x="6375400" y="6110288"/>
              <a:ext cx="24257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hangingPunct="0"/>
              <a:r>
                <a:rPr lang="en-US" sz="1400" b="1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MS PGothic" pitchFamily="34" charset="-128"/>
                </a:rPr>
                <a:t>Astrophysics application</a:t>
              </a:r>
            </a:p>
          </p:txBody>
        </p:sp>
        <p:pic>
          <p:nvPicPr>
            <p:cNvPr id="193548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188" y="2913063"/>
              <a:ext cx="2930525" cy="2346325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49" name="Text Box 18"/>
            <p:cNvSpPr txBox="1">
              <a:spLocks noChangeArrowheads="1"/>
            </p:cNvSpPr>
            <p:nvPr/>
          </p:nvSpPr>
          <p:spPr bwMode="auto">
            <a:xfrm>
              <a:off x="3311553" y="5303880"/>
              <a:ext cx="262413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0" hangingPunct="0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MS PGothic" pitchFamily="34" charset="-128"/>
                </a:rPr>
                <a:t>Transportation &amp; traffic application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0" name="Rectangle 2"/>
          <p:cNvSpPr>
            <a:spLocks noGrp="1" noChangeArrowheads="1"/>
          </p:cNvSpPr>
          <p:nvPr>
            <p:ph type="title"/>
          </p:nvPr>
        </p:nvSpPr>
        <p:spPr/>
        <p:txBody>
          <a:bodyPr tIns="0">
            <a:spAutoFit/>
          </a:bodyPr>
          <a:lstStyle/>
          <a:p>
            <a:r>
              <a:rPr lang="en-US"/>
              <a:t>Performance with MPI_THREAD_MULTIPLE</a:t>
            </a:r>
          </a:p>
        </p:txBody>
      </p:sp>
      <p:sp>
        <p:nvSpPr>
          <p:cNvPr id="64922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058546"/>
          </a:xfrm>
        </p:spPr>
        <p:txBody>
          <a:bodyPr>
            <a:spAutoFit/>
          </a:bodyPr>
          <a:lstStyle/>
          <a:p>
            <a:pPr marL="282575" indent="-282575"/>
            <a:r>
              <a:rPr lang="en-US" dirty="0"/>
              <a:t>Thread safety does not come for free</a:t>
            </a:r>
          </a:p>
          <a:p>
            <a:pPr marL="282575" indent="-282575"/>
            <a:r>
              <a:rPr lang="en-US" dirty="0"/>
              <a:t>The implementation must protect certain data structures or parts of code with </a:t>
            </a:r>
            <a:r>
              <a:rPr lang="en-US" dirty="0" err="1"/>
              <a:t>mutexes</a:t>
            </a:r>
            <a:r>
              <a:rPr lang="en-US" dirty="0"/>
              <a:t> or critical sections</a:t>
            </a:r>
          </a:p>
          <a:p>
            <a:pPr marL="282575" indent="-282575"/>
            <a:r>
              <a:rPr lang="en-US" dirty="0"/>
              <a:t>To measure the performance impact, we ran tests to measure communication performance when using multiple threads versus multiple processes</a:t>
            </a:r>
            <a:endParaRPr lang="en-US" dirty="0" smtClean="0"/>
          </a:p>
          <a:p>
            <a:pPr lvl="1"/>
            <a:r>
              <a:rPr lang="en-US" dirty="0" smtClean="0"/>
              <a:t>For results, see Thakur/</a:t>
            </a:r>
            <a:r>
              <a:rPr lang="en-US" dirty="0" err="1" smtClean="0"/>
              <a:t>Gropp</a:t>
            </a:r>
            <a:r>
              <a:rPr lang="en-US" dirty="0" smtClean="0"/>
              <a:t> paper: “Test Suite for Evaluating Performance of Multithreaded MPI Communication,” </a:t>
            </a:r>
            <a:r>
              <a:rPr lang="en-US" i="1" dirty="0" smtClean="0"/>
              <a:t>Parallel Computing</a:t>
            </a:r>
            <a:r>
              <a:rPr lang="en-US" dirty="0" smtClean="0"/>
              <a:t>, 2009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1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Rate Results on BG/P </a:t>
            </a:r>
            <a:endParaRPr lang="en-US" dirty="0"/>
          </a:p>
        </p:txBody>
      </p:sp>
      <p:pic>
        <p:nvPicPr>
          <p:cNvPr id="8" name="Picture 7" descr="fi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8019" y="2743200"/>
            <a:ext cx="5115981" cy="3581187"/>
          </a:xfrm>
          <a:prstGeom prst="rect">
            <a:avLst/>
          </a:prstGeom>
        </p:spPr>
      </p:pic>
      <p:pic>
        <p:nvPicPr>
          <p:cNvPr id="9" name="Picture 8" descr="fig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066800"/>
            <a:ext cx="3657600" cy="3164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191000"/>
            <a:ext cx="259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 Rate Benchmark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534120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“Enabling Concurrent Multithreaded MPI Communication on </a:t>
            </a:r>
            <a:r>
              <a:rPr lang="en-US" sz="1600" dirty="0" err="1" smtClean="0"/>
              <a:t>Multicore</a:t>
            </a:r>
            <a:r>
              <a:rPr lang="en-US" sz="1600" dirty="0" smtClean="0"/>
              <a:t> </a:t>
            </a:r>
            <a:r>
              <a:rPr lang="en-US" sz="1600" dirty="0" err="1" smtClean="0"/>
              <a:t>Petascale</a:t>
            </a:r>
            <a:r>
              <a:rPr lang="en-US" sz="1600" dirty="0" smtClean="0"/>
              <a:t> Systems” </a:t>
            </a:r>
            <a:r>
              <a:rPr lang="en-US" sz="1600" dirty="0" err="1" smtClean="0"/>
              <a:t>EuroMPI</a:t>
            </a:r>
            <a:r>
              <a:rPr lang="en-US" sz="1600" dirty="0" smtClean="0"/>
              <a:t>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47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 to optimize MPI_THREAD_MULTIPLE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r>
              <a:rPr lang="en-US" dirty="0" smtClean="0"/>
              <a:t>MPI internally maintains several resources</a:t>
            </a:r>
          </a:p>
          <a:p>
            <a:r>
              <a:rPr lang="en-US" dirty="0" smtClean="0"/>
              <a:t>Because of MPI semantics, it is required that all threads have access to some of the data structures</a:t>
            </a:r>
          </a:p>
          <a:p>
            <a:pPr lvl="1"/>
            <a:r>
              <a:rPr lang="en-US" dirty="0" smtClean="0"/>
              <a:t>E.g., thread 1 can post an </a:t>
            </a:r>
            <a:r>
              <a:rPr lang="en-US" dirty="0" err="1" smtClean="0"/>
              <a:t>Irecv</a:t>
            </a:r>
            <a:r>
              <a:rPr lang="en-US" dirty="0" smtClean="0"/>
              <a:t>, and thread 2 can wait for its completion – thus the request queue has to be shared between both threads</a:t>
            </a:r>
          </a:p>
          <a:p>
            <a:pPr lvl="1"/>
            <a:r>
              <a:rPr lang="en-US" dirty="0" smtClean="0"/>
              <a:t>Since multiple threads are accessing this shared queue, it needs to be locked – adds a lot of overhead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Programming: Correctness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Hybrid programming with </a:t>
            </a:r>
            <a:r>
              <a:rPr lang="en-US" dirty="0" err="1" smtClean="0"/>
              <a:t>MPI+threads</a:t>
            </a:r>
            <a:r>
              <a:rPr lang="en-US" dirty="0" smtClean="0"/>
              <a:t> does not do much to reduce the complexity of thread programming</a:t>
            </a:r>
          </a:p>
          <a:p>
            <a:pPr lvl="1"/>
            <a:r>
              <a:rPr lang="en-US" dirty="0" smtClean="0"/>
              <a:t>Your application still has to be a correct multi-threaded application</a:t>
            </a:r>
          </a:p>
          <a:p>
            <a:pPr lvl="1"/>
            <a:r>
              <a:rPr lang="en-US" dirty="0" smtClean="0"/>
              <a:t>On top of that, you also need to make sure you are correctly following MPI semantics</a:t>
            </a:r>
          </a:p>
          <a:p>
            <a:r>
              <a:rPr lang="en-US" dirty="0" smtClean="0"/>
              <a:t>Many commercial debuggers offer support for debugging hybrid </a:t>
            </a:r>
            <a:r>
              <a:rPr lang="en-US" dirty="0" err="1" smtClean="0"/>
              <a:t>MPI+threads</a:t>
            </a:r>
            <a:r>
              <a:rPr lang="en-US" dirty="0" smtClean="0"/>
              <a:t> applications (mostly for </a:t>
            </a:r>
            <a:r>
              <a:rPr lang="en-US" dirty="0" err="1" smtClean="0"/>
              <a:t>MPI+Pthreads</a:t>
            </a:r>
            <a:r>
              <a:rPr lang="en-US" dirty="0" smtClean="0"/>
              <a:t> and </a:t>
            </a:r>
            <a:r>
              <a:rPr lang="en-US" dirty="0" err="1" smtClean="0"/>
              <a:t>MPI+OpenMP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7495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</a:t>
            </a:r>
            <a:r>
              <a:rPr lang="en-US" dirty="0" smtClean="0"/>
              <a:t>we encountered</a:t>
            </a:r>
            <a:endParaRPr lang="en-US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>
          <a:xfrm>
            <a:off x="346075" y="1374775"/>
            <a:ext cx="7935913" cy="4340225"/>
          </a:xfrm>
        </p:spPr>
        <p:txBody>
          <a:bodyPr/>
          <a:lstStyle/>
          <a:p>
            <a:r>
              <a:rPr lang="en-US" dirty="0"/>
              <a:t>We received a bug report about a very simple multithreaded MPI program that hangs</a:t>
            </a:r>
          </a:p>
          <a:p>
            <a:r>
              <a:rPr lang="en-US" dirty="0"/>
              <a:t>Run with 2 processes</a:t>
            </a:r>
          </a:p>
          <a:p>
            <a:r>
              <a:rPr lang="en-US" dirty="0"/>
              <a:t>Each process has 2 threads</a:t>
            </a:r>
          </a:p>
          <a:p>
            <a:r>
              <a:rPr lang="en-US" dirty="0"/>
              <a:t>Both threads communicate with threads on the other process as shown in the next slide</a:t>
            </a:r>
          </a:p>
          <a:p>
            <a:r>
              <a:rPr lang="en-US" dirty="0" smtClean="0"/>
              <a:t>We </a:t>
            </a:r>
            <a:r>
              <a:rPr lang="en-US" dirty="0"/>
              <a:t>spent several hours trying to debug </a:t>
            </a:r>
            <a:r>
              <a:rPr lang="en-US" dirty="0" smtClean="0"/>
              <a:t>MPICH </a:t>
            </a:r>
            <a:r>
              <a:rPr lang="en-US" dirty="0"/>
              <a:t>before discovering that the bug is actually in the user’s program </a:t>
            </a:r>
            <a:r>
              <a:rPr lang="en-US" sz="2400" dirty="0">
                <a:sym typeface="Wingdings" pitchFamily="2" charset="2"/>
              </a:rPr>
              <a:t>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228600"/>
            <a:ext cx="8402638" cy="976313"/>
          </a:xfrm>
        </p:spPr>
        <p:txBody>
          <a:bodyPr/>
          <a:lstStyle/>
          <a:p>
            <a:r>
              <a:rPr lang="en-US"/>
              <a:t>2 Proceses, 2 Threads, Each Thread Executes this Code</a:t>
            </a:r>
          </a:p>
        </p:txBody>
      </p:sp>
      <p:sp>
        <p:nvSpPr>
          <p:cNvPr id="776195" name="Rectangle 3"/>
          <p:cNvSpPr>
            <a:spLocks noGrp="1" noChangeArrowheads="1"/>
          </p:cNvSpPr>
          <p:nvPr>
            <p:ph idx="1"/>
          </p:nvPr>
        </p:nvSpPr>
        <p:spPr>
          <a:xfrm>
            <a:off x="334963" y="1295400"/>
            <a:ext cx="7666037" cy="49434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800" dirty="0"/>
              <a:t>for (j = 0; j &lt; 2; j++) {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     if (rank == 1) {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         </a:t>
            </a:r>
            <a:r>
              <a:rPr lang="en-US" sz="1800" dirty="0">
                <a:solidFill>
                  <a:srgbClr val="ED1C24"/>
                </a:solidFill>
              </a:rPr>
              <a:t>for (i = 0; i &lt; </a:t>
            </a:r>
            <a:r>
              <a:rPr lang="en-US" sz="1800" dirty="0" smtClean="0">
                <a:solidFill>
                  <a:srgbClr val="ED1C24"/>
                </a:solidFill>
              </a:rPr>
              <a:t>2; </a:t>
            </a:r>
            <a:r>
              <a:rPr lang="en-US" sz="1800" dirty="0">
                <a:solidFill>
                  <a:srgbClr val="ED1C24"/>
                </a:solidFill>
              </a:rPr>
              <a:t>i++)</a:t>
            </a:r>
          </a:p>
          <a:p>
            <a:pPr>
              <a:buFont typeface="Wingdings" pitchFamily="2" charset="2"/>
              <a:buNone/>
            </a:pPr>
            <a:r>
              <a:rPr lang="en-US" sz="1800" dirty="0">
                <a:solidFill>
                  <a:srgbClr val="ED1C24"/>
                </a:solidFill>
              </a:rPr>
              <a:t>		</a:t>
            </a:r>
            <a:r>
              <a:rPr lang="en-US" sz="1800" dirty="0" err="1">
                <a:solidFill>
                  <a:srgbClr val="ED1C24"/>
                </a:solidFill>
              </a:rPr>
              <a:t>MPI_Send</a:t>
            </a:r>
            <a:r>
              <a:rPr lang="en-US" sz="1800" dirty="0">
                <a:solidFill>
                  <a:srgbClr val="ED1C24"/>
                </a:solidFill>
              </a:rPr>
              <a:t>(NULL, 0, MPI_CHAR, 0, 0, MPI_COMM_WORLD);</a:t>
            </a:r>
          </a:p>
          <a:p>
            <a:pPr>
              <a:buFont typeface="Wingdings" pitchFamily="2" charset="2"/>
              <a:buNone/>
            </a:pPr>
            <a:r>
              <a:rPr lang="en-US" sz="1800" dirty="0">
                <a:solidFill>
                  <a:srgbClr val="ED1C24"/>
                </a:solidFill>
              </a:rPr>
              <a:t>         for (i = 0; i &lt; </a:t>
            </a:r>
            <a:r>
              <a:rPr lang="en-US" sz="1800" dirty="0" smtClean="0">
                <a:solidFill>
                  <a:srgbClr val="ED1C24"/>
                </a:solidFill>
              </a:rPr>
              <a:t>2; </a:t>
            </a:r>
            <a:r>
              <a:rPr lang="en-US" sz="1800" dirty="0">
                <a:solidFill>
                  <a:srgbClr val="ED1C24"/>
                </a:solidFill>
              </a:rPr>
              <a:t>i++)</a:t>
            </a:r>
          </a:p>
          <a:p>
            <a:pPr>
              <a:buFont typeface="Wingdings" pitchFamily="2" charset="2"/>
              <a:buNone/>
            </a:pPr>
            <a:r>
              <a:rPr lang="en-US" sz="1800" dirty="0">
                <a:solidFill>
                  <a:srgbClr val="ED1C24"/>
                </a:solidFill>
              </a:rPr>
              <a:t>		</a:t>
            </a:r>
            <a:r>
              <a:rPr lang="en-US" sz="1800" dirty="0" err="1">
                <a:solidFill>
                  <a:srgbClr val="ED1C24"/>
                </a:solidFill>
              </a:rPr>
              <a:t>MPI_Recv</a:t>
            </a:r>
            <a:r>
              <a:rPr lang="en-US" sz="1800" dirty="0">
                <a:solidFill>
                  <a:srgbClr val="ED1C24"/>
                </a:solidFill>
              </a:rPr>
              <a:t>(NULL, 0, MPI_CHAR, 0, 0, MPI_COMM_WORLD, &amp;stat);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     }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    else {  /* rank == 0 */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         </a:t>
            </a:r>
            <a:r>
              <a:rPr lang="en-US" sz="1800" dirty="0">
                <a:solidFill>
                  <a:schemeClr val="accent1"/>
                </a:solidFill>
              </a:rPr>
              <a:t>for (i = 0; i &lt; </a:t>
            </a:r>
            <a:r>
              <a:rPr lang="en-US" sz="1800" dirty="0" smtClean="0">
                <a:solidFill>
                  <a:schemeClr val="accent1"/>
                </a:solidFill>
              </a:rPr>
              <a:t>2; </a:t>
            </a:r>
            <a:r>
              <a:rPr lang="en-US" sz="1800" dirty="0">
                <a:solidFill>
                  <a:schemeClr val="accent1"/>
                </a:solidFill>
              </a:rPr>
              <a:t>i++)</a:t>
            </a:r>
          </a:p>
          <a:p>
            <a:pPr>
              <a:buFont typeface="Wingdings" pitchFamily="2" charset="2"/>
              <a:buNone/>
            </a:pPr>
            <a:r>
              <a:rPr lang="en-US" sz="1800" dirty="0">
                <a:solidFill>
                  <a:schemeClr val="accent1"/>
                </a:solidFill>
              </a:rPr>
              <a:t>		</a:t>
            </a:r>
            <a:r>
              <a:rPr lang="en-US" sz="1800" dirty="0" err="1">
                <a:solidFill>
                  <a:schemeClr val="accent1"/>
                </a:solidFill>
              </a:rPr>
              <a:t>MPI_Recv</a:t>
            </a:r>
            <a:r>
              <a:rPr lang="en-US" sz="1800" dirty="0">
                <a:solidFill>
                  <a:schemeClr val="accent1"/>
                </a:solidFill>
              </a:rPr>
              <a:t>(NULL, 0, MPI_CHAR, 1, 0, MPI_COMM_WORLD, &amp;stat);</a:t>
            </a:r>
          </a:p>
          <a:p>
            <a:pPr>
              <a:buFont typeface="Wingdings" pitchFamily="2" charset="2"/>
              <a:buNone/>
            </a:pPr>
            <a:r>
              <a:rPr lang="en-US" sz="1800" dirty="0">
                <a:solidFill>
                  <a:schemeClr val="accent1"/>
                </a:solidFill>
              </a:rPr>
              <a:t>         for (i = 0; i &lt; </a:t>
            </a:r>
            <a:r>
              <a:rPr lang="en-US" sz="1800" dirty="0" smtClean="0">
                <a:solidFill>
                  <a:schemeClr val="accent1"/>
                </a:solidFill>
              </a:rPr>
              <a:t>2; </a:t>
            </a:r>
            <a:r>
              <a:rPr lang="en-US" sz="1800" dirty="0">
                <a:solidFill>
                  <a:schemeClr val="accent1"/>
                </a:solidFill>
              </a:rPr>
              <a:t>i++)</a:t>
            </a:r>
          </a:p>
          <a:p>
            <a:pPr>
              <a:buFont typeface="Wingdings" pitchFamily="2" charset="2"/>
              <a:buNone/>
            </a:pPr>
            <a:r>
              <a:rPr lang="en-US" sz="1800" dirty="0">
                <a:solidFill>
                  <a:schemeClr val="accent1"/>
                </a:solidFill>
              </a:rPr>
              <a:t>		</a:t>
            </a:r>
            <a:r>
              <a:rPr lang="en-US" sz="1800" dirty="0" err="1">
                <a:solidFill>
                  <a:schemeClr val="accent1"/>
                </a:solidFill>
              </a:rPr>
              <a:t>MPI_Send</a:t>
            </a:r>
            <a:r>
              <a:rPr lang="en-US" sz="1800" dirty="0">
                <a:solidFill>
                  <a:schemeClr val="accent1"/>
                </a:solidFill>
              </a:rPr>
              <a:t>(NULL, 0, MPI_CHAR, 1, 0, MPI_COMM_WORLD);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     }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7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Intended Ordering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524000"/>
          </a:xfrm>
        </p:spPr>
        <p:txBody>
          <a:bodyPr/>
          <a:lstStyle/>
          <a:p>
            <a:r>
              <a:rPr lang="en-US" dirty="0" smtClean="0"/>
              <a:t>Every send matches a receive on the other rank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74913" y="2819400"/>
            <a:ext cx="144142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sends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sends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2474913" y="1752600"/>
            <a:ext cx="3240087" cy="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74913" y="2667000"/>
            <a:ext cx="3240087" cy="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4038600" y="3657600"/>
            <a:ext cx="3429000" cy="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838200" y="1539617"/>
            <a:ext cx="144142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sends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sends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7800" y="1066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Rank 0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7580313" y="2819400"/>
            <a:ext cx="144142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 sends (T2)</a:t>
            </a: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 sends (T2)</a:t>
            </a: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943600" y="1539617"/>
            <a:ext cx="144142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 sends (T1)</a:t>
            </a: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 sends (T1)</a:t>
            </a: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3200" y="1066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Rank 1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Ordering of Operations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371600"/>
          </a:xfrm>
        </p:spPr>
        <p:txBody>
          <a:bodyPr/>
          <a:lstStyle/>
          <a:p>
            <a:r>
              <a:rPr lang="en-US" dirty="0" smtClean="0"/>
              <a:t>Because the MPI operations can be issued in an arbitrary order across threads, all threads could block in a RECV call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16180" y="2553831"/>
            <a:ext cx="144142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(T2)</a:t>
            </a:r>
          </a:p>
          <a:p>
            <a:pPr eaLnBrk="0" hangingPunct="0"/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1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(T2)</a:t>
            </a:r>
          </a:p>
          <a:p>
            <a:pPr eaLnBrk="0" hangingPunct="0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sends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sends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79467" y="1655048"/>
            <a:ext cx="144142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sends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</a:p>
          <a:p>
            <a:pPr eaLnBrk="0" hangingPunct="0"/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1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</a:p>
          <a:p>
            <a:pPr eaLnBrk="0" hangingPunct="0"/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sends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9067" y="118223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Rank 0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7321580" y="2249031"/>
            <a:ext cx="144142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 sends (T2)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1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</a:rPr>
              <a:t>recv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 (T2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eaLnBrk="0" hangingPunct="0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sends (T2)</a:t>
            </a: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(T2)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684867" y="1655048"/>
            <a:ext cx="14414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 sends (T1)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</a:p>
          <a:p>
            <a:pPr eaLnBrk="0" hangingPunct="0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1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</a:p>
          <a:p>
            <a:pPr eaLnBrk="0" hangingPunct="0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sends (T1)</a:t>
            </a:r>
          </a:p>
          <a:p>
            <a:pPr eaLnBrk="0" hangingPunct="0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2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recvs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(T1)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94467" y="118223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Rank 1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50867" y="3087231"/>
            <a:ext cx="8412133" cy="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50867" y="3696831"/>
            <a:ext cx="8412133" cy="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1905000" y="1858944"/>
            <a:ext cx="3779867" cy="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966458" y="2171700"/>
            <a:ext cx="5355122" cy="57150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1966458" y="2171700"/>
            <a:ext cx="3718409" cy="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1828800" y="2457450"/>
            <a:ext cx="5492780" cy="1046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3459133" y="2457450"/>
            <a:ext cx="3862447" cy="28575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995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Things to Watch for in OpenMP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Limited thread and no explicit memory affinity control (but see OpenMP 4.0 and the 4.1 Draft)</a:t>
            </a:r>
          </a:p>
          <a:p>
            <a:pPr lvl="1"/>
            <a:r>
              <a:rPr lang="en-US" smtClean="0"/>
              <a:t>“First touch” (have intended “owning” thread perform first access) provides initial static mapping of memory</a:t>
            </a:r>
          </a:p>
          <a:p>
            <a:pPr lvl="2"/>
            <a:r>
              <a:rPr lang="en-US" smtClean="0"/>
              <a:t>Next touch (move ownership to most recent thread) could help</a:t>
            </a:r>
          </a:p>
          <a:p>
            <a:pPr lvl="1"/>
            <a:r>
              <a:rPr lang="en-US" smtClean="0"/>
              <a:t>No portable way to reassign memory affinity – reduces the effectiveness of OpenMP when used to improve load balancing.</a:t>
            </a:r>
          </a:p>
          <a:p>
            <a:r>
              <a:rPr lang="en-US" smtClean="0"/>
              <a:t>Memory model can require explicit “memory flush” operations</a:t>
            </a:r>
          </a:p>
          <a:p>
            <a:pPr lvl="1"/>
            <a:r>
              <a:rPr lang="en-US" smtClean="0"/>
              <a:t>Defaults allow race conditions</a:t>
            </a:r>
          </a:p>
          <a:p>
            <a:pPr lvl="1"/>
            <a:r>
              <a:rPr lang="en-US" smtClean="0"/>
              <a:t>Humans notoriously poor at recognizing all races</a:t>
            </a:r>
          </a:p>
          <a:p>
            <a:pPr lvl="2"/>
            <a:r>
              <a:rPr lang="en-US" smtClean="0"/>
              <a:t>It only takes one mistake to create a hard-to-find bug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to Watch for in MPI + </a:t>
            </a:r>
            <a:r>
              <a:rPr lang="en-US" dirty="0" err="1" smtClean="0"/>
              <a:t>OpenMP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 interface for apportioning resources between MPI and OpenMP</a:t>
            </a:r>
          </a:p>
          <a:p>
            <a:pPr lvl="1"/>
            <a:r>
              <a:rPr lang="en-US" smtClean="0"/>
              <a:t>On an SMP node, how many MPI processes and how many OpenMP Threads?</a:t>
            </a:r>
          </a:p>
          <a:p>
            <a:pPr lvl="2"/>
            <a:r>
              <a:rPr lang="en-US" smtClean="0"/>
              <a:t>Note the static nature assumed by this question</a:t>
            </a:r>
          </a:p>
          <a:p>
            <a:pPr lvl="1"/>
            <a:r>
              <a:rPr lang="en-US" smtClean="0"/>
              <a:t>Note that having more threads than cores can be important for hiding latency</a:t>
            </a:r>
          </a:p>
          <a:p>
            <a:pPr lvl="2"/>
            <a:r>
              <a:rPr lang="en-US" smtClean="0"/>
              <a:t>Requires very lightweight threads</a:t>
            </a:r>
          </a:p>
          <a:p>
            <a:r>
              <a:rPr lang="en-US" smtClean="0"/>
              <a:t>Competition for resources</a:t>
            </a:r>
          </a:p>
          <a:p>
            <a:pPr lvl="1"/>
            <a:r>
              <a:rPr lang="en-US" smtClean="0"/>
              <a:t>Particularly memory bandwidth and network access</a:t>
            </a:r>
          </a:p>
          <a:p>
            <a:pPr lvl="1"/>
            <a:r>
              <a:rPr lang="en-US" smtClean="0"/>
              <a:t>Apportionment of network access between threads and processes is also a problem, as we’ve already seen.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for Using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/>
          <a:lstStyle/>
          <a:p>
            <a:pPr marL="282575" indent="-282575"/>
            <a:r>
              <a:rPr lang="en-US" sz="2000" b="1" dirty="0"/>
              <a:t>Standardization</a:t>
            </a:r>
            <a:r>
              <a:rPr lang="en-US" sz="2000" dirty="0"/>
              <a:t> - MPI is the only message passing library which can be considered a standard. It is supported on virtually all HPC platforms. Practically, it has replaced all previous message passing </a:t>
            </a:r>
            <a:r>
              <a:rPr lang="en-US" sz="2000" dirty="0" smtClean="0"/>
              <a:t>libraries</a:t>
            </a:r>
            <a:endParaRPr lang="en-US" sz="2000" dirty="0"/>
          </a:p>
          <a:p>
            <a:pPr marL="282575" indent="-282575"/>
            <a:r>
              <a:rPr lang="en-US" sz="2000" b="1" dirty="0"/>
              <a:t>Portability</a:t>
            </a:r>
            <a:r>
              <a:rPr lang="en-US" sz="2000" dirty="0"/>
              <a:t> - There is no need to modify your source code when you port your application to a different platform that supports (and is compliant with) the MPI </a:t>
            </a:r>
            <a:r>
              <a:rPr lang="en-US" sz="2000" dirty="0" smtClean="0"/>
              <a:t>standard</a:t>
            </a:r>
            <a:endParaRPr lang="en-US" sz="2000" dirty="0"/>
          </a:p>
          <a:p>
            <a:pPr marL="282575" indent="-282575"/>
            <a:r>
              <a:rPr lang="en-US" sz="2000" b="1" dirty="0"/>
              <a:t>Performance Opportunities</a:t>
            </a:r>
            <a:r>
              <a:rPr lang="en-US" sz="2000" dirty="0"/>
              <a:t> - Vendor implementations should be able to exploit native hardware features to optimize </a:t>
            </a:r>
            <a:r>
              <a:rPr lang="en-US" sz="2000" dirty="0" smtClean="0"/>
              <a:t>performance</a:t>
            </a:r>
            <a:endParaRPr lang="en-US" sz="2000" dirty="0"/>
          </a:p>
          <a:p>
            <a:pPr marL="282575" indent="-282575"/>
            <a:r>
              <a:rPr lang="en-US" sz="2000" b="1" dirty="0"/>
              <a:t>Functionality</a:t>
            </a:r>
            <a:r>
              <a:rPr lang="en-US" sz="2000" dirty="0"/>
              <a:t> – Rich set of features </a:t>
            </a:r>
          </a:p>
          <a:p>
            <a:pPr marL="282575" indent="-282575"/>
            <a:r>
              <a:rPr lang="en-US" sz="2000" b="1" dirty="0"/>
              <a:t>Availability</a:t>
            </a:r>
            <a:r>
              <a:rPr lang="en-US" sz="2000" dirty="0"/>
              <a:t> - A variety of implementations are available, both vendor and public </a:t>
            </a:r>
            <a:r>
              <a:rPr lang="en-US" sz="2000" dirty="0" smtClean="0"/>
              <a:t>domain</a:t>
            </a:r>
          </a:p>
          <a:p>
            <a:pPr marL="682625" lvl="1" indent="-282575"/>
            <a:r>
              <a:rPr lang="en-US" sz="1600" dirty="0" smtClean="0"/>
              <a:t>MPICH is a popular open-source and free implementation of MPI</a:t>
            </a:r>
          </a:p>
          <a:p>
            <a:pPr marL="682625" lvl="1" indent="-282575"/>
            <a:r>
              <a:rPr lang="en-US" sz="1600" dirty="0" smtClean="0"/>
              <a:t>Vendors and other collaborators take MPICH and add support for their systems</a:t>
            </a:r>
          </a:p>
          <a:p>
            <a:pPr marL="1082675" lvl="2" indent="-282575"/>
            <a:r>
              <a:rPr lang="en-US" sz="1400" dirty="0" smtClean="0"/>
              <a:t>Intel MPI, IBM Blue Gene MPI, Cray MPI, Microsoft MPI, MVAPICH, MPICH-MX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Does the MPI + OpenMP Hybrid Model Work Well?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Compute-bound loops</a:t>
            </a:r>
          </a:p>
          <a:p>
            <a:pPr lvl="1"/>
            <a:r>
              <a:rPr lang="en-US" smtClean="0"/>
              <a:t>Many operations per memory load</a:t>
            </a:r>
          </a:p>
          <a:p>
            <a:r>
              <a:rPr lang="en-US" smtClean="0"/>
              <a:t>Fine-grain parallelism</a:t>
            </a:r>
          </a:p>
          <a:p>
            <a:pPr lvl="1"/>
            <a:r>
              <a:rPr lang="en-US" smtClean="0"/>
              <a:t>Algorithms that are latency-sensitive</a:t>
            </a:r>
          </a:p>
          <a:p>
            <a:r>
              <a:rPr lang="en-US" smtClean="0"/>
              <a:t>Load balancing</a:t>
            </a:r>
          </a:p>
          <a:p>
            <a:pPr lvl="1"/>
            <a:r>
              <a:rPr lang="en-US" smtClean="0"/>
              <a:t>Similar to fine-grain parallelism; ease of </a:t>
            </a:r>
          </a:p>
          <a:p>
            <a:r>
              <a:rPr lang="en-US" smtClean="0"/>
              <a:t>Memory bound loops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Compute-Bound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Loops that involve many operations per load from memory </a:t>
            </a:r>
          </a:p>
          <a:p>
            <a:pPr lvl="1"/>
            <a:r>
              <a:rPr lang="en-US" dirty="0" smtClean="0"/>
              <a:t>This can happen in some kinds of matrix assembly, for example.</a:t>
            </a:r>
          </a:p>
          <a:p>
            <a:pPr lvl="1"/>
            <a:r>
              <a:rPr lang="en-US" dirty="0" smtClean="0"/>
              <a:t>Jacobi update not compute bound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Fine-Grain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Algorithms that require frequent exchanges of small amounts of data</a:t>
            </a:r>
          </a:p>
          <a:p>
            <a:pPr lvl="0"/>
            <a:r>
              <a:rPr lang="en-US" smtClean="0"/>
              <a:t>E.g., in blocked preconditioners, where fewer, larger blocks, each managed with OpenMP, as opposed to more, smaller, single-threaded blocks in the all-MPI version, gives you an algorithmic advantage (e.g., fewer iterations in a preconditioned linear solution algorithm).</a:t>
            </a:r>
          </a:p>
          <a:p>
            <a:pPr lvl="0"/>
            <a:r>
              <a:rPr lang="en-US" smtClean="0"/>
              <a:t>Even if memory bound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6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Where the computational load isn't exactly the same in all threads/processes; this can be viewed as a variation on fine-grained access.</a:t>
            </a:r>
          </a:p>
          <a:p>
            <a:pPr lvl="0"/>
            <a:r>
              <a:rPr lang="en-US" smtClean="0"/>
              <a:t>OpenMP schedules can handle some of this</a:t>
            </a:r>
          </a:p>
          <a:p>
            <a:pPr lvl="1"/>
            <a:r>
              <a:rPr lang="en-US" smtClean="0"/>
              <a:t>For very fine grain cases, a mix of static and dynamic scheduling may be more efficient</a:t>
            </a:r>
          </a:p>
          <a:p>
            <a:pPr lvl="1"/>
            <a:r>
              <a:rPr lang="en-US" smtClean="0"/>
              <a:t>Current research looking at more elaborate and efficient schedules for this case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2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Memory-Bound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Where read data is shared, so that cache memory can be used more efficiently.</a:t>
            </a:r>
          </a:p>
          <a:p>
            <a:pPr lvl="0"/>
            <a:r>
              <a:rPr lang="en-US" smtClean="0"/>
              <a:t>Example: Table lookup for evaluating equations of state</a:t>
            </a:r>
          </a:p>
          <a:p>
            <a:pPr lvl="1"/>
            <a:r>
              <a:rPr lang="en-US" smtClean="0"/>
              <a:t>Table can be shared</a:t>
            </a:r>
          </a:p>
          <a:p>
            <a:pPr lvl="1"/>
            <a:r>
              <a:rPr lang="en-US" smtClean="0"/>
              <a:t>If table evaluated as necessary, evaluations can be shared  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is Pure MPI Better?</a:t>
            </a:r>
            <a:endParaRPr lang="en-US" dirty="0"/>
          </a:p>
        </p:txBody>
      </p:sp>
      <p:sp>
        <p:nvSpPr>
          <p:cNvPr id="4915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Trying to use OpenMP + MPI on very regular, memory-bandwidth-bound computations is likely to lose because of the better, programmer-enforced memory locality management in the pure MPI version.</a:t>
            </a:r>
          </a:p>
          <a:p>
            <a:r>
              <a:rPr lang="en-US" smtClean="0"/>
              <a:t>Another reason to use more than one MPI process - if a single process (or thread) can't saturate the interconnect - then use multiple communicating processes or threads.</a:t>
            </a:r>
          </a:p>
          <a:p>
            <a:pPr lvl="1"/>
            <a:r>
              <a:rPr lang="en-US" smtClean="0"/>
              <a:t>Note that threads and processes are not equal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Programming with Shared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MPI-3 allows different processes to allocate shared memory through MPI</a:t>
            </a:r>
          </a:p>
          <a:p>
            <a:pPr lvl="1"/>
            <a:r>
              <a:rPr lang="en-US" dirty="0" err="1" smtClean="0"/>
              <a:t>MPI_Win_allocate_shared</a:t>
            </a:r>
            <a:endParaRPr lang="en-US" dirty="0" smtClean="0"/>
          </a:p>
          <a:p>
            <a:r>
              <a:rPr lang="en-US" dirty="0" smtClean="0"/>
              <a:t>Uses many of the concepts of one-sided communication</a:t>
            </a:r>
          </a:p>
          <a:p>
            <a:r>
              <a:rPr lang="en-US" dirty="0" smtClean="0"/>
              <a:t>Applications can do hybrid programming using MPI or load/store accesses on the shared memory window</a:t>
            </a:r>
          </a:p>
          <a:p>
            <a:r>
              <a:rPr lang="en-US" dirty="0" smtClean="0"/>
              <a:t>Other MPI functions can be used to synchronize access to shared memory regions</a:t>
            </a:r>
          </a:p>
          <a:p>
            <a:r>
              <a:rPr lang="en-US" dirty="0" smtClean="0"/>
              <a:t>Can be simpler to program than threads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Shared Memory Regions in MPI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81000" y="990600"/>
            <a:ext cx="2667000" cy="1143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334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1430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7526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3622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276600" y="990600"/>
            <a:ext cx="2667000" cy="1143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4290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0386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6482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2578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172200" y="990600"/>
            <a:ext cx="2667000" cy="1143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3246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9342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5438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153400" y="1295400"/>
            <a:ext cx="5334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Right Brace 20"/>
          <p:cNvSpPr/>
          <p:nvPr/>
        </p:nvSpPr>
        <p:spPr bwMode="auto">
          <a:xfrm rot="5400000">
            <a:off x="4419600" y="-2133600"/>
            <a:ext cx="381000" cy="8763000"/>
          </a:xfrm>
          <a:prstGeom prst="rightBrac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0400" y="25146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MPI_COMM_WORLD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4648200" y="2883932"/>
            <a:ext cx="0" cy="773668"/>
          </a:xfrm>
          <a:prstGeom prst="straightConnector1">
            <a:avLst/>
          </a:prstGeom>
          <a:noFill/>
          <a:ln w="571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2133600" y="3059668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MPI_Comm_split_type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   (COMM_TYPE_SHARED)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Right Brace 25"/>
          <p:cNvSpPr/>
          <p:nvPr/>
        </p:nvSpPr>
        <p:spPr bwMode="auto">
          <a:xfrm rot="5400000">
            <a:off x="1524000" y="2362199"/>
            <a:ext cx="381000" cy="2971800"/>
          </a:xfrm>
          <a:prstGeom prst="rightBrac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0" y="4038600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Shared memory communicator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Right Brace 27"/>
          <p:cNvSpPr/>
          <p:nvPr/>
        </p:nvSpPr>
        <p:spPr bwMode="auto">
          <a:xfrm rot="5400000">
            <a:off x="4533900" y="2400300"/>
            <a:ext cx="381000" cy="2895600"/>
          </a:xfrm>
          <a:prstGeom prst="rightBrace">
            <a:avLst>
              <a:gd name="adj1" fmla="val 23027"/>
              <a:gd name="adj2" fmla="val 50000"/>
            </a:avLst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Right Brace 29"/>
          <p:cNvSpPr/>
          <p:nvPr/>
        </p:nvSpPr>
        <p:spPr bwMode="auto">
          <a:xfrm rot="5400000">
            <a:off x="7429500" y="2476500"/>
            <a:ext cx="381000" cy="2743200"/>
          </a:xfrm>
          <a:prstGeom prst="rightBrace">
            <a:avLst>
              <a:gd name="adj1" fmla="val 23027"/>
              <a:gd name="adj2" fmla="val 50000"/>
            </a:avLst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52600" y="4724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MPI_Win_allocate_shared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Right Brace 33"/>
          <p:cNvSpPr/>
          <p:nvPr/>
        </p:nvSpPr>
        <p:spPr bwMode="auto">
          <a:xfrm rot="5400000">
            <a:off x="4381500" y="4164567"/>
            <a:ext cx="381000" cy="2895600"/>
          </a:xfrm>
          <a:prstGeom prst="rightBrace">
            <a:avLst>
              <a:gd name="adj1" fmla="val 23027"/>
              <a:gd name="adj2" fmla="val 50000"/>
            </a:avLst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57600" y="58028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Shared memory window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6" name="Straight Arrow Connector 35"/>
          <p:cNvCxnSpPr>
            <a:stCxn id="27" idx="2"/>
          </p:cNvCxnSpPr>
          <p:nvPr/>
        </p:nvCxnSpPr>
        <p:spPr bwMode="auto">
          <a:xfrm>
            <a:off x="1657350" y="4684931"/>
            <a:ext cx="19050" cy="584537"/>
          </a:xfrm>
          <a:prstGeom prst="straightConnector1">
            <a:avLst/>
          </a:prstGeom>
          <a:noFill/>
          <a:ln w="571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Right Brace 36"/>
          <p:cNvSpPr/>
          <p:nvPr/>
        </p:nvSpPr>
        <p:spPr bwMode="auto">
          <a:xfrm rot="5400000">
            <a:off x="1409700" y="4176235"/>
            <a:ext cx="381000" cy="2895600"/>
          </a:xfrm>
          <a:prstGeom prst="rightBrace">
            <a:avLst>
              <a:gd name="adj1" fmla="val 23027"/>
              <a:gd name="adj2" fmla="val 50000"/>
            </a:avLst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5800" y="581453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Shared memory window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Right Brace 39"/>
          <p:cNvSpPr/>
          <p:nvPr/>
        </p:nvSpPr>
        <p:spPr bwMode="auto">
          <a:xfrm rot="5400000">
            <a:off x="7353300" y="4176235"/>
            <a:ext cx="381000" cy="2895600"/>
          </a:xfrm>
          <a:prstGeom prst="rightBrace">
            <a:avLst>
              <a:gd name="adj1" fmla="val 23027"/>
              <a:gd name="adj2" fmla="val 50000"/>
            </a:avLst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29400" y="581453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Shared memory window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48100" y="4038600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Shared memory communicator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4" name="Straight Arrow Connector 43"/>
          <p:cNvCxnSpPr>
            <a:stCxn id="43" idx="2"/>
          </p:cNvCxnSpPr>
          <p:nvPr/>
        </p:nvCxnSpPr>
        <p:spPr bwMode="auto">
          <a:xfrm>
            <a:off x="4743450" y="4684931"/>
            <a:ext cx="19050" cy="584537"/>
          </a:xfrm>
          <a:prstGeom prst="straightConnector1">
            <a:avLst/>
          </a:prstGeom>
          <a:noFill/>
          <a:ln w="571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6781800" y="4038600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Shared memory communicator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6" name="Straight Arrow Connector 45"/>
          <p:cNvCxnSpPr>
            <a:stCxn id="45" idx="2"/>
          </p:cNvCxnSpPr>
          <p:nvPr/>
        </p:nvCxnSpPr>
        <p:spPr bwMode="auto">
          <a:xfrm>
            <a:off x="7677150" y="4684931"/>
            <a:ext cx="19050" cy="584537"/>
          </a:xfrm>
          <a:prstGeom prst="straightConnector1">
            <a:avLst/>
          </a:prstGeom>
          <a:noFill/>
          <a:ln w="571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18712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Load/store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RMA windows vs. Shared memory windows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idx="1"/>
          </p:nvPr>
        </p:nvSpPr>
        <p:spPr>
          <a:xfrm>
            <a:off x="4953000" y="914400"/>
            <a:ext cx="3962400" cy="5562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 smtClean="0"/>
              <a:t>Shared memory windows allow application processes to directly perform load/store accesses on all of the window memory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E.g., x[100] = 10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All of the existing RMA functions can also be used on such memory for more advanced semantics such as atomic operations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Can be very useful when processes want to use threads only to get access to all of the memory on the node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You can create a shared memory window and put your shared data</a:t>
            </a:r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523875" y="2272782"/>
            <a:ext cx="1333500" cy="6477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Local memory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838200" y="1143000"/>
            <a:ext cx="704850" cy="685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P0</a:t>
            </a:r>
          </a:p>
        </p:txBody>
      </p:sp>
      <p:cxnSp>
        <p:nvCxnSpPr>
          <p:cNvPr id="10" name="Straight Arrow Connector 9"/>
          <p:cNvCxnSpPr>
            <a:stCxn id="6" idx="4"/>
            <a:endCxn id="5" idx="0"/>
          </p:cNvCxnSpPr>
          <p:nvPr/>
        </p:nvCxnSpPr>
        <p:spPr bwMode="auto">
          <a:xfrm>
            <a:off x="1190625" y="1828800"/>
            <a:ext cx="0" cy="443982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3" name="Rounded Rectangle 12"/>
          <p:cNvSpPr/>
          <p:nvPr/>
        </p:nvSpPr>
        <p:spPr bwMode="auto">
          <a:xfrm>
            <a:off x="3238500" y="2272782"/>
            <a:ext cx="1333500" cy="6477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Local memory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3552825" y="1143000"/>
            <a:ext cx="704850" cy="685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200" y="18712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Load/store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6" idx="5"/>
            <a:endCxn id="13" idx="1"/>
          </p:cNvCxnSpPr>
          <p:nvPr/>
        </p:nvCxnSpPr>
        <p:spPr bwMode="auto">
          <a:xfrm>
            <a:off x="1439827" y="1728367"/>
            <a:ext cx="1798673" cy="868265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4"/>
            <a:endCxn id="13" idx="0"/>
          </p:cNvCxnSpPr>
          <p:nvPr/>
        </p:nvCxnSpPr>
        <p:spPr bwMode="auto">
          <a:xfrm>
            <a:off x="3905250" y="1828800"/>
            <a:ext cx="0" cy="443982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1886922" y="1712237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PUT/GET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3066" y="310164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Traditional RMA windows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" y="47668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Load/store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523874" y="5168382"/>
            <a:ext cx="4048125" cy="6477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Local memory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838200" y="4038600"/>
            <a:ext cx="704850" cy="685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P0</a:t>
            </a:r>
          </a:p>
        </p:txBody>
      </p:sp>
      <p:cxnSp>
        <p:nvCxnSpPr>
          <p:cNvPr id="27" name="Straight Arrow Connector 26"/>
          <p:cNvCxnSpPr>
            <a:stCxn id="26" idx="4"/>
          </p:cNvCxnSpPr>
          <p:nvPr/>
        </p:nvCxnSpPr>
        <p:spPr bwMode="auto">
          <a:xfrm>
            <a:off x="1190625" y="4724400"/>
            <a:ext cx="0" cy="499179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9" name="Oval 28"/>
          <p:cNvSpPr/>
          <p:nvPr/>
        </p:nvSpPr>
        <p:spPr bwMode="auto">
          <a:xfrm>
            <a:off x="3552825" y="4038600"/>
            <a:ext cx="704850" cy="685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47668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Load/store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2" name="Straight Arrow Connector 31"/>
          <p:cNvCxnSpPr>
            <a:stCxn id="29" idx="4"/>
          </p:cNvCxnSpPr>
          <p:nvPr/>
        </p:nvCxnSpPr>
        <p:spPr bwMode="auto">
          <a:xfrm>
            <a:off x="3905250" y="4724400"/>
            <a:ext cx="0" cy="443982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1203066" y="599724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Shared memory windows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9" name="Straight Arrow Connector 38"/>
          <p:cNvCxnSpPr>
            <a:stCxn id="26" idx="5"/>
            <a:endCxn id="25" idx="0"/>
          </p:cNvCxnSpPr>
          <p:nvPr/>
        </p:nvCxnSpPr>
        <p:spPr bwMode="auto">
          <a:xfrm>
            <a:off x="1439827" y="4623967"/>
            <a:ext cx="1108110" cy="544415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43" name="Straight Arrow Connector 42"/>
          <p:cNvCxnSpPr>
            <a:stCxn id="29" idx="3"/>
          </p:cNvCxnSpPr>
          <p:nvPr/>
        </p:nvCxnSpPr>
        <p:spPr bwMode="auto">
          <a:xfrm flipH="1">
            <a:off x="1752600" y="4623967"/>
            <a:ext cx="1903448" cy="544415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1767663" y="4538185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Load/store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1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MPI_COMM_SPLIT_TYPE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362200"/>
            <a:ext cx="8458200" cy="3657600"/>
          </a:xfrm>
        </p:spPr>
        <p:txBody>
          <a:bodyPr/>
          <a:lstStyle/>
          <a:p>
            <a:r>
              <a:rPr lang="en-US" dirty="0" smtClean="0"/>
              <a:t>Create a communicator where processes “share a property”</a:t>
            </a:r>
          </a:p>
          <a:p>
            <a:pPr lvl="1"/>
            <a:r>
              <a:rPr lang="en-US" dirty="0" smtClean="0"/>
              <a:t>Properties are defined by the “</a:t>
            </a:r>
            <a:r>
              <a:rPr lang="en-US" dirty="0" err="1" smtClean="0"/>
              <a:t>split_type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Arguments:</a:t>
            </a:r>
          </a:p>
          <a:p>
            <a:pPr lvl="1"/>
            <a:r>
              <a:rPr lang="en-US" dirty="0" err="1" smtClean="0"/>
              <a:t>comm</a:t>
            </a:r>
            <a:r>
              <a:rPr lang="en-US" dirty="0" smtClean="0"/>
              <a:t>	- input communicator (handle)</a:t>
            </a:r>
          </a:p>
          <a:p>
            <a:pPr lvl="1"/>
            <a:r>
              <a:rPr lang="en-US" dirty="0" err="1" smtClean="0"/>
              <a:t>Split_type</a:t>
            </a:r>
            <a:r>
              <a:rPr lang="en-US" dirty="0" smtClean="0"/>
              <a:t>	- property of the partitioning (integer)</a:t>
            </a:r>
          </a:p>
          <a:p>
            <a:pPr lvl="1"/>
            <a:r>
              <a:rPr lang="en-US" dirty="0" smtClean="0"/>
              <a:t>Key	- Rank assignment ordering (nonnegative integer)</a:t>
            </a:r>
          </a:p>
          <a:p>
            <a:pPr lvl="1"/>
            <a:r>
              <a:rPr lang="en-US" dirty="0" smtClean="0"/>
              <a:t>info	- info argument (handle)</a:t>
            </a:r>
          </a:p>
          <a:p>
            <a:pPr lvl="1"/>
            <a:r>
              <a:rPr lang="en-US" dirty="0" err="1" smtClean="0"/>
              <a:t>newcomm</a:t>
            </a:r>
            <a:r>
              <a:rPr lang="en-US" dirty="0" smtClean="0"/>
              <a:t>- output communicator (handle)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1301909"/>
            <a:ext cx="7620000" cy="7559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MPI_Comm_split_type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split_type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key,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MPI_Info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info,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newcomm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95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considerations while using 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/>
            <a:r>
              <a:rPr lang="en-US" dirty="0"/>
              <a:t>All parallelism is explicit: the programmer is responsible for correctly identifying parallelism and implementing parallel algorithms using MPI </a:t>
            </a:r>
            <a:r>
              <a:rPr lang="en-US" dirty="0" smtClean="0"/>
              <a:t>constructs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1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MPI_WIN_ALLOCATE_SHARED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362200"/>
            <a:ext cx="8458200" cy="3657600"/>
          </a:xfrm>
        </p:spPr>
        <p:txBody>
          <a:bodyPr/>
          <a:lstStyle/>
          <a:p>
            <a:r>
              <a:rPr lang="en-US" dirty="0" smtClean="0"/>
              <a:t>Create a remotely accessible memory region in an RMA window</a:t>
            </a:r>
          </a:p>
          <a:p>
            <a:pPr lvl="1"/>
            <a:r>
              <a:rPr lang="en-US" dirty="0" smtClean="0"/>
              <a:t>Data exposed in a window can be accessed with RMA ops or load/store</a:t>
            </a:r>
          </a:p>
          <a:p>
            <a:r>
              <a:rPr lang="en-US" dirty="0" smtClean="0"/>
              <a:t>Arguments:</a:t>
            </a:r>
          </a:p>
          <a:p>
            <a:pPr lvl="1"/>
            <a:r>
              <a:rPr lang="en-US" dirty="0" smtClean="0"/>
              <a:t>size	- size of local data in bytes (nonnegative integer)</a:t>
            </a:r>
          </a:p>
          <a:p>
            <a:pPr lvl="1"/>
            <a:r>
              <a:rPr lang="en-US" dirty="0" err="1" smtClean="0"/>
              <a:t>disp_unit</a:t>
            </a:r>
            <a:r>
              <a:rPr lang="en-US" dirty="0" smtClean="0"/>
              <a:t>	- local unit size for displacements, in bytes (positive integer)</a:t>
            </a:r>
          </a:p>
          <a:p>
            <a:pPr lvl="1"/>
            <a:r>
              <a:rPr lang="en-US" dirty="0" smtClean="0"/>
              <a:t>info	- info argument (handle)</a:t>
            </a:r>
          </a:p>
          <a:p>
            <a:pPr lvl="1"/>
            <a:r>
              <a:rPr lang="en-US" dirty="0" err="1" smtClean="0"/>
              <a:t>comm</a:t>
            </a:r>
            <a:r>
              <a:rPr lang="en-US" dirty="0" smtClean="0"/>
              <a:t>	- communicator (handle)</a:t>
            </a:r>
          </a:p>
          <a:p>
            <a:pPr lvl="1"/>
            <a:r>
              <a:rPr lang="en-US" dirty="0" err="1" smtClean="0"/>
              <a:t>baseptr</a:t>
            </a:r>
            <a:r>
              <a:rPr lang="en-US" dirty="0" smtClean="0"/>
              <a:t>	- pointer to exposed local data</a:t>
            </a:r>
          </a:p>
          <a:p>
            <a:pPr lvl="1"/>
            <a:r>
              <a:rPr lang="en-US" dirty="0" smtClean="0"/>
              <a:t>win            - window (handle)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838200" y="1138460"/>
            <a:ext cx="7620000" cy="1082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MPI_Win_allocate_shared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size,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disp_unit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MPI_Info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info,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void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baseptr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*win)</a:t>
            </a:r>
          </a:p>
        </p:txBody>
      </p:sp>
    </p:spTree>
    <p:extLst>
      <p:ext uri="{BB962C8B-B14F-4D97-AF65-F5344CB8AC3E}">
        <p14:creationId xmlns:p14="http://schemas.microsoft.com/office/powerpoint/2010/main" val="199330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Arrays with Shared memory windows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33400" y="838200"/>
            <a:ext cx="8229600" cy="5715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[100];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MPI_Comm_split_type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(..., MPI_COMM_TYPE_SHARED, .., &amp;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comm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MPI_Win_allocate_shared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comm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..., &amp;win);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MPI_Win_lockall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(win);</a:t>
            </a: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copy data to local part of shared memory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MPI_Win_sync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(win);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/* use shared memory */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MPI_Win_unlock_all(win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endParaRPr lang="en-US" sz="1600" b="1" kern="0" dirty="0" smtClean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MPI_Win_free(&amp;win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kern="0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 marL="342900" lvl="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defRPr/>
            </a:pPr>
            <a:r>
              <a:rPr lang="en-US" sz="1600" b="1" kern="0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allocation and 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Shared memory allocation does not need to be uniform across processes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Processes can allocate a different amount of memory (even zero)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MPI standard does not specify where the memory would be placed (e.g., which physical memory it will be pinned to)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Implementations can choose their own strategies, though it is expected that an implementation will try to place shared memory allocated by a process “close to it”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total allocated shared memory on a communicator is contiguous by default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Users can pass an info hint called “</a:t>
            </a:r>
            <a:r>
              <a:rPr lang="en-US" dirty="0" err="1" smtClean="0"/>
              <a:t>noncontig</a:t>
            </a:r>
            <a:r>
              <a:rPr lang="en-US" dirty="0" smtClean="0"/>
              <a:t>” that will allow the MPI implementation to align memory allocations from each process to appropriate boundaries to assist with placement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Computation: Stencil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7459" y="838200"/>
            <a:ext cx="4632255" cy="3223314"/>
            <a:chOff x="1354057" y="1426566"/>
            <a:chExt cx="6070509" cy="4237324"/>
          </a:xfrm>
        </p:grpSpPr>
        <p:grpSp>
          <p:nvGrpSpPr>
            <p:cNvPr id="6" name="Group 20"/>
            <p:cNvGrpSpPr/>
            <p:nvPr/>
          </p:nvGrpSpPr>
          <p:grpSpPr>
            <a:xfrm>
              <a:off x="1751288" y="4580587"/>
              <a:ext cx="1516094" cy="880034"/>
              <a:chOff x="3296951" y="4044939"/>
              <a:chExt cx="1516094" cy="880034"/>
            </a:xfrm>
          </p:grpSpPr>
          <p:sp>
            <p:nvSpPr>
              <p:cNvPr id="20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63" name="Group 1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29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6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91"/>
            <p:cNvGrpSpPr/>
            <p:nvPr/>
          </p:nvGrpSpPr>
          <p:grpSpPr>
            <a:xfrm>
              <a:off x="3733074" y="4580587"/>
              <a:ext cx="1516094" cy="880034"/>
              <a:chOff x="3296951" y="4044939"/>
              <a:chExt cx="1516094" cy="880034"/>
            </a:xfrm>
          </p:grpSpPr>
          <p:sp>
            <p:nvSpPr>
              <p:cNvPr id="106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139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6" name="Group 85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9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7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889"/>
            <p:cNvGrpSpPr/>
            <p:nvPr/>
          </p:nvGrpSpPr>
          <p:grpSpPr>
            <a:xfrm>
              <a:off x="5714859" y="4580587"/>
              <a:ext cx="1516094" cy="880034"/>
              <a:chOff x="3296951" y="4044939"/>
              <a:chExt cx="1516094" cy="880034"/>
            </a:xfrm>
          </p:grpSpPr>
          <p:sp>
            <p:nvSpPr>
              <p:cNvPr id="9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9" name="Group 950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9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0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1" name="Group 989"/>
            <p:cNvGrpSpPr/>
            <p:nvPr/>
          </p:nvGrpSpPr>
          <p:grpSpPr>
            <a:xfrm>
              <a:off x="1776829" y="3193284"/>
              <a:ext cx="1516094" cy="880034"/>
              <a:chOff x="3296951" y="4044939"/>
              <a:chExt cx="1516094" cy="880034"/>
            </a:xfrm>
          </p:grpSpPr>
          <p:sp>
            <p:nvSpPr>
              <p:cNvPr id="498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58" name="Group 1611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58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9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2" name="Group 990"/>
            <p:cNvGrpSpPr/>
            <p:nvPr/>
          </p:nvGrpSpPr>
          <p:grpSpPr>
            <a:xfrm>
              <a:off x="3758615" y="3193284"/>
              <a:ext cx="1516094" cy="880034"/>
              <a:chOff x="3296951" y="4044939"/>
              <a:chExt cx="1516094" cy="880034"/>
            </a:xfrm>
          </p:grpSpPr>
          <p:sp>
            <p:nvSpPr>
              <p:cNvPr id="401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61" name="Group 114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4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2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3" name="Group 991"/>
            <p:cNvGrpSpPr/>
            <p:nvPr/>
          </p:nvGrpSpPr>
          <p:grpSpPr>
            <a:xfrm>
              <a:off x="5740400" y="3193284"/>
              <a:ext cx="1516094" cy="880034"/>
              <a:chOff x="3296951" y="4044939"/>
              <a:chExt cx="1516094" cy="880034"/>
            </a:xfrm>
          </p:grpSpPr>
          <p:sp>
            <p:nvSpPr>
              <p:cNvPr id="304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64" name="Group 105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391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8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65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96" name="Group 1649"/>
            <p:cNvGrpSpPr/>
            <p:nvPr/>
          </p:nvGrpSpPr>
          <p:grpSpPr>
            <a:xfrm>
              <a:off x="1776829" y="1805980"/>
              <a:ext cx="1516094" cy="880034"/>
              <a:chOff x="3296951" y="4044939"/>
              <a:chExt cx="1516094" cy="880034"/>
            </a:xfrm>
          </p:grpSpPr>
          <p:sp>
            <p:nvSpPr>
              <p:cNvPr id="79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53" name="Group 1906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88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97" name="Group 1650"/>
            <p:cNvGrpSpPr/>
            <p:nvPr/>
          </p:nvGrpSpPr>
          <p:grpSpPr>
            <a:xfrm>
              <a:off x="3758615" y="1805980"/>
              <a:ext cx="1516094" cy="880034"/>
              <a:chOff x="3296951" y="4044939"/>
              <a:chExt cx="1516094" cy="880034"/>
            </a:xfrm>
          </p:grpSpPr>
          <p:sp>
            <p:nvSpPr>
              <p:cNvPr id="696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56" name="Group 180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78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6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7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8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0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1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2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57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98" name="Group 1651"/>
            <p:cNvGrpSpPr/>
            <p:nvPr/>
          </p:nvGrpSpPr>
          <p:grpSpPr>
            <a:xfrm>
              <a:off x="5740400" y="1805980"/>
              <a:ext cx="1516094" cy="880034"/>
              <a:chOff x="3296951" y="4044939"/>
              <a:chExt cx="1516094" cy="880034"/>
            </a:xfrm>
          </p:grpSpPr>
          <p:sp>
            <p:nvSpPr>
              <p:cNvPr id="599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59" name="Group 171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68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8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9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0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1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2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0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891" name="Straight Connector 890"/>
            <p:cNvCxnSpPr/>
            <p:nvPr/>
          </p:nvCxnSpPr>
          <p:spPr>
            <a:xfrm>
              <a:off x="3543408" y="143291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Straight Connector 891"/>
            <p:cNvCxnSpPr/>
            <p:nvPr/>
          </p:nvCxnSpPr>
          <p:spPr>
            <a:xfrm>
              <a:off x="5590350" y="142656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Straight Connector 892"/>
            <p:cNvCxnSpPr/>
            <p:nvPr/>
          </p:nvCxnSpPr>
          <p:spPr>
            <a:xfrm>
              <a:off x="1371600" y="2971800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Straight Connector 893"/>
            <p:cNvCxnSpPr/>
            <p:nvPr/>
          </p:nvCxnSpPr>
          <p:spPr>
            <a:xfrm>
              <a:off x="1354057" y="4217762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Straight Connector 895"/>
            <p:cNvCxnSpPr/>
            <p:nvPr/>
          </p:nvCxnSpPr>
          <p:spPr>
            <a:xfrm>
              <a:off x="4892904" y="3214431"/>
              <a:ext cx="0" cy="21962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Straight Connector 896"/>
            <p:cNvCxnSpPr/>
            <p:nvPr/>
          </p:nvCxnSpPr>
          <p:spPr>
            <a:xfrm>
              <a:off x="4765110" y="3324514"/>
              <a:ext cx="25558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5" name="Group 894"/>
          <p:cNvGrpSpPr/>
          <p:nvPr/>
        </p:nvGrpSpPr>
        <p:grpSpPr>
          <a:xfrm>
            <a:off x="4572000" y="3505200"/>
            <a:ext cx="4377694" cy="3048000"/>
            <a:chOff x="1354057" y="1426566"/>
            <a:chExt cx="6070509" cy="4237324"/>
          </a:xfrm>
        </p:grpSpPr>
        <p:sp>
          <p:nvSpPr>
            <p:cNvPr id="898" name="Rectangle 116"/>
            <p:cNvSpPr>
              <a:spLocks noChangeArrowheads="1"/>
            </p:cNvSpPr>
            <p:nvPr/>
          </p:nvSpPr>
          <p:spPr bwMode="auto">
            <a:xfrm>
              <a:off x="2005322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Rectangle 117"/>
            <p:cNvSpPr>
              <a:spLocks noChangeArrowheads="1"/>
            </p:cNvSpPr>
            <p:nvPr/>
          </p:nvSpPr>
          <p:spPr bwMode="auto">
            <a:xfrm>
              <a:off x="2130734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Rectangle 118"/>
            <p:cNvSpPr>
              <a:spLocks noChangeArrowheads="1"/>
            </p:cNvSpPr>
            <p:nvPr/>
          </p:nvSpPr>
          <p:spPr bwMode="auto">
            <a:xfrm>
              <a:off x="2256147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Rectangle 119"/>
            <p:cNvSpPr>
              <a:spLocks noChangeArrowheads="1"/>
            </p:cNvSpPr>
            <p:nvPr/>
          </p:nvSpPr>
          <p:spPr bwMode="auto">
            <a:xfrm>
              <a:off x="2381559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2" name="Rectangle 120"/>
            <p:cNvSpPr>
              <a:spLocks noChangeArrowheads="1"/>
            </p:cNvSpPr>
            <p:nvPr/>
          </p:nvSpPr>
          <p:spPr bwMode="auto">
            <a:xfrm>
              <a:off x="2511734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Rectangle 121"/>
            <p:cNvSpPr>
              <a:spLocks noChangeArrowheads="1"/>
            </p:cNvSpPr>
            <p:nvPr/>
          </p:nvSpPr>
          <p:spPr bwMode="auto">
            <a:xfrm>
              <a:off x="2637147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Rectangle 122"/>
            <p:cNvSpPr>
              <a:spLocks noChangeArrowheads="1"/>
            </p:cNvSpPr>
            <p:nvPr/>
          </p:nvSpPr>
          <p:spPr bwMode="auto">
            <a:xfrm>
              <a:off x="2762559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Rectangle 123"/>
            <p:cNvSpPr>
              <a:spLocks noChangeArrowheads="1"/>
            </p:cNvSpPr>
            <p:nvPr/>
          </p:nvSpPr>
          <p:spPr bwMode="auto">
            <a:xfrm>
              <a:off x="2887972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Rectangle 126"/>
            <p:cNvSpPr>
              <a:spLocks noChangeArrowheads="1"/>
            </p:cNvSpPr>
            <p:nvPr/>
          </p:nvSpPr>
          <p:spPr bwMode="auto">
            <a:xfrm>
              <a:off x="2005322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Rectangle 127"/>
            <p:cNvSpPr>
              <a:spLocks noChangeArrowheads="1"/>
            </p:cNvSpPr>
            <p:nvPr/>
          </p:nvSpPr>
          <p:spPr bwMode="auto">
            <a:xfrm>
              <a:off x="2130734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Rectangle 128"/>
            <p:cNvSpPr>
              <a:spLocks noChangeArrowheads="1"/>
            </p:cNvSpPr>
            <p:nvPr/>
          </p:nvSpPr>
          <p:spPr bwMode="auto">
            <a:xfrm>
              <a:off x="2256147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9" name="Rectangle 129"/>
            <p:cNvSpPr>
              <a:spLocks noChangeArrowheads="1"/>
            </p:cNvSpPr>
            <p:nvPr/>
          </p:nvSpPr>
          <p:spPr bwMode="auto">
            <a:xfrm>
              <a:off x="2381559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0" name="Rectangle 130"/>
            <p:cNvSpPr>
              <a:spLocks noChangeArrowheads="1"/>
            </p:cNvSpPr>
            <p:nvPr/>
          </p:nvSpPr>
          <p:spPr bwMode="auto">
            <a:xfrm>
              <a:off x="2511734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Rectangle 131"/>
            <p:cNvSpPr>
              <a:spLocks noChangeArrowheads="1"/>
            </p:cNvSpPr>
            <p:nvPr/>
          </p:nvSpPr>
          <p:spPr bwMode="auto">
            <a:xfrm>
              <a:off x="2637147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Rectangle 132"/>
            <p:cNvSpPr>
              <a:spLocks noChangeArrowheads="1"/>
            </p:cNvSpPr>
            <p:nvPr/>
          </p:nvSpPr>
          <p:spPr bwMode="auto">
            <a:xfrm>
              <a:off x="2762559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Rectangle 133"/>
            <p:cNvSpPr>
              <a:spLocks noChangeArrowheads="1"/>
            </p:cNvSpPr>
            <p:nvPr/>
          </p:nvSpPr>
          <p:spPr bwMode="auto">
            <a:xfrm>
              <a:off x="2887972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Rectangle 136"/>
            <p:cNvSpPr>
              <a:spLocks noChangeArrowheads="1"/>
            </p:cNvSpPr>
            <p:nvPr/>
          </p:nvSpPr>
          <p:spPr bwMode="auto">
            <a:xfrm>
              <a:off x="2005322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Rectangle 137"/>
            <p:cNvSpPr>
              <a:spLocks noChangeArrowheads="1"/>
            </p:cNvSpPr>
            <p:nvPr/>
          </p:nvSpPr>
          <p:spPr bwMode="auto">
            <a:xfrm>
              <a:off x="2130734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6" name="Rectangle 138"/>
            <p:cNvSpPr>
              <a:spLocks noChangeArrowheads="1"/>
            </p:cNvSpPr>
            <p:nvPr/>
          </p:nvSpPr>
          <p:spPr bwMode="auto">
            <a:xfrm>
              <a:off x="2256147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7" name="Rectangle 139"/>
            <p:cNvSpPr>
              <a:spLocks noChangeArrowheads="1"/>
            </p:cNvSpPr>
            <p:nvPr/>
          </p:nvSpPr>
          <p:spPr bwMode="auto">
            <a:xfrm>
              <a:off x="2381559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Rectangle 140"/>
            <p:cNvSpPr>
              <a:spLocks noChangeArrowheads="1"/>
            </p:cNvSpPr>
            <p:nvPr/>
          </p:nvSpPr>
          <p:spPr bwMode="auto">
            <a:xfrm>
              <a:off x="2511734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9" name="Rectangle 141"/>
            <p:cNvSpPr>
              <a:spLocks noChangeArrowheads="1"/>
            </p:cNvSpPr>
            <p:nvPr/>
          </p:nvSpPr>
          <p:spPr bwMode="auto">
            <a:xfrm>
              <a:off x="2637147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0" name="Rectangle 142"/>
            <p:cNvSpPr>
              <a:spLocks noChangeArrowheads="1"/>
            </p:cNvSpPr>
            <p:nvPr/>
          </p:nvSpPr>
          <p:spPr bwMode="auto">
            <a:xfrm>
              <a:off x="2762559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Rectangle 143"/>
            <p:cNvSpPr>
              <a:spLocks noChangeArrowheads="1"/>
            </p:cNvSpPr>
            <p:nvPr/>
          </p:nvSpPr>
          <p:spPr bwMode="auto">
            <a:xfrm>
              <a:off x="2887972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Rectangle 146"/>
            <p:cNvSpPr>
              <a:spLocks noChangeArrowheads="1"/>
            </p:cNvSpPr>
            <p:nvPr/>
          </p:nvSpPr>
          <p:spPr bwMode="auto">
            <a:xfrm>
              <a:off x="2005322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" name="Rectangle 147"/>
            <p:cNvSpPr>
              <a:spLocks noChangeArrowheads="1"/>
            </p:cNvSpPr>
            <p:nvPr/>
          </p:nvSpPr>
          <p:spPr bwMode="auto">
            <a:xfrm>
              <a:off x="2130734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4" name="Rectangle 148"/>
            <p:cNvSpPr>
              <a:spLocks noChangeArrowheads="1"/>
            </p:cNvSpPr>
            <p:nvPr/>
          </p:nvSpPr>
          <p:spPr bwMode="auto">
            <a:xfrm>
              <a:off x="2256147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Rectangle 149"/>
            <p:cNvSpPr>
              <a:spLocks noChangeArrowheads="1"/>
            </p:cNvSpPr>
            <p:nvPr/>
          </p:nvSpPr>
          <p:spPr bwMode="auto">
            <a:xfrm>
              <a:off x="2381559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Rectangle 150"/>
            <p:cNvSpPr>
              <a:spLocks noChangeArrowheads="1"/>
            </p:cNvSpPr>
            <p:nvPr/>
          </p:nvSpPr>
          <p:spPr bwMode="auto">
            <a:xfrm>
              <a:off x="2511734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7" name="Rectangle 151"/>
            <p:cNvSpPr>
              <a:spLocks noChangeArrowheads="1"/>
            </p:cNvSpPr>
            <p:nvPr/>
          </p:nvSpPr>
          <p:spPr bwMode="auto">
            <a:xfrm>
              <a:off x="2637147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8" name="Rectangle 152"/>
            <p:cNvSpPr>
              <a:spLocks noChangeArrowheads="1"/>
            </p:cNvSpPr>
            <p:nvPr/>
          </p:nvSpPr>
          <p:spPr bwMode="auto">
            <a:xfrm>
              <a:off x="2762559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Rectangle 153"/>
            <p:cNvSpPr>
              <a:spLocks noChangeArrowheads="1"/>
            </p:cNvSpPr>
            <p:nvPr/>
          </p:nvSpPr>
          <p:spPr bwMode="auto">
            <a:xfrm>
              <a:off x="2887972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Rectangle 116"/>
            <p:cNvSpPr>
              <a:spLocks noChangeArrowheads="1"/>
            </p:cNvSpPr>
            <p:nvPr/>
          </p:nvSpPr>
          <p:spPr bwMode="auto">
            <a:xfrm>
              <a:off x="1878311" y="48007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Rectangle 126"/>
            <p:cNvSpPr>
              <a:spLocks noChangeArrowheads="1"/>
            </p:cNvSpPr>
            <p:nvPr/>
          </p:nvSpPr>
          <p:spPr bwMode="auto">
            <a:xfrm>
              <a:off x="1878311" y="4910285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Rectangle 136"/>
            <p:cNvSpPr>
              <a:spLocks noChangeArrowheads="1"/>
            </p:cNvSpPr>
            <p:nvPr/>
          </p:nvSpPr>
          <p:spPr bwMode="auto">
            <a:xfrm>
              <a:off x="1878311" y="5019822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Rectangle 146"/>
            <p:cNvSpPr>
              <a:spLocks noChangeArrowheads="1"/>
            </p:cNvSpPr>
            <p:nvPr/>
          </p:nvSpPr>
          <p:spPr bwMode="auto">
            <a:xfrm>
              <a:off x="1878311" y="51309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4" name="Rectangle 123"/>
            <p:cNvSpPr>
              <a:spLocks noChangeArrowheads="1"/>
            </p:cNvSpPr>
            <p:nvPr/>
          </p:nvSpPr>
          <p:spPr bwMode="auto">
            <a:xfrm>
              <a:off x="3014971" y="48007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5" name="Rectangle 133"/>
            <p:cNvSpPr>
              <a:spLocks noChangeArrowheads="1"/>
            </p:cNvSpPr>
            <p:nvPr/>
          </p:nvSpPr>
          <p:spPr bwMode="auto">
            <a:xfrm>
              <a:off x="3014971" y="4910285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143"/>
            <p:cNvSpPr>
              <a:spLocks noChangeArrowheads="1"/>
            </p:cNvSpPr>
            <p:nvPr/>
          </p:nvSpPr>
          <p:spPr bwMode="auto">
            <a:xfrm>
              <a:off x="3014971" y="5019822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Rectangle 153"/>
            <p:cNvSpPr>
              <a:spLocks noChangeArrowheads="1"/>
            </p:cNvSpPr>
            <p:nvPr/>
          </p:nvSpPr>
          <p:spPr bwMode="auto">
            <a:xfrm>
              <a:off x="3014971" y="51309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Rectangle 146"/>
            <p:cNvSpPr>
              <a:spLocks noChangeArrowheads="1"/>
            </p:cNvSpPr>
            <p:nvPr/>
          </p:nvSpPr>
          <p:spPr bwMode="auto">
            <a:xfrm>
              <a:off x="2005316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Rectangle 147"/>
            <p:cNvSpPr>
              <a:spLocks noChangeArrowheads="1"/>
            </p:cNvSpPr>
            <p:nvPr/>
          </p:nvSpPr>
          <p:spPr bwMode="auto">
            <a:xfrm>
              <a:off x="2130728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Rectangle 148"/>
            <p:cNvSpPr>
              <a:spLocks noChangeArrowheads="1"/>
            </p:cNvSpPr>
            <p:nvPr/>
          </p:nvSpPr>
          <p:spPr bwMode="auto">
            <a:xfrm>
              <a:off x="2256141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1" name="Rectangle 149"/>
            <p:cNvSpPr>
              <a:spLocks noChangeArrowheads="1"/>
            </p:cNvSpPr>
            <p:nvPr/>
          </p:nvSpPr>
          <p:spPr bwMode="auto">
            <a:xfrm>
              <a:off x="2381553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" name="Rectangle 150"/>
            <p:cNvSpPr>
              <a:spLocks noChangeArrowheads="1"/>
            </p:cNvSpPr>
            <p:nvPr/>
          </p:nvSpPr>
          <p:spPr bwMode="auto">
            <a:xfrm>
              <a:off x="2511728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Rectangle 151"/>
            <p:cNvSpPr>
              <a:spLocks noChangeArrowheads="1"/>
            </p:cNvSpPr>
            <p:nvPr/>
          </p:nvSpPr>
          <p:spPr bwMode="auto">
            <a:xfrm>
              <a:off x="2637141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Rectangle 152"/>
            <p:cNvSpPr>
              <a:spLocks noChangeArrowheads="1"/>
            </p:cNvSpPr>
            <p:nvPr/>
          </p:nvSpPr>
          <p:spPr bwMode="auto">
            <a:xfrm>
              <a:off x="2762553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Rectangle 153"/>
            <p:cNvSpPr>
              <a:spLocks noChangeArrowheads="1"/>
            </p:cNvSpPr>
            <p:nvPr/>
          </p:nvSpPr>
          <p:spPr bwMode="auto">
            <a:xfrm>
              <a:off x="2887966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Rectangle 146"/>
            <p:cNvSpPr>
              <a:spLocks noChangeArrowheads="1"/>
            </p:cNvSpPr>
            <p:nvPr/>
          </p:nvSpPr>
          <p:spPr bwMode="auto">
            <a:xfrm>
              <a:off x="1878305" y="524101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Rectangle 153"/>
            <p:cNvSpPr>
              <a:spLocks noChangeArrowheads="1"/>
            </p:cNvSpPr>
            <p:nvPr/>
          </p:nvSpPr>
          <p:spPr bwMode="auto">
            <a:xfrm>
              <a:off x="3014965" y="524101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Rectangle 116"/>
            <p:cNvSpPr>
              <a:spLocks noChangeArrowheads="1"/>
            </p:cNvSpPr>
            <p:nvPr/>
          </p:nvSpPr>
          <p:spPr bwMode="auto">
            <a:xfrm>
              <a:off x="2005316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9" name="Rectangle 117"/>
            <p:cNvSpPr>
              <a:spLocks noChangeArrowheads="1"/>
            </p:cNvSpPr>
            <p:nvPr/>
          </p:nvSpPr>
          <p:spPr bwMode="auto">
            <a:xfrm>
              <a:off x="2130728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0" name="Rectangle 118"/>
            <p:cNvSpPr>
              <a:spLocks noChangeArrowheads="1"/>
            </p:cNvSpPr>
            <p:nvPr/>
          </p:nvSpPr>
          <p:spPr bwMode="auto">
            <a:xfrm>
              <a:off x="2256141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Rectangle 119"/>
            <p:cNvSpPr>
              <a:spLocks noChangeArrowheads="1"/>
            </p:cNvSpPr>
            <p:nvPr/>
          </p:nvSpPr>
          <p:spPr bwMode="auto">
            <a:xfrm>
              <a:off x="2381553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Rectangle 120"/>
            <p:cNvSpPr>
              <a:spLocks noChangeArrowheads="1"/>
            </p:cNvSpPr>
            <p:nvPr/>
          </p:nvSpPr>
          <p:spPr bwMode="auto">
            <a:xfrm>
              <a:off x="2511728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Rectangle 121"/>
            <p:cNvSpPr>
              <a:spLocks noChangeArrowheads="1"/>
            </p:cNvSpPr>
            <p:nvPr/>
          </p:nvSpPr>
          <p:spPr bwMode="auto">
            <a:xfrm>
              <a:off x="2637141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Rectangle 122"/>
            <p:cNvSpPr>
              <a:spLocks noChangeArrowheads="1"/>
            </p:cNvSpPr>
            <p:nvPr/>
          </p:nvSpPr>
          <p:spPr bwMode="auto">
            <a:xfrm>
              <a:off x="2762553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5" name="Rectangle 123"/>
            <p:cNvSpPr>
              <a:spLocks noChangeArrowheads="1"/>
            </p:cNvSpPr>
            <p:nvPr/>
          </p:nvSpPr>
          <p:spPr bwMode="auto">
            <a:xfrm>
              <a:off x="2887966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6" name="Rectangle 116"/>
            <p:cNvSpPr>
              <a:spLocks noChangeArrowheads="1"/>
            </p:cNvSpPr>
            <p:nvPr/>
          </p:nvSpPr>
          <p:spPr bwMode="auto">
            <a:xfrm>
              <a:off x="1878305" y="46906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Rectangle 123"/>
            <p:cNvSpPr>
              <a:spLocks noChangeArrowheads="1"/>
            </p:cNvSpPr>
            <p:nvPr/>
          </p:nvSpPr>
          <p:spPr bwMode="auto">
            <a:xfrm>
              <a:off x="3014965" y="46906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Rectangle 116"/>
            <p:cNvSpPr>
              <a:spLocks noChangeArrowheads="1"/>
            </p:cNvSpPr>
            <p:nvPr/>
          </p:nvSpPr>
          <p:spPr bwMode="auto">
            <a:xfrm>
              <a:off x="3987108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9" name="Rectangle 117"/>
            <p:cNvSpPr>
              <a:spLocks noChangeArrowheads="1"/>
            </p:cNvSpPr>
            <p:nvPr/>
          </p:nvSpPr>
          <p:spPr bwMode="auto">
            <a:xfrm>
              <a:off x="4112520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Rectangle 118"/>
            <p:cNvSpPr>
              <a:spLocks noChangeArrowheads="1"/>
            </p:cNvSpPr>
            <p:nvPr/>
          </p:nvSpPr>
          <p:spPr bwMode="auto">
            <a:xfrm>
              <a:off x="4237933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Rectangle 119"/>
            <p:cNvSpPr>
              <a:spLocks noChangeArrowheads="1"/>
            </p:cNvSpPr>
            <p:nvPr/>
          </p:nvSpPr>
          <p:spPr bwMode="auto">
            <a:xfrm>
              <a:off x="4363345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Rectangle 120"/>
            <p:cNvSpPr>
              <a:spLocks noChangeArrowheads="1"/>
            </p:cNvSpPr>
            <p:nvPr/>
          </p:nvSpPr>
          <p:spPr bwMode="auto">
            <a:xfrm>
              <a:off x="4493520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Rectangle 121"/>
            <p:cNvSpPr>
              <a:spLocks noChangeArrowheads="1"/>
            </p:cNvSpPr>
            <p:nvPr/>
          </p:nvSpPr>
          <p:spPr bwMode="auto">
            <a:xfrm>
              <a:off x="4618933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Rectangle 122"/>
            <p:cNvSpPr>
              <a:spLocks noChangeArrowheads="1"/>
            </p:cNvSpPr>
            <p:nvPr/>
          </p:nvSpPr>
          <p:spPr bwMode="auto">
            <a:xfrm>
              <a:off x="4744345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Rectangle 123"/>
            <p:cNvSpPr>
              <a:spLocks noChangeArrowheads="1"/>
            </p:cNvSpPr>
            <p:nvPr/>
          </p:nvSpPr>
          <p:spPr bwMode="auto">
            <a:xfrm>
              <a:off x="4869758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Rectangle 126"/>
            <p:cNvSpPr>
              <a:spLocks noChangeArrowheads="1"/>
            </p:cNvSpPr>
            <p:nvPr/>
          </p:nvSpPr>
          <p:spPr bwMode="auto">
            <a:xfrm>
              <a:off x="3987108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Rectangle 127"/>
            <p:cNvSpPr>
              <a:spLocks noChangeArrowheads="1"/>
            </p:cNvSpPr>
            <p:nvPr/>
          </p:nvSpPr>
          <p:spPr bwMode="auto">
            <a:xfrm>
              <a:off x="4112520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Rectangle 128"/>
            <p:cNvSpPr>
              <a:spLocks noChangeArrowheads="1"/>
            </p:cNvSpPr>
            <p:nvPr/>
          </p:nvSpPr>
          <p:spPr bwMode="auto">
            <a:xfrm>
              <a:off x="4237933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Rectangle 129"/>
            <p:cNvSpPr>
              <a:spLocks noChangeArrowheads="1"/>
            </p:cNvSpPr>
            <p:nvPr/>
          </p:nvSpPr>
          <p:spPr bwMode="auto">
            <a:xfrm>
              <a:off x="4363345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Rectangle 130"/>
            <p:cNvSpPr>
              <a:spLocks noChangeArrowheads="1"/>
            </p:cNvSpPr>
            <p:nvPr/>
          </p:nvSpPr>
          <p:spPr bwMode="auto">
            <a:xfrm>
              <a:off x="4493520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Rectangle 131"/>
            <p:cNvSpPr>
              <a:spLocks noChangeArrowheads="1"/>
            </p:cNvSpPr>
            <p:nvPr/>
          </p:nvSpPr>
          <p:spPr bwMode="auto">
            <a:xfrm>
              <a:off x="4618933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2" name="Rectangle 132"/>
            <p:cNvSpPr>
              <a:spLocks noChangeArrowheads="1"/>
            </p:cNvSpPr>
            <p:nvPr/>
          </p:nvSpPr>
          <p:spPr bwMode="auto">
            <a:xfrm>
              <a:off x="4744345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3" name="Rectangle 133"/>
            <p:cNvSpPr>
              <a:spLocks noChangeArrowheads="1"/>
            </p:cNvSpPr>
            <p:nvPr/>
          </p:nvSpPr>
          <p:spPr bwMode="auto">
            <a:xfrm>
              <a:off x="4869758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Rectangle 136"/>
            <p:cNvSpPr>
              <a:spLocks noChangeArrowheads="1"/>
            </p:cNvSpPr>
            <p:nvPr/>
          </p:nvSpPr>
          <p:spPr bwMode="auto">
            <a:xfrm>
              <a:off x="3987108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5" name="Rectangle 137"/>
            <p:cNvSpPr>
              <a:spLocks noChangeArrowheads="1"/>
            </p:cNvSpPr>
            <p:nvPr/>
          </p:nvSpPr>
          <p:spPr bwMode="auto">
            <a:xfrm>
              <a:off x="4112520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" name="Rectangle 138"/>
            <p:cNvSpPr>
              <a:spLocks noChangeArrowheads="1"/>
            </p:cNvSpPr>
            <p:nvPr/>
          </p:nvSpPr>
          <p:spPr bwMode="auto">
            <a:xfrm>
              <a:off x="4237933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Rectangle 139"/>
            <p:cNvSpPr>
              <a:spLocks noChangeArrowheads="1"/>
            </p:cNvSpPr>
            <p:nvPr/>
          </p:nvSpPr>
          <p:spPr bwMode="auto">
            <a:xfrm>
              <a:off x="4363345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Rectangle 140"/>
            <p:cNvSpPr>
              <a:spLocks noChangeArrowheads="1"/>
            </p:cNvSpPr>
            <p:nvPr/>
          </p:nvSpPr>
          <p:spPr bwMode="auto">
            <a:xfrm>
              <a:off x="4493520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Rectangle 141"/>
            <p:cNvSpPr>
              <a:spLocks noChangeArrowheads="1"/>
            </p:cNvSpPr>
            <p:nvPr/>
          </p:nvSpPr>
          <p:spPr bwMode="auto">
            <a:xfrm>
              <a:off x="4618933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0" name="Rectangle 142"/>
            <p:cNvSpPr>
              <a:spLocks noChangeArrowheads="1"/>
            </p:cNvSpPr>
            <p:nvPr/>
          </p:nvSpPr>
          <p:spPr bwMode="auto">
            <a:xfrm>
              <a:off x="4744345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1" name="Rectangle 143"/>
            <p:cNvSpPr>
              <a:spLocks noChangeArrowheads="1"/>
            </p:cNvSpPr>
            <p:nvPr/>
          </p:nvSpPr>
          <p:spPr bwMode="auto">
            <a:xfrm>
              <a:off x="4869758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Rectangle 146"/>
            <p:cNvSpPr>
              <a:spLocks noChangeArrowheads="1"/>
            </p:cNvSpPr>
            <p:nvPr/>
          </p:nvSpPr>
          <p:spPr bwMode="auto">
            <a:xfrm>
              <a:off x="3987108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Rectangle 147"/>
            <p:cNvSpPr>
              <a:spLocks noChangeArrowheads="1"/>
            </p:cNvSpPr>
            <p:nvPr/>
          </p:nvSpPr>
          <p:spPr bwMode="auto">
            <a:xfrm>
              <a:off x="4112520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4" name="Rectangle 148"/>
            <p:cNvSpPr>
              <a:spLocks noChangeArrowheads="1"/>
            </p:cNvSpPr>
            <p:nvPr/>
          </p:nvSpPr>
          <p:spPr bwMode="auto">
            <a:xfrm>
              <a:off x="4237933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5" name="Rectangle 149"/>
            <p:cNvSpPr>
              <a:spLocks noChangeArrowheads="1"/>
            </p:cNvSpPr>
            <p:nvPr/>
          </p:nvSpPr>
          <p:spPr bwMode="auto">
            <a:xfrm>
              <a:off x="4363345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Rectangle 150"/>
            <p:cNvSpPr>
              <a:spLocks noChangeArrowheads="1"/>
            </p:cNvSpPr>
            <p:nvPr/>
          </p:nvSpPr>
          <p:spPr bwMode="auto">
            <a:xfrm>
              <a:off x="4493520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Rectangle 151"/>
            <p:cNvSpPr>
              <a:spLocks noChangeArrowheads="1"/>
            </p:cNvSpPr>
            <p:nvPr/>
          </p:nvSpPr>
          <p:spPr bwMode="auto">
            <a:xfrm>
              <a:off x="4618933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Rectangle 152"/>
            <p:cNvSpPr>
              <a:spLocks noChangeArrowheads="1"/>
            </p:cNvSpPr>
            <p:nvPr/>
          </p:nvSpPr>
          <p:spPr bwMode="auto">
            <a:xfrm>
              <a:off x="4744345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Rectangle 153"/>
            <p:cNvSpPr>
              <a:spLocks noChangeArrowheads="1"/>
            </p:cNvSpPr>
            <p:nvPr/>
          </p:nvSpPr>
          <p:spPr bwMode="auto">
            <a:xfrm>
              <a:off x="4869758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Rectangle 116"/>
            <p:cNvSpPr>
              <a:spLocks noChangeArrowheads="1"/>
            </p:cNvSpPr>
            <p:nvPr/>
          </p:nvSpPr>
          <p:spPr bwMode="auto">
            <a:xfrm>
              <a:off x="3860097" y="48007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Rectangle 126"/>
            <p:cNvSpPr>
              <a:spLocks noChangeArrowheads="1"/>
            </p:cNvSpPr>
            <p:nvPr/>
          </p:nvSpPr>
          <p:spPr bwMode="auto">
            <a:xfrm>
              <a:off x="3860097" y="4910285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Rectangle 991"/>
            <p:cNvSpPr>
              <a:spLocks noChangeArrowheads="1"/>
            </p:cNvSpPr>
            <p:nvPr/>
          </p:nvSpPr>
          <p:spPr bwMode="auto">
            <a:xfrm>
              <a:off x="3860097" y="5019822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Rectangle 146"/>
            <p:cNvSpPr>
              <a:spLocks noChangeArrowheads="1"/>
            </p:cNvSpPr>
            <p:nvPr/>
          </p:nvSpPr>
          <p:spPr bwMode="auto">
            <a:xfrm>
              <a:off x="3860097" y="51309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Rectangle 123"/>
            <p:cNvSpPr>
              <a:spLocks noChangeArrowheads="1"/>
            </p:cNvSpPr>
            <p:nvPr/>
          </p:nvSpPr>
          <p:spPr bwMode="auto">
            <a:xfrm>
              <a:off x="4996757" y="48007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5" name="Rectangle 133"/>
            <p:cNvSpPr>
              <a:spLocks noChangeArrowheads="1"/>
            </p:cNvSpPr>
            <p:nvPr/>
          </p:nvSpPr>
          <p:spPr bwMode="auto">
            <a:xfrm>
              <a:off x="4996757" y="4910285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6" name="Rectangle 995"/>
            <p:cNvSpPr>
              <a:spLocks noChangeArrowheads="1"/>
            </p:cNvSpPr>
            <p:nvPr/>
          </p:nvSpPr>
          <p:spPr bwMode="auto">
            <a:xfrm>
              <a:off x="4996757" y="5019822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Rectangle 153"/>
            <p:cNvSpPr>
              <a:spLocks noChangeArrowheads="1"/>
            </p:cNvSpPr>
            <p:nvPr/>
          </p:nvSpPr>
          <p:spPr bwMode="auto">
            <a:xfrm>
              <a:off x="4996757" y="51309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8" name="Rectangle 146"/>
            <p:cNvSpPr>
              <a:spLocks noChangeArrowheads="1"/>
            </p:cNvSpPr>
            <p:nvPr/>
          </p:nvSpPr>
          <p:spPr bwMode="auto">
            <a:xfrm>
              <a:off x="3987102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Rectangle 147"/>
            <p:cNvSpPr>
              <a:spLocks noChangeArrowheads="1"/>
            </p:cNvSpPr>
            <p:nvPr/>
          </p:nvSpPr>
          <p:spPr bwMode="auto">
            <a:xfrm>
              <a:off x="4112514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Rectangle 148"/>
            <p:cNvSpPr>
              <a:spLocks noChangeArrowheads="1"/>
            </p:cNvSpPr>
            <p:nvPr/>
          </p:nvSpPr>
          <p:spPr bwMode="auto">
            <a:xfrm>
              <a:off x="4237927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49"/>
            <p:cNvSpPr>
              <a:spLocks noChangeArrowheads="1"/>
            </p:cNvSpPr>
            <p:nvPr/>
          </p:nvSpPr>
          <p:spPr bwMode="auto">
            <a:xfrm>
              <a:off x="4363339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Rectangle 150"/>
            <p:cNvSpPr>
              <a:spLocks noChangeArrowheads="1"/>
            </p:cNvSpPr>
            <p:nvPr/>
          </p:nvSpPr>
          <p:spPr bwMode="auto">
            <a:xfrm>
              <a:off x="4493514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Rectangle 151"/>
            <p:cNvSpPr>
              <a:spLocks noChangeArrowheads="1"/>
            </p:cNvSpPr>
            <p:nvPr/>
          </p:nvSpPr>
          <p:spPr bwMode="auto">
            <a:xfrm>
              <a:off x="4618927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Rectangle 152"/>
            <p:cNvSpPr>
              <a:spLocks noChangeArrowheads="1"/>
            </p:cNvSpPr>
            <p:nvPr/>
          </p:nvSpPr>
          <p:spPr bwMode="auto">
            <a:xfrm>
              <a:off x="4744339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Rectangle 153"/>
            <p:cNvSpPr>
              <a:spLocks noChangeArrowheads="1"/>
            </p:cNvSpPr>
            <p:nvPr/>
          </p:nvSpPr>
          <p:spPr bwMode="auto">
            <a:xfrm>
              <a:off x="4869752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46"/>
            <p:cNvSpPr>
              <a:spLocks noChangeArrowheads="1"/>
            </p:cNvSpPr>
            <p:nvPr/>
          </p:nvSpPr>
          <p:spPr bwMode="auto">
            <a:xfrm>
              <a:off x="3860091" y="524101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Rectangle 153"/>
            <p:cNvSpPr>
              <a:spLocks noChangeArrowheads="1"/>
            </p:cNvSpPr>
            <p:nvPr/>
          </p:nvSpPr>
          <p:spPr bwMode="auto">
            <a:xfrm>
              <a:off x="4996751" y="524101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Rectangle 116"/>
            <p:cNvSpPr>
              <a:spLocks noChangeArrowheads="1"/>
            </p:cNvSpPr>
            <p:nvPr/>
          </p:nvSpPr>
          <p:spPr bwMode="auto">
            <a:xfrm>
              <a:off x="3987102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Rectangle 117"/>
            <p:cNvSpPr>
              <a:spLocks noChangeArrowheads="1"/>
            </p:cNvSpPr>
            <p:nvPr/>
          </p:nvSpPr>
          <p:spPr bwMode="auto">
            <a:xfrm>
              <a:off x="4112514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Rectangle 118"/>
            <p:cNvSpPr>
              <a:spLocks noChangeArrowheads="1"/>
            </p:cNvSpPr>
            <p:nvPr/>
          </p:nvSpPr>
          <p:spPr bwMode="auto">
            <a:xfrm>
              <a:off x="4237927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Rectangle 119"/>
            <p:cNvSpPr>
              <a:spLocks noChangeArrowheads="1"/>
            </p:cNvSpPr>
            <p:nvPr/>
          </p:nvSpPr>
          <p:spPr bwMode="auto">
            <a:xfrm>
              <a:off x="4363339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Rectangle 120"/>
            <p:cNvSpPr>
              <a:spLocks noChangeArrowheads="1"/>
            </p:cNvSpPr>
            <p:nvPr/>
          </p:nvSpPr>
          <p:spPr bwMode="auto">
            <a:xfrm>
              <a:off x="4493514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Rectangle 121"/>
            <p:cNvSpPr>
              <a:spLocks noChangeArrowheads="1"/>
            </p:cNvSpPr>
            <p:nvPr/>
          </p:nvSpPr>
          <p:spPr bwMode="auto">
            <a:xfrm>
              <a:off x="4618927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Rectangle 122"/>
            <p:cNvSpPr>
              <a:spLocks noChangeArrowheads="1"/>
            </p:cNvSpPr>
            <p:nvPr/>
          </p:nvSpPr>
          <p:spPr bwMode="auto">
            <a:xfrm>
              <a:off x="4744339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Rectangle 123"/>
            <p:cNvSpPr>
              <a:spLocks noChangeArrowheads="1"/>
            </p:cNvSpPr>
            <p:nvPr/>
          </p:nvSpPr>
          <p:spPr bwMode="auto">
            <a:xfrm>
              <a:off x="4869752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Rectangle 116"/>
            <p:cNvSpPr>
              <a:spLocks noChangeArrowheads="1"/>
            </p:cNvSpPr>
            <p:nvPr/>
          </p:nvSpPr>
          <p:spPr bwMode="auto">
            <a:xfrm>
              <a:off x="3860091" y="46906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Rectangle 123"/>
            <p:cNvSpPr>
              <a:spLocks noChangeArrowheads="1"/>
            </p:cNvSpPr>
            <p:nvPr/>
          </p:nvSpPr>
          <p:spPr bwMode="auto">
            <a:xfrm>
              <a:off x="4996751" y="46906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Rectangle 116"/>
            <p:cNvSpPr>
              <a:spLocks noChangeArrowheads="1"/>
            </p:cNvSpPr>
            <p:nvPr/>
          </p:nvSpPr>
          <p:spPr bwMode="auto">
            <a:xfrm>
              <a:off x="5968893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Rectangle 117"/>
            <p:cNvSpPr>
              <a:spLocks noChangeArrowheads="1"/>
            </p:cNvSpPr>
            <p:nvPr/>
          </p:nvSpPr>
          <p:spPr bwMode="auto">
            <a:xfrm>
              <a:off x="6094305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Rectangle 118"/>
            <p:cNvSpPr>
              <a:spLocks noChangeArrowheads="1"/>
            </p:cNvSpPr>
            <p:nvPr/>
          </p:nvSpPr>
          <p:spPr bwMode="auto">
            <a:xfrm>
              <a:off x="6219718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19"/>
            <p:cNvSpPr>
              <a:spLocks noChangeArrowheads="1"/>
            </p:cNvSpPr>
            <p:nvPr/>
          </p:nvSpPr>
          <p:spPr bwMode="auto">
            <a:xfrm>
              <a:off x="6345130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Rectangle 120"/>
            <p:cNvSpPr>
              <a:spLocks noChangeArrowheads="1"/>
            </p:cNvSpPr>
            <p:nvPr/>
          </p:nvSpPr>
          <p:spPr bwMode="auto">
            <a:xfrm>
              <a:off x="6475305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Rectangle 121"/>
            <p:cNvSpPr>
              <a:spLocks noChangeArrowheads="1"/>
            </p:cNvSpPr>
            <p:nvPr/>
          </p:nvSpPr>
          <p:spPr bwMode="auto">
            <a:xfrm>
              <a:off x="6600718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Rectangle 122"/>
            <p:cNvSpPr>
              <a:spLocks noChangeArrowheads="1"/>
            </p:cNvSpPr>
            <p:nvPr/>
          </p:nvSpPr>
          <p:spPr bwMode="auto">
            <a:xfrm>
              <a:off x="6726130" y="48007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Rectangle 123"/>
            <p:cNvSpPr>
              <a:spLocks noChangeArrowheads="1"/>
            </p:cNvSpPr>
            <p:nvPr/>
          </p:nvSpPr>
          <p:spPr bwMode="auto">
            <a:xfrm>
              <a:off x="6851543" y="48007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Rectangle 126"/>
            <p:cNvSpPr>
              <a:spLocks noChangeArrowheads="1"/>
            </p:cNvSpPr>
            <p:nvPr/>
          </p:nvSpPr>
          <p:spPr bwMode="auto">
            <a:xfrm>
              <a:off x="5968893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Rectangle 127"/>
            <p:cNvSpPr>
              <a:spLocks noChangeArrowheads="1"/>
            </p:cNvSpPr>
            <p:nvPr/>
          </p:nvSpPr>
          <p:spPr bwMode="auto">
            <a:xfrm>
              <a:off x="6094305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Rectangle 128"/>
            <p:cNvSpPr>
              <a:spLocks noChangeArrowheads="1"/>
            </p:cNvSpPr>
            <p:nvPr/>
          </p:nvSpPr>
          <p:spPr bwMode="auto">
            <a:xfrm>
              <a:off x="6219718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Rectangle 129"/>
            <p:cNvSpPr>
              <a:spLocks noChangeArrowheads="1"/>
            </p:cNvSpPr>
            <p:nvPr/>
          </p:nvSpPr>
          <p:spPr bwMode="auto">
            <a:xfrm>
              <a:off x="6345130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Rectangle 130"/>
            <p:cNvSpPr>
              <a:spLocks noChangeArrowheads="1"/>
            </p:cNvSpPr>
            <p:nvPr/>
          </p:nvSpPr>
          <p:spPr bwMode="auto">
            <a:xfrm>
              <a:off x="6475305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Rectangle 131"/>
            <p:cNvSpPr>
              <a:spLocks noChangeArrowheads="1"/>
            </p:cNvSpPr>
            <p:nvPr/>
          </p:nvSpPr>
          <p:spPr bwMode="auto">
            <a:xfrm>
              <a:off x="6600718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Rectangle 132"/>
            <p:cNvSpPr>
              <a:spLocks noChangeArrowheads="1"/>
            </p:cNvSpPr>
            <p:nvPr/>
          </p:nvSpPr>
          <p:spPr bwMode="auto">
            <a:xfrm>
              <a:off x="6726130" y="4910291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Rectangle 133"/>
            <p:cNvSpPr>
              <a:spLocks noChangeArrowheads="1"/>
            </p:cNvSpPr>
            <p:nvPr/>
          </p:nvSpPr>
          <p:spPr bwMode="auto">
            <a:xfrm>
              <a:off x="6851543" y="4910291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Rectangle 136"/>
            <p:cNvSpPr>
              <a:spLocks noChangeArrowheads="1"/>
            </p:cNvSpPr>
            <p:nvPr/>
          </p:nvSpPr>
          <p:spPr bwMode="auto">
            <a:xfrm>
              <a:off x="5968893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Rectangle 137"/>
            <p:cNvSpPr>
              <a:spLocks noChangeArrowheads="1"/>
            </p:cNvSpPr>
            <p:nvPr/>
          </p:nvSpPr>
          <p:spPr bwMode="auto">
            <a:xfrm>
              <a:off x="6094305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Rectangle 138"/>
            <p:cNvSpPr>
              <a:spLocks noChangeArrowheads="1"/>
            </p:cNvSpPr>
            <p:nvPr/>
          </p:nvSpPr>
          <p:spPr bwMode="auto">
            <a:xfrm>
              <a:off x="6219718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Rectangle 139"/>
            <p:cNvSpPr>
              <a:spLocks noChangeArrowheads="1"/>
            </p:cNvSpPr>
            <p:nvPr/>
          </p:nvSpPr>
          <p:spPr bwMode="auto">
            <a:xfrm>
              <a:off x="6345130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Rectangle 140"/>
            <p:cNvSpPr>
              <a:spLocks noChangeArrowheads="1"/>
            </p:cNvSpPr>
            <p:nvPr/>
          </p:nvSpPr>
          <p:spPr bwMode="auto">
            <a:xfrm>
              <a:off x="6475305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Rectangle 141"/>
            <p:cNvSpPr>
              <a:spLocks noChangeArrowheads="1"/>
            </p:cNvSpPr>
            <p:nvPr/>
          </p:nvSpPr>
          <p:spPr bwMode="auto">
            <a:xfrm>
              <a:off x="6600718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Rectangle 142"/>
            <p:cNvSpPr>
              <a:spLocks noChangeArrowheads="1"/>
            </p:cNvSpPr>
            <p:nvPr/>
          </p:nvSpPr>
          <p:spPr bwMode="auto">
            <a:xfrm>
              <a:off x="6726130" y="5019828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Rectangle 143"/>
            <p:cNvSpPr>
              <a:spLocks noChangeArrowheads="1"/>
            </p:cNvSpPr>
            <p:nvPr/>
          </p:nvSpPr>
          <p:spPr bwMode="auto">
            <a:xfrm>
              <a:off x="6851543" y="5019828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Rectangle 1041"/>
            <p:cNvSpPr>
              <a:spLocks noChangeArrowheads="1"/>
            </p:cNvSpPr>
            <p:nvPr/>
          </p:nvSpPr>
          <p:spPr bwMode="auto">
            <a:xfrm>
              <a:off x="5968893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Rectangle 1042"/>
            <p:cNvSpPr>
              <a:spLocks noChangeArrowheads="1"/>
            </p:cNvSpPr>
            <p:nvPr/>
          </p:nvSpPr>
          <p:spPr bwMode="auto">
            <a:xfrm>
              <a:off x="6094305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Rectangle 1043"/>
            <p:cNvSpPr>
              <a:spLocks noChangeArrowheads="1"/>
            </p:cNvSpPr>
            <p:nvPr/>
          </p:nvSpPr>
          <p:spPr bwMode="auto">
            <a:xfrm>
              <a:off x="6219718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Rectangle 1044"/>
            <p:cNvSpPr>
              <a:spLocks noChangeArrowheads="1"/>
            </p:cNvSpPr>
            <p:nvPr/>
          </p:nvSpPr>
          <p:spPr bwMode="auto">
            <a:xfrm>
              <a:off x="6345130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Rectangle 1045"/>
            <p:cNvSpPr>
              <a:spLocks noChangeArrowheads="1"/>
            </p:cNvSpPr>
            <p:nvPr/>
          </p:nvSpPr>
          <p:spPr bwMode="auto">
            <a:xfrm>
              <a:off x="6475305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Rectangle 1046"/>
            <p:cNvSpPr>
              <a:spLocks noChangeArrowheads="1"/>
            </p:cNvSpPr>
            <p:nvPr/>
          </p:nvSpPr>
          <p:spPr bwMode="auto">
            <a:xfrm>
              <a:off x="6600718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Rectangle 1047"/>
            <p:cNvSpPr>
              <a:spLocks noChangeArrowheads="1"/>
            </p:cNvSpPr>
            <p:nvPr/>
          </p:nvSpPr>
          <p:spPr bwMode="auto">
            <a:xfrm>
              <a:off x="6726130" y="513095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Rectangle 1048"/>
            <p:cNvSpPr>
              <a:spLocks noChangeArrowheads="1"/>
            </p:cNvSpPr>
            <p:nvPr/>
          </p:nvSpPr>
          <p:spPr bwMode="auto">
            <a:xfrm>
              <a:off x="6851543" y="513095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116"/>
            <p:cNvSpPr>
              <a:spLocks noChangeArrowheads="1"/>
            </p:cNvSpPr>
            <p:nvPr/>
          </p:nvSpPr>
          <p:spPr bwMode="auto">
            <a:xfrm>
              <a:off x="5841882" y="48007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Rectangle 126"/>
            <p:cNvSpPr>
              <a:spLocks noChangeArrowheads="1"/>
            </p:cNvSpPr>
            <p:nvPr/>
          </p:nvSpPr>
          <p:spPr bwMode="auto">
            <a:xfrm>
              <a:off x="5841882" y="4910285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Rectangle 136"/>
            <p:cNvSpPr>
              <a:spLocks noChangeArrowheads="1"/>
            </p:cNvSpPr>
            <p:nvPr/>
          </p:nvSpPr>
          <p:spPr bwMode="auto">
            <a:xfrm>
              <a:off x="5841882" y="5019822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Rectangle 146"/>
            <p:cNvSpPr>
              <a:spLocks noChangeArrowheads="1"/>
            </p:cNvSpPr>
            <p:nvPr/>
          </p:nvSpPr>
          <p:spPr bwMode="auto">
            <a:xfrm>
              <a:off x="5841882" y="51309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123"/>
            <p:cNvSpPr>
              <a:spLocks noChangeArrowheads="1"/>
            </p:cNvSpPr>
            <p:nvPr/>
          </p:nvSpPr>
          <p:spPr bwMode="auto">
            <a:xfrm>
              <a:off x="6978542" y="48007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Rectangle 133"/>
            <p:cNvSpPr>
              <a:spLocks noChangeArrowheads="1"/>
            </p:cNvSpPr>
            <p:nvPr/>
          </p:nvSpPr>
          <p:spPr bwMode="auto">
            <a:xfrm>
              <a:off x="6978542" y="4910285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143"/>
            <p:cNvSpPr>
              <a:spLocks noChangeArrowheads="1"/>
            </p:cNvSpPr>
            <p:nvPr/>
          </p:nvSpPr>
          <p:spPr bwMode="auto">
            <a:xfrm>
              <a:off x="6978542" y="5019822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 153"/>
            <p:cNvSpPr>
              <a:spLocks noChangeArrowheads="1"/>
            </p:cNvSpPr>
            <p:nvPr/>
          </p:nvSpPr>
          <p:spPr bwMode="auto">
            <a:xfrm>
              <a:off x="6978542" y="513094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Rectangle 146"/>
            <p:cNvSpPr>
              <a:spLocks noChangeArrowheads="1"/>
            </p:cNvSpPr>
            <p:nvPr/>
          </p:nvSpPr>
          <p:spPr bwMode="auto">
            <a:xfrm>
              <a:off x="5968887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Rectangle 147"/>
            <p:cNvSpPr>
              <a:spLocks noChangeArrowheads="1"/>
            </p:cNvSpPr>
            <p:nvPr/>
          </p:nvSpPr>
          <p:spPr bwMode="auto">
            <a:xfrm>
              <a:off x="6094299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Rectangle 148"/>
            <p:cNvSpPr>
              <a:spLocks noChangeArrowheads="1"/>
            </p:cNvSpPr>
            <p:nvPr/>
          </p:nvSpPr>
          <p:spPr bwMode="auto">
            <a:xfrm>
              <a:off x="6219712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Rectangle 149"/>
            <p:cNvSpPr>
              <a:spLocks noChangeArrowheads="1"/>
            </p:cNvSpPr>
            <p:nvPr/>
          </p:nvSpPr>
          <p:spPr bwMode="auto">
            <a:xfrm>
              <a:off x="6345124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Rectangle 150"/>
            <p:cNvSpPr>
              <a:spLocks noChangeArrowheads="1"/>
            </p:cNvSpPr>
            <p:nvPr/>
          </p:nvSpPr>
          <p:spPr bwMode="auto">
            <a:xfrm>
              <a:off x="6475299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 151"/>
            <p:cNvSpPr>
              <a:spLocks noChangeArrowheads="1"/>
            </p:cNvSpPr>
            <p:nvPr/>
          </p:nvSpPr>
          <p:spPr bwMode="auto">
            <a:xfrm>
              <a:off x="6600712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Rectangle 152"/>
            <p:cNvSpPr>
              <a:spLocks noChangeArrowheads="1"/>
            </p:cNvSpPr>
            <p:nvPr/>
          </p:nvSpPr>
          <p:spPr bwMode="auto">
            <a:xfrm>
              <a:off x="6726124" y="5241018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 153"/>
            <p:cNvSpPr>
              <a:spLocks noChangeArrowheads="1"/>
            </p:cNvSpPr>
            <p:nvPr/>
          </p:nvSpPr>
          <p:spPr bwMode="auto">
            <a:xfrm>
              <a:off x="6851537" y="5241018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146"/>
            <p:cNvSpPr>
              <a:spLocks noChangeArrowheads="1"/>
            </p:cNvSpPr>
            <p:nvPr/>
          </p:nvSpPr>
          <p:spPr bwMode="auto">
            <a:xfrm>
              <a:off x="5841876" y="524101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 153"/>
            <p:cNvSpPr>
              <a:spLocks noChangeArrowheads="1"/>
            </p:cNvSpPr>
            <p:nvPr/>
          </p:nvSpPr>
          <p:spPr bwMode="auto">
            <a:xfrm>
              <a:off x="6978536" y="5241012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Rectangle 116"/>
            <p:cNvSpPr>
              <a:spLocks noChangeArrowheads="1"/>
            </p:cNvSpPr>
            <p:nvPr/>
          </p:nvSpPr>
          <p:spPr bwMode="auto">
            <a:xfrm>
              <a:off x="5968887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Rectangle 117"/>
            <p:cNvSpPr>
              <a:spLocks noChangeArrowheads="1"/>
            </p:cNvSpPr>
            <p:nvPr/>
          </p:nvSpPr>
          <p:spPr bwMode="auto">
            <a:xfrm>
              <a:off x="6094299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Rectangle 118"/>
            <p:cNvSpPr>
              <a:spLocks noChangeArrowheads="1"/>
            </p:cNvSpPr>
            <p:nvPr/>
          </p:nvSpPr>
          <p:spPr bwMode="auto">
            <a:xfrm>
              <a:off x="6219712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Rectangle 119"/>
            <p:cNvSpPr>
              <a:spLocks noChangeArrowheads="1"/>
            </p:cNvSpPr>
            <p:nvPr/>
          </p:nvSpPr>
          <p:spPr bwMode="auto">
            <a:xfrm>
              <a:off x="6345124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Rectangle 120"/>
            <p:cNvSpPr>
              <a:spLocks noChangeArrowheads="1"/>
            </p:cNvSpPr>
            <p:nvPr/>
          </p:nvSpPr>
          <p:spPr bwMode="auto">
            <a:xfrm>
              <a:off x="6475299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Rectangle 121"/>
            <p:cNvSpPr>
              <a:spLocks noChangeArrowheads="1"/>
            </p:cNvSpPr>
            <p:nvPr/>
          </p:nvSpPr>
          <p:spPr bwMode="auto">
            <a:xfrm>
              <a:off x="6600712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Rectangle 122"/>
            <p:cNvSpPr>
              <a:spLocks noChangeArrowheads="1"/>
            </p:cNvSpPr>
            <p:nvPr/>
          </p:nvSpPr>
          <p:spPr bwMode="auto">
            <a:xfrm>
              <a:off x="6726124" y="469067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Rectangle 123"/>
            <p:cNvSpPr>
              <a:spLocks noChangeArrowheads="1"/>
            </p:cNvSpPr>
            <p:nvPr/>
          </p:nvSpPr>
          <p:spPr bwMode="auto">
            <a:xfrm>
              <a:off x="6851537" y="469067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Rectangle 116"/>
            <p:cNvSpPr>
              <a:spLocks noChangeArrowheads="1"/>
            </p:cNvSpPr>
            <p:nvPr/>
          </p:nvSpPr>
          <p:spPr bwMode="auto">
            <a:xfrm>
              <a:off x="5841876" y="46906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Rectangle 123"/>
            <p:cNvSpPr>
              <a:spLocks noChangeArrowheads="1"/>
            </p:cNvSpPr>
            <p:nvPr/>
          </p:nvSpPr>
          <p:spPr bwMode="auto">
            <a:xfrm>
              <a:off x="6978536" y="469067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Rectangle 116"/>
            <p:cNvSpPr>
              <a:spLocks noChangeArrowheads="1"/>
            </p:cNvSpPr>
            <p:nvPr/>
          </p:nvSpPr>
          <p:spPr bwMode="auto">
            <a:xfrm>
              <a:off x="2030863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Rectangle 117"/>
            <p:cNvSpPr>
              <a:spLocks noChangeArrowheads="1"/>
            </p:cNvSpPr>
            <p:nvPr/>
          </p:nvSpPr>
          <p:spPr bwMode="auto">
            <a:xfrm>
              <a:off x="2156275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Rectangle 118"/>
            <p:cNvSpPr>
              <a:spLocks noChangeArrowheads="1"/>
            </p:cNvSpPr>
            <p:nvPr/>
          </p:nvSpPr>
          <p:spPr bwMode="auto">
            <a:xfrm>
              <a:off x="2281688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Rectangle 119"/>
            <p:cNvSpPr>
              <a:spLocks noChangeArrowheads="1"/>
            </p:cNvSpPr>
            <p:nvPr/>
          </p:nvSpPr>
          <p:spPr bwMode="auto">
            <a:xfrm>
              <a:off x="2407100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Rectangle 120"/>
            <p:cNvSpPr>
              <a:spLocks noChangeArrowheads="1"/>
            </p:cNvSpPr>
            <p:nvPr/>
          </p:nvSpPr>
          <p:spPr bwMode="auto">
            <a:xfrm>
              <a:off x="2537275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Rectangle 121"/>
            <p:cNvSpPr>
              <a:spLocks noChangeArrowheads="1"/>
            </p:cNvSpPr>
            <p:nvPr/>
          </p:nvSpPr>
          <p:spPr bwMode="auto">
            <a:xfrm>
              <a:off x="2662688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Rectangle 122"/>
            <p:cNvSpPr>
              <a:spLocks noChangeArrowheads="1"/>
            </p:cNvSpPr>
            <p:nvPr/>
          </p:nvSpPr>
          <p:spPr bwMode="auto">
            <a:xfrm>
              <a:off x="2788100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Rectangle 123"/>
            <p:cNvSpPr>
              <a:spLocks noChangeArrowheads="1"/>
            </p:cNvSpPr>
            <p:nvPr/>
          </p:nvSpPr>
          <p:spPr bwMode="auto">
            <a:xfrm>
              <a:off x="2913513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Rectangle 126"/>
            <p:cNvSpPr>
              <a:spLocks noChangeArrowheads="1"/>
            </p:cNvSpPr>
            <p:nvPr/>
          </p:nvSpPr>
          <p:spPr bwMode="auto">
            <a:xfrm>
              <a:off x="2030863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Rectangle 127"/>
            <p:cNvSpPr>
              <a:spLocks noChangeArrowheads="1"/>
            </p:cNvSpPr>
            <p:nvPr/>
          </p:nvSpPr>
          <p:spPr bwMode="auto">
            <a:xfrm>
              <a:off x="2156275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Rectangle 128"/>
            <p:cNvSpPr>
              <a:spLocks noChangeArrowheads="1"/>
            </p:cNvSpPr>
            <p:nvPr/>
          </p:nvSpPr>
          <p:spPr bwMode="auto">
            <a:xfrm>
              <a:off x="2281688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Rectangle 129"/>
            <p:cNvSpPr>
              <a:spLocks noChangeArrowheads="1"/>
            </p:cNvSpPr>
            <p:nvPr/>
          </p:nvSpPr>
          <p:spPr bwMode="auto">
            <a:xfrm>
              <a:off x="2407100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Rectangle 130"/>
            <p:cNvSpPr>
              <a:spLocks noChangeArrowheads="1"/>
            </p:cNvSpPr>
            <p:nvPr/>
          </p:nvSpPr>
          <p:spPr bwMode="auto">
            <a:xfrm>
              <a:off x="2537275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Rectangle 131"/>
            <p:cNvSpPr>
              <a:spLocks noChangeArrowheads="1"/>
            </p:cNvSpPr>
            <p:nvPr/>
          </p:nvSpPr>
          <p:spPr bwMode="auto">
            <a:xfrm>
              <a:off x="2662688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Rectangle 132"/>
            <p:cNvSpPr>
              <a:spLocks noChangeArrowheads="1"/>
            </p:cNvSpPr>
            <p:nvPr/>
          </p:nvSpPr>
          <p:spPr bwMode="auto">
            <a:xfrm>
              <a:off x="2788100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Rectangle 133"/>
            <p:cNvSpPr>
              <a:spLocks noChangeArrowheads="1"/>
            </p:cNvSpPr>
            <p:nvPr/>
          </p:nvSpPr>
          <p:spPr bwMode="auto">
            <a:xfrm>
              <a:off x="2913513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136"/>
            <p:cNvSpPr>
              <a:spLocks noChangeArrowheads="1"/>
            </p:cNvSpPr>
            <p:nvPr/>
          </p:nvSpPr>
          <p:spPr bwMode="auto">
            <a:xfrm>
              <a:off x="2030863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Rectangle 137"/>
            <p:cNvSpPr>
              <a:spLocks noChangeArrowheads="1"/>
            </p:cNvSpPr>
            <p:nvPr/>
          </p:nvSpPr>
          <p:spPr bwMode="auto">
            <a:xfrm>
              <a:off x="2156275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Rectangle 138"/>
            <p:cNvSpPr>
              <a:spLocks noChangeArrowheads="1"/>
            </p:cNvSpPr>
            <p:nvPr/>
          </p:nvSpPr>
          <p:spPr bwMode="auto">
            <a:xfrm>
              <a:off x="2281688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Rectangle 139"/>
            <p:cNvSpPr>
              <a:spLocks noChangeArrowheads="1"/>
            </p:cNvSpPr>
            <p:nvPr/>
          </p:nvSpPr>
          <p:spPr bwMode="auto">
            <a:xfrm>
              <a:off x="2407100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Rectangle 140"/>
            <p:cNvSpPr>
              <a:spLocks noChangeArrowheads="1"/>
            </p:cNvSpPr>
            <p:nvPr/>
          </p:nvSpPr>
          <p:spPr bwMode="auto">
            <a:xfrm>
              <a:off x="2537275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Rectangle 141"/>
            <p:cNvSpPr>
              <a:spLocks noChangeArrowheads="1"/>
            </p:cNvSpPr>
            <p:nvPr/>
          </p:nvSpPr>
          <p:spPr bwMode="auto">
            <a:xfrm>
              <a:off x="2662688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Rectangle 142"/>
            <p:cNvSpPr>
              <a:spLocks noChangeArrowheads="1"/>
            </p:cNvSpPr>
            <p:nvPr/>
          </p:nvSpPr>
          <p:spPr bwMode="auto">
            <a:xfrm>
              <a:off x="2788100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Rectangle 143"/>
            <p:cNvSpPr>
              <a:spLocks noChangeArrowheads="1"/>
            </p:cNvSpPr>
            <p:nvPr/>
          </p:nvSpPr>
          <p:spPr bwMode="auto">
            <a:xfrm>
              <a:off x="2913513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Rectangle 146"/>
            <p:cNvSpPr>
              <a:spLocks noChangeArrowheads="1"/>
            </p:cNvSpPr>
            <p:nvPr/>
          </p:nvSpPr>
          <p:spPr bwMode="auto">
            <a:xfrm>
              <a:off x="2030863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Rectangle 147"/>
            <p:cNvSpPr>
              <a:spLocks noChangeArrowheads="1"/>
            </p:cNvSpPr>
            <p:nvPr/>
          </p:nvSpPr>
          <p:spPr bwMode="auto">
            <a:xfrm>
              <a:off x="2156275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148"/>
            <p:cNvSpPr>
              <a:spLocks noChangeArrowheads="1"/>
            </p:cNvSpPr>
            <p:nvPr/>
          </p:nvSpPr>
          <p:spPr bwMode="auto">
            <a:xfrm>
              <a:off x="2281688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49"/>
            <p:cNvSpPr>
              <a:spLocks noChangeArrowheads="1"/>
            </p:cNvSpPr>
            <p:nvPr/>
          </p:nvSpPr>
          <p:spPr bwMode="auto">
            <a:xfrm>
              <a:off x="2407100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150"/>
            <p:cNvSpPr>
              <a:spLocks noChangeArrowheads="1"/>
            </p:cNvSpPr>
            <p:nvPr/>
          </p:nvSpPr>
          <p:spPr bwMode="auto">
            <a:xfrm>
              <a:off x="2537275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Rectangle 151"/>
            <p:cNvSpPr>
              <a:spLocks noChangeArrowheads="1"/>
            </p:cNvSpPr>
            <p:nvPr/>
          </p:nvSpPr>
          <p:spPr bwMode="auto">
            <a:xfrm>
              <a:off x="2662688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Rectangle 152"/>
            <p:cNvSpPr>
              <a:spLocks noChangeArrowheads="1"/>
            </p:cNvSpPr>
            <p:nvPr/>
          </p:nvSpPr>
          <p:spPr bwMode="auto">
            <a:xfrm>
              <a:off x="2788100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Rectangle 153"/>
            <p:cNvSpPr>
              <a:spLocks noChangeArrowheads="1"/>
            </p:cNvSpPr>
            <p:nvPr/>
          </p:nvSpPr>
          <p:spPr bwMode="auto">
            <a:xfrm>
              <a:off x="2913513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116"/>
            <p:cNvSpPr>
              <a:spLocks noChangeArrowheads="1"/>
            </p:cNvSpPr>
            <p:nvPr/>
          </p:nvSpPr>
          <p:spPr bwMode="auto">
            <a:xfrm>
              <a:off x="1903852" y="34134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Rectangle 126"/>
            <p:cNvSpPr>
              <a:spLocks noChangeArrowheads="1"/>
            </p:cNvSpPr>
            <p:nvPr/>
          </p:nvSpPr>
          <p:spPr bwMode="auto">
            <a:xfrm>
              <a:off x="1903852" y="3522982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136"/>
            <p:cNvSpPr>
              <a:spLocks noChangeArrowheads="1"/>
            </p:cNvSpPr>
            <p:nvPr/>
          </p:nvSpPr>
          <p:spPr bwMode="auto">
            <a:xfrm>
              <a:off x="1903852" y="3632519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Rectangle 146"/>
            <p:cNvSpPr>
              <a:spLocks noChangeArrowheads="1"/>
            </p:cNvSpPr>
            <p:nvPr/>
          </p:nvSpPr>
          <p:spPr bwMode="auto">
            <a:xfrm>
              <a:off x="1903852" y="37436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Rectangle 123"/>
            <p:cNvSpPr>
              <a:spLocks noChangeArrowheads="1"/>
            </p:cNvSpPr>
            <p:nvPr/>
          </p:nvSpPr>
          <p:spPr bwMode="auto">
            <a:xfrm>
              <a:off x="3040512" y="34134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Rectangle 133"/>
            <p:cNvSpPr>
              <a:spLocks noChangeArrowheads="1"/>
            </p:cNvSpPr>
            <p:nvPr/>
          </p:nvSpPr>
          <p:spPr bwMode="auto">
            <a:xfrm>
              <a:off x="3040512" y="3522982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Rectangle 143"/>
            <p:cNvSpPr>
              <a:spLocks noChangeArrowheads="1"/>
            </p:cNvSpPr>
            <p:nvPr/>
          </p:nvSpPr>
          <p:spPr bwMode="auto">
            <a:xfrm>
              <a:off x="3040512" y="3632519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Rectangle 153"/>
            <p:cNvSpPr>
              <a:spLocks noChangeArrowheads="1"/>
            </p:cNvSpPr>
            <p:nvPr/>
          </p:nvSpPr>
          <p:spPr bwMode="auto">
            <a:xfrm>
              <a:off x="3040512" y="37436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Rectangle 146"/>
            <p:cNvSpPr>
              <a:spLocks noChangeArrowheads="1"/>
            </p:cNvSpPr>
            <p:nvPr/>
          </p:nvSpPr>
          <p:spPr bwMode="auto">
            <a:xfrm>
              <a:off x="2030857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Rectangle 147"/>
            <p:cNvSpPr>
              <a:spLocks noChangeArrowheads="1"/>
            </p:cNvSpPr>
            <p:nvPr/>
          </p:nvSpPr>
          <p:spPr bwMode="auto">
            <a:xfrm>
              <a:off x="2156269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Rectangle 148"/>
            <p:cNvSpPr>
              <a:spLocks noChangeArrowheads="1"/>
            </p:cNvSpPr>
            <p:nvPr/>
          </p:nvSpPr>
          <p:spPr bwMode="auto">
            <a:xfrm>
              <a:off x="2281682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Rectangle 149"/>
            <p:cNvSpPr>
              <a:spLocks noChangeArrowheads="1"/>
            </p:cNvSpPr>
            <p:nvPr/>
          </p:nvSpPr>
          <p:spPr bwMode="auto">
            <a:xfrm>
              <a:off x="2407094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Rectangle 150"/>
            <p:cNvSpPr>
              <a:spLocks noChangeArrowheads="1"/>
            </p:cNvSpPr>
            <p:nvPr/>
          </p:nvSpPr>
          <p:spPr bwMode="auto">
            <a:xfrm>
              <a:off x="2537269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Rectangle 151"/>
            <p:cNvSpPr>
              <a:spLocks noChangeArrowheads="1"/>
            </p:cNvSpPr>
            <p:nvPr/>
          </p:nvSpPr>
          <p:spPr bwMode="auto">
            <a:xfrm>
              <a:off x="2662682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Rectangle 152"/>
            <p:cNvSpPr>
              <a:spLocks noChangeArrowheads="1"/>
            </p:cNvSpPr>
            <p:nvPr/>
          </p:nvSpPr>
          <p:spPr bwMode="auto">
            <a:xfrm>
              <a:off x="2788094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Rectangle 153"/>
            <p:cNvSpPr>
              <a:spLocks noChangeArrowheads="1"/>
            </p:cNvSpPr>
            <p:nvPr/>
          </p:nvSpPr>
          <p:spPr bwMode="auto">
            <a:xfrm>
              <a:off x="2913507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Rectangle 146"/>
            <p:cNvSpPr>
              <a:spLocks noChangeArrowheads="1"/>
            </p:cNvSpPr>
            <p:nvPr/>
          </p:nvSpPr>
          <p:spPr bwMode="auto">
            <a:xfrm>
              <a:off x="1903846" y="385370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Rectangle 153"/>
            <p:cNvSpPr>
              <a:spLocks noChangeArrowheads="1"/>
            </p:cNvSpPr>
            <p:nvPr/>
          </p:nvSpPr>
          <p:spPr bwMode="auto">
            <a:xfrm>
              <a:off x="3040506" y="385370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Rectangle 116"/>
            <p:cNvSpPr>
              <a:spLocks noChangeArrowheads="1"/>
            </p:cNvSpPr>
            <p:nvPr/>
          </p:nvSpPr>
          <p:spPr bwMode="auto">
            <a:xfrm>
              <a:off x="2030857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Rectangle 117"/>
            <p:cNvSpPr>
              <a:spLocks noChangeArrowheads="1"/>
            </p:cNvSpPr>
            <p:nvPr/>
          </p:nvSpPr>
          <p:spPr bwMode="auto">
            <a:xfrm>
              <a:off x="2156269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Rectangle 118"/>
            <p:cNvSpPr>
              <a:spLocks noChangeArrowheads="1"/>
            </p:cNvSpPr>
            <p:nvPr/>
          </p:nvSpPr>
          <p:spPr bwMode="auto">
            <a:xfrm>
              <a:off x="2281682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Rectangle 119"/>
            <p:cNvSpPr>
              <a:spLocks noChangeArrowheads="1"/>
            </p:cNvSpPr>
            <p:nvPr/>
          </p:nvSpPr>
          <p:spPr bwMode="auto">
            <a:xfrm>
              <a:off x="2407094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Rectangle 120"/>
            <p:cNvSpPr>
              <a:spLocks noChangeArrowheads="1"/>
            </p:cNvSpPr>
            <p:nvPr/>
          </p:nvSpPr>
          <p:spPr bwMode="auto">
            <a:xfrm>
              <a:off x="2537269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Rectangle 121"/>
            <p:cNvSpPr>
              <a:spLocks noChangeArrowheads="1"/>
            </p:cNvSpPr>
            <p:nvPr/>
          </p:nvSpPr>
          <p:spPr bwMode="auto">
            <a:xfrm>
              <a:off x="2662682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Rectangle 122"/>
            <p:cNvSpPr>
              <a:spLocks noChangeArrowheads="1"/>
            </p:cNvSpPr>
            <p:nvPr/>
          </p:nvSpPr>
          <p:spPr bwMode="auto">
            <a:xfrm>
              <a:off x="2788094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Rectangle 123"/>
            <p:cNvSpPr>
              <a:spLocks noChangeArrowheads="1"/>
            </p:cNvSpPr>
            <p:nvPr/>
          </p:nvSpPr>
          <p:spPr bwMode="auto">
            <a:xfrm>
              <a:off x="2913507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Rectangle 116"/>
            <p:cNvSpPr>
              <a:spLocks noChangeArrowheads="1"/>
            </p:cNvSpPr>
            <p:nvPr/>
          </p:nvSpPr>
          <p:spPr bwMode="auto">
            <a:xfrm>
              <a:off x="1903846" y="330336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Rectangle 123"/>
            <p:cNvSpPr>
              <a:spLocks noChangeArrowheads="1"/>
            </p:cNvSpPr>
            <p:nvPr/>
          </p:nvSpPr>
          <p:spPr bwMode="auto">
            <a:xfrm>
              <a:off x="3040506" y="330336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Rectangle 116"/>
            <p:cNvSpPr>
              <a:spLocks noChangeArrowheads="1"/>
            </p:cNvSpPr>
            <p:nvPr/>
          </p:nvSpPr>
          <p:spPr bwMode="auto">
            <a:xfrm>
              <a:off x="4012649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Rectangle 117"/>
            <p:cNvSpPr>
              <a:spLocks noChangeArrowheads="1"/>
            </p:cNvSpPr>
            <p:nvPr/>
          </p:nvSpPr>
          <p:spPr bwMode="auto">
            <a:xfrm>
              <a:off x="4138061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Rectangle 118"/>
            <p:cNvSpPr>
              <a:spLocks noChangeArrowheads="1"/>
            </p:cNvSpPr>
            <p:nvPr/>
          </p:nvSpPr>
          <p:spPr bwMode="auto">
            <a:xfrm>
              <a:off x="4263474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Rectangle 119"/>
            <p:cNvSpPr>
              <a:spLocks noChangeArrowheads="1"/>
            </p:cNvSpPr>
            <p:nvPr/>
          </p:nvSpPr>
          <p:spPr bwMode="auto">
            <a:xfrm>
              <a:off x="4388886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Rectangle 120"/>
            <p:cNvSpPr>
              <a:spLocks noChangeArrowheads="1"/>
            </p:cNvSpPr>
            <p:nvPr/>
          </p:nvSpPr>
          <p:spPr bwMode="auto">
            <a:xfrm>
              <a:off x="4519061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Rectangle 121"/>
            <p:cNvSpPr>
              <a:spLocks noChangeArrowheads="1"/>
            </p:cNvSpPr>
            <p:nvPr/>
          </p:nvSpPr>
          <p:spPr bwMode="auto">
            <a:xfrm>
              <a:off x="4644474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Rectangle 122"/>
            <p:cNvSpPr>
              <a:spLocks noChangeArrowheads="1"/>
            </p:cNvSpPr>
            <p:nvPr/>
          </p:nvSpPr>
          <p:spPr bwMode="auto">
            <a:xfrm>
              <a:off x="4769886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Rectangle 123"/>
            <p:cNvSpPr>
              <a:spLocks noChangeArrowheads="1"/>
            </p:cNvSpPr>
            <p:nvPr/>
          </p:nvSpPr>
          <p:spPr bwMode="auto">
            <a:xfrm>
              <a:off x="4895299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Rectangle 126"/>
            <p:cNvSpPr>
              <a:spLocks noChangeArrowheads="1"/>
            </p:cNvSpPr>
            <p:nvPr/>
          </p:nvSpPr>
          <p:spPr bwMode="auto">
            <a:xfrm>
              <a:off x="4012649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Rectangle 127"/>
            <p:cNvSpPr>
              <a:spLocks noChangeArrowheads="1"/>
            </p:cNvSpPr>
            <p:nvPr/>
          </p:nvSpPr>
          <p:spPr bwMode="auto">
            <a:xfrm>
              <a:off x="4138061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Rectangle 128"/>
            <p:cNvSpPr>
              <a:spLocks noChangeArrowheads="1"/>
            </p:cNvSpPr>
            <p:nvPr/>
          </p:nvSpPr>
          <p:spPr bwMode="auto">
            <a:xfrm>
              <a:off x="4263474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Rectangle 129"/>
            <p:cNvSpPr>
              <a:spLocks noChangeArrowheads="1"/>
            </p:cNvSpPr>
            <p:nvPr/>
          </p:nvSpPr>
          <p:spPr bwMode="auto">
            <a:xfrm>
              <a:off x="4388886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Rectangle 130"/>
            <p:cNvSpPr>
              <a:spLocks noChangeArrowheads="1"/>
            </p:cNvSpPr>
            <p:nvPr/>
          </p:nvSpPr>
          <p:spPr bwMode="auto">
            <a:xfrm>
              <a:off x="4519061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Rectangle 131"/>
            <p:cNvSpPr>
              <a:spLocks noChangeArrowheads="1"/>
            </p:cNvSpPr>
            <p:nvPr/>
          </p:nvSpPr>
          <p:spPr bwMode="auto">
            <a:xfrm>
              <a:off x="4644474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Rectangle 132"/>
            <p:cNvSpPr>
              <a:spLocks noChangeArrowheads="1"/>
            </p:cNvSpPr>
            <p:nvPr/>
          </p:nvSpPr>
          <p:spPr bwMode="auto">
            <a:xfrm>
              <a:off x="4769886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Rectangle 133"/>
            <p:cNvSpPr>
              <a:spLocks noChangeArrowheads="1"/>
            </p:cNvSpPr>
            <p:nvPr/>
          </p:nvSpPr>
          <p:spPr bwMode="auto">
            <a:xfrm>
              <a:off x="4895299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Rectangle 136"/>
            <p:cNvSpPr>
              <a:spLocks noChangeArrowheads="1"/>
            </p:cNvSpPr>
            <p:nvPr/>
          </p:nvSpPr>
          <p:spPr bwMode="auto">
            <a:xfrm>
              <a:off x="4012649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Rectangle 137"/>
            <p:cNvSpPr>
              <a:spLocks noChangeArrowheads="1"/>
            </p:cNvSpPr>
            <p:nvPr/>
          </p:nvSpPr>
          <p:spPr bwMode="auto">
            <a:xfrm>
              <a:off x="4138061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Rectangle 138"/>
            <p:cNvSpPr>
              <a:spLocks noChangeArrowheads="1"/>
            </p:cNvSpPr>
            <p:nvPr/>
          </p:nvSpPr>
          <p:spPr bwMode="auto">
            <a:xfrm>
              <a:off x="4263474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Rectangle 139"/>
            <p:cNvSpPr>
              <a:spLocks noChangeArrowheads="1"/>
            </p:cNvSpPr>
            <p:nvPr/>
          </p:nvSpPr>
          <p:spPr bwMode="auto">
            <a:xfrm>
              <a:off x="4388886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Rectangle 140"/>
            <p:cNvSpPr>
              <a:spLocks noChangeArrowheads="1"/>
            </p:cNvSpPr>
            <p:nvPr/>
          </p:nvSpPr>
          <p:spPr bwMode="auto">
            <a:xfrm>
              <a:off x="4519061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Rectangle 141"/>
            <p:cNvSpPr>
              <a:spLocks noChangeArrowheads="1"/>
            </p:cNvSpPr>
            <p:nvPr/>
          </p:nvSpPr>
          <p:spPr bwMode="auto">
            <a:xfrm>
              <a:off x="4644474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Rectangle 142"/>
            <p:cNvSpPr>
              <a:spLocks noChangeArrowheads="1"/>
            </p:cNvSpPr>
            <p:nvPr/>
          </p:nvSpPr>
          <p:spPr bwMode="auto">
            <a:xfrm>
              <a:off x="4769886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Rectangle 143"/>
            <p:cNvSpPr>
              <a:spLocks noChangeArrowheads="1"/>
            </p:cNvSpPr>
            <p:nvPr/>
          </p:nvSpPr>
          <p:spPr bwMode="auto">
            <a:xfrm>
              <a:off x="4895299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Rectangle 146"/>
            <p:cNvSpPr>
              <a:spLocks noChangeArrowheads="1"/>
            </p:cNvSpPr>
            <p:nvPr/>
          </p:nvSpPr>
          <p:spPr bwMode="auto">
            <a:xfrm>
              <a:off x="4012649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Rectangle 147"/>
            <p:cNvSpPr>
              <a:spLocks noChangeArrowheads="1"/>
            </p:cNvSpPr>
            <p:nvPr/>
          </p:nvSpPr>
          <p:spPr bwMode="auto">
            <a:xfrm>
              <a:off x="4138061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Rectangle 148"/>
            <p:cNvSpPr>
              <a:spLocks noChangeArrowheads="1"/>
            </p:cNvSpPr>
            <p:nvPr/>
          </p:nvSpPr>
          <p:spPr bwMode="auto">
            <a:xfrm>
              <a:off x="4263474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Rectangle 149"/>
            <p:cNvSpPr>
              <a:spLocks noChangeArrowheads="1"/>
            </p:cNvSpPr>
            <p:nvPr/>
          </p:nvSpPr>
          <p:spPr bwMode="auto">
            <a:xfrm>
              <a:off x="4388886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Rectangle 150"/>
            <p:cNvSpPr>
              <a:spLocks noChangeArrowheads="1"/>
            </p:cNvSpPr>
            <p:nvPr/>
          </p:nvSpPr>
          <p:spPr bwMode="auto">
            <a:xfrm>
              <a:off x="4519061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Rectangle 151"/>
            <p:cNvSpPr>
              <a:spLocks noChangeArrowheads="1"/>
            </p:cNvSpPr>
            <p:nvPr/>
          </p:nvSpPr>
          <p:spPr bwMode="auto">
            <a:xfrm>
              <a:off x="4644474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Rectangle 152"/>
            <p:cNvSpPr>
              <a:spLocks noChangeArrowheads="1"/>
            </p:cNvSpPr>
            <p:nvPr/>
          </p:nvSpPr>
          <p:spPr bwMode="auto">
            <a:xfrm>
              <a:off x="4769886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Rectangle 153"/>
            <p:cNvSpPr>
              <a:spLocks noChangeArrowheads="1"/>
            </p:cNvSpPr>
            <p:nvPr/>
          </p:nvSpPr>
          <p:spPr bwMode="auto">
            <a:xfrm>
              <a:off x="4895299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Rectangle 116"/>
            <p:cNvSpPr>
              <a:spLocks noChangeArrowheads="1"/>
            </p:cNvSpPr>
            <p:nvPr/>
          </p:nvSpPr>
          <p:spPr bwMode="auto">
            <a:xfrm>
              <a:off x="3885638" y="34134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Rectangle 126"/>
            <p:cNvSpPr>
              <a:spLocks noChangeArrowheads="1"/>
            </p:cNvSpPr>
            <p:nvPr/>
          </p:nvSpPr>
          <p:spPr bwMode="auto">
            <a:xfrm>
              <a:off x="3885638" y="3522982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Rectangle 136"/>
            <p:cNvSpPr>
              <a:spLocks noChangeArrowheads="1"/>
            </p:cNvSpPr>
            <p:nvPr/>
          </p:nvSpPr>
          <p:spPr bwMode="auto">
            <a:xfrm>
              <a:off x="3885638" y="3632519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Rectangle 146"/>
            <p:cNvSpPr>
              <a:spLocks noChangeArrowheads="1"/>
            </p:cNvSpPr>
            <p:nvPr/>
          </p:nvSpPr>
          <p:spPr bwMode="auto">
            <a:xfrm>
              <a:off x="3885638" y="37436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Rectangle 123"/>
            <p:cNvSpPr>
              <a:spLocks noChangeArrowheads="1"/>
            </p:cNvSpPr>
            <p:nvPr/>
          </p:nvSpPr>
          <p:spPr bwMode="auto">
            <a:xfrm>
              <a:off x="5022298" y="34134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Rectangle 133"/>
            <p:cNvSpPr>
              <a:spLocks noChangeArrowheads="1"/>
            </p:cNvSpPr>
            <p:nvPr/>
          </p:nvSpPr>
          <p:spPr bwMode="auto">
            <a:xfrm>
              <a:off x="5022298" y="3522982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Rectangle 143"/>
            <p:cNvSpPr>
              <a:spLocks noChangeArrowheads="1"/>
            </p:cNvSpPr>
            <p:nvPr/>
          </p:nvSpPr>
          <p:spPr bwMode="auto">
            <a:xfrm>
              <a:off x="5022298" y="3632519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Rectangle 153"/>
            <p:cNvSpPr>
              <a:spLocks noChangeArrowheads="1"/>
            </p:cNvSpPr>
            <p:nvPr/>
          </p:nvSpPr>
          <p:spPr bwMode="auto">
            <a:xfrm>
              <a:off x="5022298" y="37436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8" name="Rectangle 146"/>
            <p:cNvSpPr>
              <a:spLocks noChangeArrowheads="1"/>
            </p:cNvSpPr>
            <p:nvPr/>
          </p:nvSpPr>
          <p:spPr bwMode="auto">
            <a:xfrm>
              <a:off x="4012643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Rectangle 147"/>
            <p:cNvSpPr>
              <a:spLocks noChangeArrowheads="1"/>
            </p:cNvSpPr>
            <p:nvPr/>
          </p:nvSpPr>
          <p:spPr bwMode="auto">
            <a:xfrm>
              <a:off x="4138055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0" name="Rectangle 148"/>
            <p:cNvSpPr>
              <a:spLocks noChangeArrowheads="1"/>
            </p:cNvSpPr>
            <p:nvPr/>
          </p:nvSpPr>
          <p:spPr bwMode="auto">
            <a:xfrm>
              <a:off x="4263468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1" name="Rectangle 149"/>
            <p:cNvSpPr>
              <a:spLocks noChangeArrowheads="1"/>
            </p:cNvSpPr>
            <p:nvPr/>
          </p:nvSpPr>
          <p:spPr bwMode="auto">
            <a:xfrm>
              <a:off x="4388880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Rectangle 150"/>
            <p:cNvSpPr>
              <a:spLocks noChangeArrowheads="1"/>
            </p:cNvSpPr>
            <p:nvPr/>
          </p:nvSpPr>
          <p:spPr bwMode="auto">
            <a:xfrm>
              <a:off x="4519055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Rectangle 151"/>
            <p:cNvSpPr>
              <a:spLocks noChangeArrowheads="1"/>
            </p:cNvSpPr>
            <p:nvPr/>
          </p:nvSpPr>
          <p:spPr bwMode="auto">
            <a:xfrm>
              <a:off x="4644468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4" name="Rectangle 152"/>
            <p:cNvSpPr>
              <a:spLocks noChangeArrowheads="1"/>
            </p:cNvSpPr>
            <p:nvPr/>
          </p:nvSpPr>
          <p:spPr bwMode="auto">
            <a:xfrm>
              <a:off x="4769880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5" name="Rectangle 153"/>
            <p:cNvSpPr>
              <a:spLocks noChangeArrowheads="1"/>
            </p:cNvSpPr>
            <p:nvPr/>
          </p:nvSpPr>
          <p:spPr bwMode="auto">
            <a:xfrm>
              <a:off x="4895293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Rectangle 146"/>
            <p:cNvSpPr>
              <a:spLocks noChangeArrowheads="1"/>
            </p:cNvSpPr>
            <p:nvPr/>
          </p:nvSpPr>
          <p:spPr bwMode="auto">
            <a:xfrm>
              <a:off x="3885632" y="385370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Rectangle 153"/>
            <p:cNvSpPr>
              <a:spLocks noChangeArrowheads="1"/>
            </p:cNvSpPr>
            <p:nvPr/>
          </p:nvSpPr>
          <p:spPr bwMode="auto">
            <a:xfrm>
              <a:off x="5022292" y="385370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Rectangle 116"/>
            <p:cNvSpPr>
              <a:spLocks noChangeArrowheads="1"/>
            </p:cNvSpPr>
            <p:nvPr/>
          </p:nvSpPr>
          <p:spPr bwMode="auto">
            <a:xfrm>
              <a:off x="4012643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Rectangle 117"/>
            <p:cNvSpPr>
              <a:spLocks noChangeArrowheads="1"/>
            </p:cNvSpPr>
            <p:nvPr/>
          </p:nvSpPr>
          <p:spPr bwMode="auto">
            <a:xfrm>
              <a:off x="4138055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Rectangle 118"/>
            <p:cNvSpPr>
              <a:spLocks noChangeArrowheads="1"/>
            </p:cNvSpPr>
            <p:nvPr/>
          </p:nvSpPr>
          <p:spPr bwMode="auto">
            <a:xfrm>
              <a:off x="4263468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1" name="Rectangle 119"/>
            <p:cNvSpPr>
              <a:spLocks noChangeArrowheads="1"/>
            </p:cNvSpPr>
            <p:nvPr/>
          </p:nvSpPr>
          <p:spPr bwMode="auto">
            <a:xfrm>
              <a:off x="4388880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2" name="Rectangle 120"/>
            <p:cNvSpPr>
              <a:spLocks noChangeArrowheads="1"/>
            </p:cNvSpPr>
            <p:nvPr/>
          </p:nvSpPr>
          <p:spPr bwMode="auto">
            <a:xfrm>
              <a:off x="4519055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Rectangle 121"/>
            <p:cNvSpPr>
              <a:spLocks noChangeArrowheads="1"/>
            </p:cNvSpPr>
            <p:nvPr/>
          </p:nvSpPr>
          <p:spPr bwMode="auto">
            <a:xfrm>
              <a:off x="4644468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4" name="Rectangle 122"/>
            <p:cNvSpPr>
              <a:spLocks noChangeArrowheads="1"/>
            </p:cNvSpPr>
            <p:nvPr/>
          </p:nvSpPr>
          <p:spPr bwMode="auto">
            <a:xfrm>
              <a:off x="4769880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5" name="Rectangle 123"/>
            <p:cNvSpPr>
              <a:spLocks noChangeArrowheads="1"/>
            </p:cNvSpPr>
            <p:nvPr/>
          </p:nvSpPr>
          <p:spPr bwMode="auto">
            <a:xfrm>
              <a:off x="4895293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Rectangle 116"/>
            <p:cNvSpPr>
              <a:spLocks noChangeArrowheads="1"/>
            </p:cNvSpPr>
            <p:nvPr/>
          </p:nvSpPr>
          <p:spPr bwMode="auto">
            <a:xfrm>
              <a:off x="3885632" y="330336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Rectangle 123"/>
            <p:cNvSpPr>
              <a:spLocks noChangeArrowheads="1"/>
            </p:cNvSpPr>
            <p:nvPr/>
          </p:nvSpPr>
          <p:spPr bwMode="auto">
            <a:xfrm>
              <a:off x="5022292" y="330336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Rectangle 116"/>
            <p:cNvSpPr>
              <a:spLocks noChangeArrowheads="1"/>
            </p:cNvSpPr>
            <p:nvPr/>
          </p:nvSpPr>
          <p:spPr bwMode="auto">
            <a:xfrm>
              <a:off x="5994434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Rectangle 117"/>
            <p:cNvSpPr>
              <a:spLocks noChangeArrowheads="1"/>
            </p:cNvSpPr>
            <p:nvPr/>
          </p:nvSpPr>
          <p:spPr bwMode="auto">
            <a:xfrm>
              <a:off x="6119846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Rectangle 118"/>
            <p:cNvSpPr>
              <a:spLocks noChangeArrowheads="1"/>
            </p:cNvSpPr>
            <p:nvPr/>
          </p:nvSpPr>
          <p:spPr bwMode="auto">
            <a:xfrm>
              <a:off x="6245259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1" name="Rectangle 119"/>
            <p:cNvSpPr>
              <a:spLocks noChangeArrowheads="1"/>
            </p:cNvSpPr>
            <p:nvPr/>
          </p:nvSpPr>
          <p:spPr bwMode="auto">
            <a:xfrm>
              <a:off x="6370671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2" name="Rectangle 120"/>
            <p:cNvSpPr>
              <a:spLocks noChangeArrowheads="1"/>
            </p:cNvSpPr>
            <p:nvPr/>
          </p:nvSpPr>
          <p:spPr bwMode="auto">
            <a:xfrm>
              <a:off x="6500846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3" name="Rectangle 121"/>
            <p:cNvSpPr>
              <a:spLocks noChangeArrowheads="1"/>
            </p:cNvSpPr>
            <p:nvPr/>
          </p:nvSpPr>
          <p:spPr bwMode="auto">
            <a:xfrm>
              <a:off x="6626259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Rectangle 122"/>
            <p:cNvSpPr>
              <a:spLocks noChangeArrowheads="1"/>
            </p:cNvSpPr>
            <p:nvPr/>
          </p:nvSpPr>
          <p:spPr bwMode="auto">
            <a:xfrm>
              <a:off x="6751671" y="34134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Rectangle 123"/>
            <p:cNvSpPr>
              <a:spLocks noChangeArrowheads="1"/>
            </p:cNvSpPr>
            <p:nvPr/>
          </p:nvSpPr>
          <p:spPr bwMode="auto">
            <a:xfrm>
              <a:off x="6877084" y="34134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Rectangle 126"/>
            <p:cNvSpPr>
              <a:spLocks noChangeArrowheads="1"/>
            </p:cNvSpPr>
            <p:nvPr/>
          </p:nvSpPr>
          <p:spPr bwMode="auto">
            <a:xfrm>
              <a:off x="5994434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Rectangle 127"/>
            <p:cNvSpPr>
              <a:spLocks noChangeArrowheads="1"/>
            </p:cNvSpPr>
            <p:nvPr/>
          </p:nvSpPr>
          <p:spPr bwMode="auto">
            <a:xfrm>
              <a:off x="6119846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Rectangle 128"/>
            <p:cNvSpPr>
              <a:spLocks noChangeArrowheads="1"/>
            </p:cNvSpPr>
            <p:nvPr/>
          </p:nvSpPr>
          <p:spPr bwMode="auto">
            <a:xfrm>
              <a:off x="6245259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Rectangle 129"/>
            <p:cNvSpPr>
              <a:spLocks noChangeArrowheads="1"/>
            </p:cNvSpPr>
            <p:nvPr/>
          </p:nvSpPr>
          <p:spPr bwMode="auto">
            <a:xfrm>
              <a:off x="6370671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Rectangle 130"/>
            <p:cNvSpPr>
              <a:spLocks noChangeArrowheads="1"/>
            </p:cNvSpPr>
            <p:nvPr/>
          </p:nvSpPr>
          <p:spPr bwMode="auto">
            <a:xfrm>
              <a:off x="6500846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Rectangle 131"/>
            <p:cNvSpPr>
              <a:spLocks noChangeArrowheads="1"/>
            </p:cNvSpPr>
            <p:nvPr/>
          </p:nvSpPr>
          <p:spPr bwMode="auto">
            <a:xfrm>
              <a:off x="6626259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Rectangle 132"/>
            <p:cNvSpPr>
              <a:spLocks noChangeArrowheads="1"/>
            </p:cNvSpPr>
            <p:nvPr/>
          </p:nvSpPr>
          <p:spPr bwMode="auto">
            <a:xfrm>
              <a:off x="6751671" y="3522988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Rectangle 133"/>
            <p:cNvSpPr>
              <a:spLocks noChangeArrowheads="1"/>
            </p:cNvSpPr>
            <p:nvPr/>
          </p:nvSpPr>
          <p:spPr bwMode="auto">
            <a:xfrm>
              <a:off x="6877084" y="352298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Rectangle 136"/>
            <p:cNvSpPr>
              <a:spLocks noChangeArrowheads="1"/>
            </p:cNvSpPr>
            <p:nvPr/>
          </p:nvSpPr>
          <p:spPr bwMode="auto">
            <a:xfrm>
              <a:off x="5994434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Rectangle 137"/>
            <p:cNvSpPr>
              <a:spLocks noChangeArrowheads="1"/>
            </p:cNvSpPr>
            <p:nvPr/>
          </p:nvSpPr>
          <p:spPr bwMode="auto">
            <a:xfrm>
              <a:off x="6119846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Rectangle 138"/>
            <p:cNvSpPr>
              <a:spLocks noChangeArrowheads="1"/>
            </p:cNvSpPr>
            <p:nvPr/>
          </p:nvSpPr>
          <p:spPr bwMode="auto">
            <a:xfrm>
              <a:off x="6245259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Rectangle 139"/>
            <p:cNvSpPr>
              <a:spLocks noChangeArrowheads="1"/>
            </p:cNvSpPr>
            <p:nvPr/>
          </p:nvSpPr>
          <p:spPr bwMode="auto">
            <a:xfrm>
              <a:off x="6370671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Rectangle 140"/>
            <p:cNvSpPr>
              <a:spLocks noChangeArrowheads="1"/>
            </p:cNvSpPr>
            <p:nvPr/>
          </p:nvSpPr>
          <p:spPr bwMode="auto">
            <a:xfrm>
              <a:off x="6500846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Rectangle 141"/>
            <p:cNvSpPr>
              <a:spLocks noChangeArrowheads="1"/>
            </p:cNvSpPr>
            <p:nvPr/>
          </p:nvSpPr>
          <p:spPr bwMode="auto">
            <a:xfrm>
              <a:off x="6626259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Rectangle 142"/>
            <p:cNvSpPr>
              <a:spLocks noChangeArrowheads="1"/>
            </p:cNvSpPr>
            <p:nvPr/>
          </p:nvSpPr>
          <p:spPr bwMode="auto">
            <a:xfrm>
              <a:off x="6751671" y="3632525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Rectangle 143"/>
            <p:cNvSpPr>
              <a:spLocks noChangeArrowheads="1"/>
            </p:cNvSpPr>
            <p:nvPr/>
          </p:nvSpPr>
          <p:spPr bwMode="auto">
            <a:xfrm>
              <a:off x="6877084" y="363252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Rectangle 146"/>
            <p:cNvSpPr>
              <a:spLocks noChangeArrowheads="1"/>
            </p:cNvSpPr>
            <p:nvPr/>
          </p:nvSpPr>
          <p:spPr bwMode="auto">
            <a:xfrm>
              <a:off x="5994434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Rectangle 147"/>
            <p:cNvSpPr>
              <a:spLocks noChangeArrowheads="1"/>
            </p:cNvSpPr>
            <p:nvPr/>
          </p:nvSpPr>
          <p:spPr bwMode="auto">
            <a:xfrm>
              <a:off x="6119846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Rectangle 148"/>
            <p:cNvSpPr>
              <a:spLocks noChangeArrowheads="1"/>
            </p:cNvSpPr>
            <p:nvPr/>
          </p:nvSpPr>
          <p:spPr bwMode="auto">
            <a:xfrm>
              <a:off x="6245259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Rectangle 149"/>
            <p:cNvSpPr>
              <a:spLocks noChangeArrowheads="1"/>
            </p:cNvSpPr>
            <p:nvPr/>
          </p:nvSpPr>
          <p:spPr bwMode="auto">
            <a:xfrm>
              <a:off x="6370671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6" name="Rectangle 150"/>
            <p:cNvSpPr>
              <a:spLocks noChangeArrowheads="1"/>
            </p:cNvSpPr>
            <p:nvPr/>
          </p:nvSpPr>
          <p:spPr bwMode="auto">
            <a:xfrm>
              <a:off x="6500846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7" name="Rectangle 151"/>
            <p:cNvSpPr>
              <a:spLocks noChangeArrowheads="1"/>
            </p:cNvSpPr>
            <p:nvPr/>
          </p:nvSpPr>
          <p:spPr bwMode="auto">
            <a:xfrm>
              <a:off x="6626259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8" name="Rectangle 152"/>
            <p:cNvSpPr>
              <a:spLocks noChangeArrowheads="1"/>
            </p:cNvSpPr>
            <p:nvPr/>
          </p:nvSpPr>
          <p:spPr bwMode="auto">
            <a:xfrm>
              <a:off x="6751671" y="3743650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9" name="Rectangle 153"/>
            <p:cNvSpPr>
              <a:spLocks noChangeArrowheads="1"/>
            </p:cNvSpPr>
            <p:nvPr/>
          </p:nvSpPr>
          <p:spPr bwMode="auto">
            <a:xfrm>
              <a:off x="6877084" y="374365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0" name="Rectangle 116"/>
            <p:cNvSpPr>
              <a:spLocks noChangeArrowheads="1"/>
            </p:cNvSpPr>
            <p:nvPr/>
          </p:nvSpPr>
          <p:spPr bwMode="auto">
            <a:xfrm>
              <a:off x="5867423" y="34134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1" name="Rectangle 126"/>
            <p:cNvSpPr>
              <a:spLocks noChangeArrowheads="1"/>
            </p:cNvSpPr>
            <p:nvPr/>
          </p:nvSpPr>
          <p:spPr bwMode="auto">
            <a:xfrm>
              <a:off x="5867423" y="3522982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2" name="Rectangle 136"/>
            <p:cNvSpPr>
              <a:spLocks noChangeArrowheads="1"/>
            </p:cNvSpPr>
            <p:nvPr/>
          </p:nvSpPr>
          <p:spPr bwMode="auto">
            <a:xfrm>
              <a:off x="5867423" y="3632519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3" name="Rectangle 146"/>
            <p:cNvSpPr>
              <a:spLocks noChangeArrowheads="1"/>
            </p:cNvSpPr>
            <p:nvPr/>
          </p:nvSpPr>
          <p:spPr bwMode="auto">
            <a:xfrm>
              <a:off x="5867423" y="37436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4" name="Rectangle 123"/>
            <p:cNvSpPr>
              <a:spLocks noChangeArrowheads="1"/>
            </p:cNvSpPr>
            <p:nvPr/>
          </p:nvSpPr>
          <p:spPr bwMode="auto">
            <a:xfrm>
              <a:off x="7004083" y="34134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5" name="Rectangle 133"/>
            <p:cNvSpPr>
              <a:spLocks noChangeArrowheads="1"/>
            </p:cNvSpPr>
            <p:nvPr/>
          </p:nvSpPr>
          <p:spPr bwMode="auto">
            <a:xfrm>
              <a:off x="7004083" y="3522982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6" name="Rectangle 143"/>
            <p:cNvSpPr>
              <a:spLocks noChangeArrowheads="1"/>
            </p:cNvSpPr>
            <p:nvPr/>
          </p:nvSpPr>
          <p:spPr bwMode="auto">
            <a:xfrm>
              <a:off x="7004083" y="3632519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7" name="Rectangle 153"/>
            <p:cNvSpPr>
              <a:spLocks noChangeArrowheads="1"/>
            </p:cNvSpPr>
            <p:nvPr/>
          </p:nvSpPr>
          <p:spPr bwMode="auto">
            <a:xfrm>
              <a:off x="7004083" y="3743644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8" name="Rectangle 146"/>
            <p:cNvSpPr>
              <a:spLocks noChangeArrowheads="1"/>
            </p:cNvSpPr>
            <p:nvPr/>
          </p:nvSpPr>
          <p:spPr bwMode="auto">
            <a:xfrm>
              <a:off x="5994428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9" name="Rectangle 147"/>
            <p:cNvSpPr>
              <a:spLocks noChangeArrowheads="1"/>
            </p:cNvSpPr>
            <p:nvPr/>
          </p:nvSpPr>
          <p:spPr bwMode="auto">
            <a:xfrm>
              <a:off x="6119840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0" name="Rectangle 148"/>
            <p:cNvSpPr>
              <a:spLocks noChangeArrowheads="1"/>
            </p:cNvSpPr>
            <p:nvPr/>
          </p:nvSpPr>
          <p:spPr bwMode="auto">
            <a:xfrm>
              <a:off x="6245253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1" name="Rectangle 149"/>
            <p:cNvSpPr>
              <a:spLocks noChangeArrowheads="1"/>
            </p:cNvSpPr>
            <p:nvPr/>
          </p:nvSpPr>
          <p:spPr bwMode="auto">
            <a:xfrm>
              <a:off x="6370665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2" name="Rectangle 150"/>
            <p:cNvSpPr>
              <a:spLocks noChangeArrowheads="1"/>
            </p:cNvSpPr>
            <p:nvPr/>
          </p:nvSpPr>
          <p:spPr bwMode="auto">
            <a:xfrm>
              <a:off x="6500840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3" name="Rectangle 151"/>
            <p:cNvSpPr>
              <a:spLocks noChangeArrowheads="1"/>
            </p:cNvSpPr>
            <p:nvPr/>
          </p:nvSpPr>
          <p:spPr bwMode="auto">
            <a:xfrm>
              <a:off x="6626253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4" name="Rectangle 152"/>
            <p:cNvSpPr>
              <a:spLocks noChangeArrowheads="1"/>
            </p:cNvSpPr>
            <p:nvPr/>
          </p:nvSpPr>
          <p:spPr bwMode="auto">
            <a:xfrm>
              <a:off x="6751665" y="3853715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5" name="Rectangle 153"/>
            <p:cNvSpPr>
              <a:spLocks noChangeArrowheads="1"/>
            </p:cNvSpPr>
            <p:nvPr/>
          </p:nvSpPr>
          <p:spPr bwMode="auto">
            <a:xfrm>
              <a:off x="6877078" y="385371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6" name="Rectangle 146"/>
            <p:cNvSpPr>
              <a:spLocks noChangeArrowheads="1"/>
            </p:cNvSpPr>
            <p:nvPr/>
          </p:nvSpPr>
          <p:spPr bwMode="auto">
            <a:xfrm>
              <a:off x="5867417" y="385370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7" name="Rectangle 153"/>
            <p:cNvSpPr>
              <a:spLocks noChangeArrowheads="1"/>
            </p:cNvSpPr>
            <p:nvPr/>
          </p:nvSpPr>
          <p:spPr bwMode="auto">
            <a:xfrm>
              <a:off x="7004077" y="385370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8" name="Rectangle 116"/>
            <p:cNvSpPr>
              <a:spLocks noChangeArrowheads="1"/>
            </p:cNvSpPr>
            <p:nvPr/>
          </p:nvSpPr>
          <p:spPr bwMode="auto">
            <a:xfrm>
              <a:off x="5994428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9" name="Rectangle 117"/>
            <p:cNvSpPr>
              <a:spLocks noChangeArrowheads="1"/>
            </p:cNvSpPr>
            <p:nvPr/>
          </p:nvSpPr>
          <p:spPr bwMode="auto">
            <a:xfrm>
              <a:off x="6119840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0" name="Rectangle 118"/>
            <p:cNvSpPr>
              <a:spLocks noChangeArrowheads="1"/>
            </p:cNvSpPr>
            <p:nvPr/>
          </p:nvSpPr>
          <p:spPr bwMode="auto">
            <a:xfrm>
              <a:off x="6245253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1" name="Rectangle 119"/>
            <p:cNvSpPr>
              <a:spLocks noChangeArrowheads="1"/>
            </p:cNvSpPr>
            <p:nvPr/>
          </p:nvSpPr>
          <p:spPr bwMode="auto">
            <a:xfrm>
              <a:off x="6370665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2" name="Rectangle 120"/>
            <p:cNvSpPr>
              <a:spLocks noChangeArrowheads="1"/>
            </p:cNvSpPr>
            <p:nvPr/>
          </p:nvSpPr>
          <p:spPr bwMode="auto">
            <a:xfrm>
              <a:off x="6500840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3" name="Rectangle 121"/>
            <p:cNvSpPr>
              <a:spLocks noChangeArrowheads="1"/>
            </p:cNvSpPr>
            <p:nvPr/>
          </p:nvSpPr>
          <p:spPr bwMode="auto">
            <a:xfrm>
              <a:off x="6626253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4" name="Rectangle 122"/>
            <p:cNvSpPr>
              <a:spLocks noChangeArrowheads="1"/>
            </p:cNvSpPr>
            <p:nvPr/>
          </p:nvSpPr>
          <p:spPr bwMode="auto">
            <a:xfrm>
              <a:off x="6751665" y="3303373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5" name="Rectangle 123"/>
            <p:cNvSpPr>
              <a:spLocks noChangeArrowheads="1"/>
            </p:cNvSpPr>
            <p:nvPr/>
          </p:nvSpPr>
          <p:spPr bwMode="auto">
            <a:xfrm>
              <a:off x="6877078" y="330337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6" name="Rectangle 116"/>
            <p:cNvSpPr>
              <a:spLocks noChangeArrowheads="1"/>
            </p:cNvSpPr>
            <p:nvPr/>
          </p:nvSpPr>
          <p:spPr bwMode="auto">
            <a:xfrm>
              <a:off x="5867417" y="330336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7" name="Rectangle 123"/>
            <p:cNvSpPr>
              <a:spLocks noChangeArrowheads="1"/>
            </p:cNvSpPr>
            <p:nvPr/>
          </p:nvSpPr>
          <p:spPr bwMode="auto">
            <a:xfrm>
              <a:off x="7004077" y="3303367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8" name="Rectangle 116"/>
            <p:cNvSpPr>
              <a:spLocks noChangeArrowheads="1"/>
            </p:cNvSpPr>
            <p:nvPr/>
          </p:nvSpPr>
          <p:spPr bwMode="auto">
            <a:xfrm>
              <a:off x="2030863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9" name="Rectangle 117"/>
            <p:cNvSpPr>
              <a:spLocks noChangeArrowheads="1"/>
            </p:cNvSpPr>
            <p:nvPr/>
          </p:nvSpPr>
          <p:spPr bwMode="auto">
            <a:xfrm>
              <a:off x="2156275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0" name="Rectangle 118"/>
            <p:cNvSpPr>
              <a:spLocks noChangeArrowheads="1"/>
            </p:cNvSpPr>
            <p:nvPr/>
          </p:nvSpPr>
          <p:spPr bwMode="auto">
            <a:xfrm>
              <a:off x="2281688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1" name="Rectangle 119"/>
            <p:cNvSpPr>
              <a:spLocks noChangeArrowheads="1"/>
            </p:cNvSpPr>
            <p:nvPr/>
          </p:nvSpPr>
          <p:spPr bwMode="auto">
            <a:xfrm>
              <a:off x="2407100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2" name="Rectangle 120"/>
            <p:cNvSpPr>
              <a:spLocks noChangeArrowheads="1"/>
            </p:cNvSpPr>
            <p:nvPr/>
          </p:nvSpPr>
          <p:spPr bwMode="auto">
            <a:xfrm>
              <a:off x="2537275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3" name="Rectangle 121"/>
            <p:cNvSpPr>
              <a:spLocks noChangeArrowheads="1"/>
            </p:cNvSpPr>
            <p:nvPr/>
          </p:nvSpPr>
          <p:spPr bwMode="auto">
            <a:xfrm>
              <a:off x="2662688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4" name="Rectangle 122"/>
            <p:cNvSpPr>
              <a:spLocks noChangeArrowheads="1"/>
            </p:cNvSpPr>
            <p:nvPr/>
          </p:nvSpPr>
          <p:spPr bwMode="auto">
            <a:xfrm>
              <a:off x="2788100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5" name="Rectangle 123"/>
            <p:cNvSpPr>
              <a:spLocks noChangeArrowheads="1"/>
            </p:cNvSpPr>
            <p:nvPr/>
          </p:nvSpPr>
          <p:spPr bwMode="auto">
            <a:xfrm>
              <a:off x="2913513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6" name="Rectangle 126"/>
            <p:cNvSpPr>
              <a:spLocks noChangeArrowheads="1"/>
            </p:cNvSpPr>
            <p:nvPr/>
          </p:nvSpPr>
          <p:spPr bwMode="auto">
            <a:xfrm>
              <a:off x="2030863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7" name="Rectangle 127"/>
            <p:cNvSpPr>
              <a:spLocks noChangeArrowheads="1"/>
            </p:cNvSpPr>
            <p:nvPr/>
          </p:nvSpPr>
          <p:spPr bwMode="auto">
            <a:xfrm>
              <a:off x="2156275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8" name="Rectangle 128"/>
            <p:cNvSpPr>
              <a:spLocks noChangeArrowheads="1"/>
            </p:cNvSpPr>
            <p:nvPr/>
          </p:nvSpPr>
          <p:spPr bwMode="auto">
            <a:xfrm>
              <a:off x="2281688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9" name="Rectangle 129"/>
            <p:cNvSpPr>
              <a:spLocks noChangeArrowheads="1"/>
            </p:cNvSpPr>
            <p:nvPr/>
          </p:nvSpPr>
          <p:spPr bwMode="auto">
            <a:xfrm>
              <a:off x="2407100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0" name="Rectangle 130"/>
            <p:cNvSpPr>
              <a:spLocks noChangeArrowheads="1"/>
            </p:cNvSpPr>
            <p:nvPr/>
          </p:nvSpPr>
          <p:spPr bwMode="auto">
            <a:xfrm>
              <a:off x="2537275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1" name="Rectangle 131"/>
            <p:cNvSpPr>
              <a:spLocks noChangeArrowheads="1"/>
            </p:cNvSpPr>
            <p:nvPr/>
          </p:nvSpPr>
          <p:spPr bwMode="auto">
            <a:xfrm>
              <a:off x="2662688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2" name="Rectangle 132"/>
            <p:cNvSpPr>
              <a:spLocks noChangeArrowheads="1"/>
            </p:cNvSpPr>
            <p:nvPr/>
          </p:nvSpPr>
          <p:spPr bwMode="auto">
            <a:xfrm>
              <a:off x="2788100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3" name="Rectangle 133"/>
            <p:cNvSpPr>
              <a:spLocks noChangeArrowheads="1"/>
            </p:cNvSpPr>
            <p:nvPr/>
          </p:nvSpPr>
          <p:spPr bwMode="auto">
            <a:xfrm>
              <a:off x="2913513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4" name="Rectangle 136"/>
            <p:cNvSpPr>
              <a:spLocks noChangeArrowheads="1"/>
            </p:cNvSpPr>
            <p:nvPr/>
          </p:nvSpPr>
          <p:spPr bwMode="auto">
            <a:xfrm>
              <a:off x="2030863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5" name="Rectangle 137"/>
            <p:cNvSpPr>
              <a:spLocks noChangeArrowheads="1"/>
            </p:cNvSpPr>
            <p:nvPr/>
          </p:nvSpPr>
          <p:spPr bwMode="auto">
            <a:xfrm>
              <a:off x="2156275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6" name="Rectangle 138"/>
            <p:cNvSpPr>
              <a:spLocks noChangeArrowheads="1"/>
            </p:cNvSpPr>
            <p:nvPr/>
          </p:nvSpPr>
          <p:spPr bwMode="auto">
            <a:xfrm>
              <a:off x="2281688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7" name="Rectangle 139"/>
            <p:cNvSpPr>
              <a:spLocks noChangeArrowheads="1"/>
            </p:cNvSpPr>
            <p:nvPr/>
          </p:nvSpPr>
          <p:spPr bwMode="auto">
            <a:xfrm>
              <a:off x="2407100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8" name="Rectangle 140"/>
            <p:cNvSpPr>
              <a:spLocks noChangeArrowheads="1"/>
            </p:cNvSpPr>
            <p:nvPr/>
          </p:nvSpPr>
          <p:spPr bwMode="auto">
            <a:xfrm>
              <a:off x="2537275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9" name="Rectangle 141"/>
            <p:cNvSpPr>
              <a:spLocks noChangeArrowheads="1"/>
            </p:cNvSpPr>
            <p:nvPr/>
          </p:nvSpPr>
          <p:spPr bwMode="auto">
            <a:xfrm>
              <a:off x="2662688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0" name="Rectangle 142"/>
            <p:cNvSpPr>
              <a:spLocks noChangeArrowheads="1"/>
            </p:cNvSpPr>
            <p:nvPr/>
          </p:nvSpPr>
          <p:spPr bwMode="auto">
            <a:xfrm>
              <a:off x="2788100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1" name="Rectangle 143"/>
            <p:cNvSpPr>
              <a:spLocks noChangeArrowheads="1"/>
            </p:cNvSpPr>
            <p:nvPr/>
          </p:nvSpPr>
          <p:spPr bwMode="auto">
            <a:xfrm>
              <a:off x="2913513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2" name="Rectangle 146"/>
            <p:cNvSpPr>
              <a:spLocks noChangeArrowheads="1"/>
            </p:cNvSpPr>
            <p:nvPr/>
          </p:nvSpPr>
          <p:spPr bwMode="auto">
            <a:xfrm>
              <a:off x="2030863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3" name="Rectangle 147"/>
            <p:cNvSpPr>
              <a:spLocks noChangeArrowheads="1"/>
            </p:cNvSpPr>
            <p:nvPr/>
          </p:nvSpPr>
          <p:spPr bwMode="auto">
            <a:xfrm>
              <a:off x="2156275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4" name="Rectangle 148"/>
            <p:cNvSpPr>
              <a:spLocks noChangeArrowheads="1"/>
            </p:cNvSpPr>
            <p:nvPr/>
          </p:nvSpPr>
          <p:spPr bwMode="auto">
            <a:xfrm>
              <a:off x="2281688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5" name="Rectangle 149"/>
            <p:cNvSpPr>
              <a:spLocks noChangeArrowheads="1"/>
            </p:cNvSpPr>
            <p:nvPr/>
          </p:nvSpPr>
          <p:spPr bwMode="auto">
            <a:xfrm>
              <a:off x="2407100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6" name="Rectangle 150"/>
            <p:cNvSpPr>
              <a:spLocks noChangeArrowheads="1"/>
            </p:cNvSpPr>
            <p:nvPr/>
          </p:nvSpPr>
          <p:spPr bwMode="auto">
            <a:xfrm>
              <a:off x="2537275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7" name="Rectangle 151"/>
            <p:cNvSpPr>
              <a:spLocks noChangeArrowheads="1"/>
            </p:cNvSpPr>
            <p:nvPr/>
          </p:nvSpPr>
          <p:spPr bwMode="auto">
            <a:xfrm>
              <a:off x="2662688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8" name="Rectangle 152"/>
            <p:cNvSpPr>
              <a:spLocks noChangeArrowheads="1"/>
            </p:cNvSpPr>
            <p:nvPr/>
          </p:nvSpPr>
          <p:spPr bwMode="auto">
            <a:xfrm>
              <a:off x="2788100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9" name="Rectangle 153"/>
            <p:cNvSpPr>
              <a:spLocks noChangeArrowheads="1"/>
            </p:cNvSpPr>
            <p:nvPr/>
          </p:nvSpPr>
          <p:spPr bwMode="auto">
            <a:xfrm>
              <a:off x="2913513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0" name="Rectangle 116"/>
            <p:cNvSpPr>
              <a:spLocks noChangeArrowheads="1"/>
            </p:cNvSpPr>
            <p:nvPr/>
          </p:nvSpPr>
          <p:spPr bwMode="auto">
            <a:xfrm>
              <a:off x="1903852" y="20261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1" name="Rectangle 126"/>
            <p:cNvSpPr>
              <a:spLocks noChangeArrowheads="1"/>
            </p:cNvSpPr>
            <p:nvPr/>
          </p:nvSpPr>
          <p:spPr bwMode="auto">
            <a:xfrm>
              <a:off x="1903852" y="213567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Rectangle 136"/>
            <p:cNvSpPr>
              <a:spLocks noChangeArrowheads="1"/>
            </p:cNvSpPr>
            <p:nvPr/>
          </p:nvSpPr>
          <p:spPr bwMode="auto">
            <a:xfrm>
              <a:off x="1903852" y="224521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Rectangle 146"/>
            <p:cNvSpPr>
              <a:spLocks noChangeArrowheads="1"/>
            </p:cNvSpPr>
            <p:nvPr/>
          </p:nvSpPr>
          <p:spPr bwMode="auto">
            <a:xfrm>
              <a:off x="1903852" y="23563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Rectangle 123"/>
            <p:cNvSpPr>
              <a:spLocks noChangeArrowheads="1"/>
            </p:cNvSpPr>
            <p:nvPr/>
          </p:nvSpPr>
          <p:spPr bwMode="auto">
            <a:xfrm>
              <a:off x="3040512" y="20261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Rectangle 133"/>
            <p:cNvSpPr>
              <a:spLocks noChangeArrowheads="1"/>
            </p:cNvSpPr>
            <p:nvPr/>
          </p:nvSpPr>
          <p:spPr bwMode="auto">
            <a:xfrm>
              <a:off x="3040512" y="213567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6" name="Rectangle 143"/>
            <p:cNvSpPr>
              <a:spLocks noChangeArrowheads="1"/>
            </p:cNvSpPr>
            <p:nvPr/>
          </p:nvSpPr>
          <p:spPr bwMode="auto">
            <a:xfrm>
              <a:off x="3040512" y="224521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7" name="Rectangle 153"/>
            <p:cNvSpPr>
              <a:spLocks noChangeArrowheads="1"/>
            </p:cNvSpPr>
            <p:nvPr/>
          </p:nvSpPr>
          <p:spPr bwMode="auto">
            <a:xfrm>
              <a:off x="3040512" y="23563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8" name="Rectangle 146"/>
            <p:cNvSpPr>
              <a:spLocks noChangeArrowheads="1"/>
            </p:cNvSpPr>
            <p:nvPr/>
          </p:nvSpPr>
          <p:spPr bwMode="auto">
            <a:xfrm>
              <a:off x="2030857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9" name="Rectangle 147"/>
            <p:cNvSpPr>
              <a:spLocks noChangeArrowheads="1"/>
            </p:cNvSpPr>
            <p:nvPr/>
          </p:nvSpPr>
          <p:spPr bwMode="auto">
            <a:xfrm>
              <a:off x="2156269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0" name="Rectangle 148"/>
            <p:cNvSpPr>
              <a:spLocks noChangeArrowheads="1"/>
            </p:cNvSpPr>
            <p:nvPr/>
          </p:nvSpPr>
          <p:spPr bwMode="auto">
            <a:xfrm>
              <a:off x="2281682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1" name="Rectangle 149"/>
            <p:cNvSpPr>
              <a:spLocks noChangeArrowheads="1"/>
            </p:cNvSpPr>
            <p:nvPr/>
          </p:nvSpPr>
          <p:spPr bwMode="auto">
            <a:xfrm>
              <a:off x="2407094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2" name="Rectangle 150"/>
            <p:cNvSpPr>
              <a:spLocks noChangeArrowheads="1"/>
            </p:cNvSpPr>
            <p:nvPr/>
          </p:nvSpPr>
          <p:spPr bwMode="auto">
            <a:xfrm>
              <a:off x="2537269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Rectangle 151"/>
            <p:cNvSpPr>
              <a:spLocks noChangeArrowheads="1"/>
            </p:cNvSpPr>
            <p:nvPr/>
          </p:nvSpPr>
          <p:spPr bwMode="auto">
            <a:xfrm>
              <a:off x="2662682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Rectangle 152"/>
            <p:cNvSpPr>
              <a:spLocks noChangeArrowheads="1"/>
            </p:cNvSpPr>
            <p:nvPr/>
          </p:nvSpPr>
          <p:spPr bwMode="auto">
            <a:xfrm>
              <a:off x="2788094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5" name="Rectangle 153"/>
            <p:cNvSpPr>
              <a:spLocks noChangeArrowheads="1"/>
            </p:cNvSpPr>
            <p:nvPr/>
          </p:nvSpPr>
          <p:spPr bwMode="auto">
            <a:xfrm>
              <a:off x="2913507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6" name="Rectangle 146"/>
            <p:cNvSpPr>
              <a:spLocks noChangeArrowheads="1"/>
            </p:cNvSpPr>
            <p:nvPr/>
          </p:nvSpPr>
          <p:spPr bwMode="auto">
            <a:xfrm>
              <a:off x="1903846" y="24664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7" name="Rectangle 153"/>
            <p:cNvSpPr>
              <a:spLocks noChangeArrowheads="1"/>
            </p:cNvSpPr>
            <p:nvPr/>
          </p:nvSpPr>
          <p:spPr bwMode="auto">
            <a:xfrm>
              <a:off x="3040506" y="24664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8" name="Rectangle 116"/>
            <p:cNvSpPr>
              <a:spLocks noChangeArrowheads="1"/>
            </p:cNvSpPr>
            <p:nvPr/>
          </p:nvSpPr>
          <p:spPr bwMode="auto">
            <a:xfrm>
              <a:off x="2030857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9" name="Rectangle 117"/>
            <p:cNvSpPr>
              <a:spLocks noChangeArrowheads="1"/>
            </p:cNvSpPr>
            <p:nvPr/>
          </p:nvSpPr>
          <p:spPr bwMode="auto">
            <a:xfrm>
              <a:off x="2156269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0" name="Rectangle 118"/>
            <p:cNvSpPr>
              <a:spLocks noChangeArrowheads="1"/>
            </p:cNvSpPr>
            <p:nvPr/>
          </p:nvSpPr>
          <p:spPr bwMode="auto">
            <a:xfrm>
              <a:off x="2281682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1" name="Rectangle 119"/>
            <p:cNvSpPr>
              <a:spLocks noChangeArrowheads="1"/>
            </p:cNvSpPr>
            <p:nvPr/>
          </p:nvSpPr>
          <p:spPr bwMode="auto">
            <a:xfrm>
              <a:off x="2407094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2" name="Rectangle 120"/>
            <p:cNvSpPr>
              <a:spLocks noChangeArrowheads="1"/>
            </p:cNvSpPr>
            <p:nvPr/>
          </p:nvSpPr>
          <p:spPr bwMode="auto">
            <a:xfrm>
              <a:off x="2537269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3" name="Rectangle 121"/>
            <p:cNvSpPr>
              <a:spLocks noChangeArrowheads="1"/>
            </p:cNvSpPr>
            <p:nvPr/>
          </p:nvSpPr>
          <p:spPr bwMode="auto">
            <a:xfrm>
              <a:off x="2662682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4" name="Rectangle 122"/>
            <p:cNvSpPr>
              <a:spLocks noChangeArrowheads="1"/>
            </p:cNvSpPr>
            <p:nvPr/>
          </p:nvSpPr>
          <p:spPr bwMode="auto">
            <a:xfrm>
              <a:off x="2788094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5" name="Rectangle 123"/>
            <p:cNvSpPr>
              <a:spLocks noChangeArrowheads="1"/>
            </p:cNvSpPr>
            <p:nvPr/>
          </p:nvSpPr>
          <p:spPr bwMode="auto">
            <a:xfrm>
              <a:off x="2913507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6" name="Rectangle 116"/>
            <p:cNvSpPr>
              <a:spLocks noChangeArrowheads="1"/>
            </p:cNvSpPr>
            <p:nvPr/>
          </p:nvSpPr>
          <p:spPr bwMode="auto">
            <a:xfrm>
              <a:off x="1903846" y="191606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7" name="Rectangle 123"/>
            <p:cNvSpPr>
              <a:spLocks noChangeArrowheads="1"/>
            </p:cNvSpPr>
            <p:nvPr/>
          </p:nvSpPr>
          <p:spPr bwMode="auto">
            <a:xfrm>
              <a:off x="3040506" y="191606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8" name="Rectangle 116"/>
            <p:cNvSpPr>
              <a:spLocks noChangeArrowheads="1"/>
            </p:cNvSpPr>
            <p:nvPr/>
          </p:nvSpPr>
          <p:spPr bwMode="auto">
            <a:xfrm>
              <a:off x="4012649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9" name="Rectangle 117"/>
            <p:cNvSpPr>
              <a:spLocks noChangeArrowheads="1"/>
            </p:cNvSpPr>
            <p:nvPr/>
          </p:nvSpPr>
          <p:spPr bwMode="auto">
            <a:xfrm>
              <a:off x="4138061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0" name="Rectangle 118"/>
            <p:cNvSpPr>
              <a:spLocks noChangeArrowheads="1"/>
            </p:cNvSpPr>
            <p:nvPr/>
          </p:nvSpPr>
          <p:spPr bwMode="auto">
            <a:xfrm>
              <a:off x="4263474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1" name="Rectangle 119"/>
            <p:cNvSpPr>
              <a:spLocks noChangeArrowheads="1"/>
            </p:cNvSpPr>
            <p:nvPr/>
          </p:nvSpPr>
          <p:spPr bwMode="auto">
            <a:xfrm>
              <a:off x="4388886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2" name="Rectangle 120"/>
            <p:cNvSpPr>
              <a:spLocks noChangeArrowheads="1"/>
            </p:cNvSpPr>
            <p:nvPr/>
          </p:nvSpPr>
          <p:spPr bwMode="auto">
            <a:xfrm>
              <a:off x="4519061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3" name="Rectangle 121"/>
            <p:cNvSpPr>
              <a:spLocks noChangeArrowheads="1"/>
            </p:cNvSpPr>
            <p:nvPr/>
          </p:nvSpPr>
          <p:spPr bwMode="auto">
            <a:xfrm>
              <a:off x="4644474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4" name="Rectangle 122"/>
            <p:cNvSpPr>
              <a:spLocks noChangeArrowheads="1"/>
            </p:cNvSpPr>
            <p:nvPr/>
          </p:nvSpPr>
          <p:spPr bwMode="auto">
            <a:xfrm>
              <a:off x="4769886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Rectangle 123"/>
            <p:cNvSpPr>
              <a:spLocks noChangeArrowheads="1"/>
            </p:cNvSpPr>
            <p:nvPr/>
          </p:nvSpPr>
          <p:spPr bwMode="auto">
            <a:xfrm>
              <a:off x="4895299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Rectangle 126"/>
            <p:cNvSpPr>
              <a:spLocks noChangeArrowheads="1"/>
            </p:cNvSpPr>
            <p:nvPr/>
          </p:nvSpPr>
          <p:spPr bwMode="auto">
            <a:xfrm>
              <a:off x="4012649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Rectangle 127"/>
            <p:cNvSpPr>
              <a:spLocks noChangeArrowheads="1"/>
            </p:cNvSpPr>
            <p:nvPr/>
          </p:nvSpPr>
          <p:spPr bwMode="auto">
            <a:xfrm>
              <a:off x="4138061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Rectangle 128"/>
            <p:cNvSpPr>
              <a:spLocks noChangeArrowheads="1"/>
            </p:cNvSpPr>
            <p:nvPr/>
          </p:nvSpPr>
          <p:spPr bwMode="auto">
            <a:xfrm>
              <a:off x="4263474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9" name="Rectangle 129"/>
            <p:cNvSpPr>
              <a:spLocks noChangeArrowheads="1"/>
            </p:cNvSpPr>
            <p:nvPr/>
          </p:nvSpPr>
          <p:spPr bwMode="auto">
            <a:xfrm>
              <a:off x="4388886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0" name="Rectangle 130"/>
            <p:cNvSpPr>
              <a:spLocks noChangeArrowheads="1"/>
            </p:cNvSpPr>
            <p:nvPr/>
          </p:nvSpPr>
          <p:spPr bwMode="auto">
            <a:xfrm>
              <a:off x="4519061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" name="Rectangle 131"/>
            <p:cNvSpPr>
              <a:spLocks noChangeArrowheads="1"/>
            </p:cNvSpPr>
            <p:nvPr/>
          </p:nvSpPr>
          <p:spPr bwMode="auto">
            <a:xfrm>
              <a:off x="4644474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" name="Rectangle 132"/>
            <p:cNvSpPr>
              <a:spLocks noChangeArrowheads="1"/>
            </p:cNvSpPr>
            <p:nvPr/>
          </p:nvSpPr>
          <p:spPr bwMode="auto">
            <a:xfrm>
              <a:off x="4769886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" name="Rectangle 133"/>
            <p:cNvSpPr>
              <a:spLocks noChangeArrowheads="1"/>
            </p:cNvSpPr>
            <p:nvPr/>
          </p:nvSpPr>
          <p:spPr bwMode="auto">
            <a:xfrm>
              <a:off x="4895299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" name="Rectangle 136"/>
            <p:cNvSpPr>
              <a:spLocks noChangeArrowheads="1"/>
            </p:cNvSpPr>
            <p:nvPr/>
          </p:nvSpPr>
          <p:spPr bwMode="auto">
            <a:xfrm>
              <a:off x="4012649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5" name="Rectangle 137"/>
            <p:cNvSpPr>
              <a:spLocks noChangeArrowheads="1"/>
            </p:cNvSpPr>
            <p:nvPr/>
          </p:nvSpPr>
          <p:spPr bwMode="auto">
            <a:xfrm>
              <a:off x="4138061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Rectangle 138"/>
            <p:cNvSpPr>
              <a:spLocks noChangeArrowheads="1"/>
            </p:cNvSpPr>
            <p:nvPr/>
          </p:nvSpPr>
          <p:spPr bwMode="auto">
            <a:xfrm>
              <a:off x="4263474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Rectangle 139"/>
            <p:cNvSpPr>
              <a:spLocks noChangeArrowheads="1"/>
            </p:cNvSpPr>
            <p:nvPr/>
          </p:nvSpPr>
          <p:spPr bwMode="auto">
            <a:xfrm>
              <a:off x="4388886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8" name="Rectangle 140"/>
            <p:cNvSpPr>
              <a:spLocks noChangeArrowheads="1"/>
            </p:cNvSpPr>
            <p:nvPr/>
          </p:nvSpPr>
          <p:spPr bwMode="auto">
            <a:xfrm>
              <a:off x="4519061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9" name="Rectangle 141"/>
            <p:cNvSpPr>
              <a:spLocks noChangeArrowheads="1"/>
            </p:cNvSpPr>
            <p:nvPr/>
          </p:nvSpPr>
          <p:spPr bwMode="auto">
            <a:xfrm>
              <a:off x="4644474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0" name="Rectangle 142"/>
            <p:cNvSpPr>
              <a:spLocks noChangeArrowheads="1"/>
            </p:cNvSpPr>
            <p:nvPr/>
          </p:nvSpPr>
          <p:spPr bwMode="auto">
            <a:xfrm>
              <a:off x="4769886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1" name="Rectangle 143"/>
            <p:cNvSpPr>
              <a:spLocks noChangeArrowheads="1"/>
            </p:cNvSpPr>
            <p:nvPr/>
          </p:nvSpPr>
          <p:spPr bwMode="auto">
            <a:xfrm>
              <a:off x="4895299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2" name="Rectangle 146"/>
            <p:cNvSpPr>
              <a:spLocks noChangeArrowheads="1"/>
            </p:cNvSpPr>
            <p:nvPr/>
          </p:nvSpPr>
          <p:spPr bwMode="auto">
            <a:xfrm>
              <a:off x="4012649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3" name="Rectangle 147"/>
            <p:cNvSpPr>
              <a:spLocks noChangeArrowheads="1"/>
            </p:cNvSpPr>
            <p:nvPr/>
          </p:nvSpPr>
          <p:spPr bwMode="auto">
            <a:xfrm>
              <a:off x="4138061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4" name="Rectangle 148"/>
            <p:cNvSpPr>
              <a:spLocks noChangeArrowheads="1"/>
            </p:cNvSpPr>
            <p:nvPr/>
          </p:nvSpPr>
          <p:spPr bwMode="auto">
            <a:xfrm>
              <a:off x="4263474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5" name="Rectangle 149"/>
            <p:cNvSpPr>
              <a:spLocks noChangeArrowheads="1"/>
            </p:cNvSpPr>
            <p:nvPr/>
          </p:nvSpPr>
          <p:spPr bwMode="auto">
            <a:xfrm>
              <a:off x="4388886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" name="Rectangle 150"/>
            <p:cNvSpPr>
              <a:spLocks noChangeArrowheads="1"/>
            </p:cNvSpPr>
            <p:nvPr/>
          </p:nvSpPr>
          <p:spPr bwMode="auto">
            <a:xfrm>
              <a:off x="4519061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7" name="Rectangle 151"/>
            <p:cNvSpPr>
              <a:spLocks noChangeArrowheads="1"/>
            </p:cNvSpPr>
            <p:nvPr/>
          </p:nvSpPr>
          <p:spPr bwMode="auto">
            <a:xfrm>
              <a:off x="4644474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8" name="Rectangle 152"/>
            <p:cNvSpPr>
              <a:spLocks noChangeArrowheads="1"/>
            </p:cNvSpPr>
            <p:nvPr/>
          </p:nvSpPr>
          <p:spPr bwMode="auto">
            <a:xfrm>
              <a:off x="4769886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9" name="Rectangle 153"/>
            <p:cNvSpPr>
              <a:spLocks noChangeArrowheads="1"/>
            </p:cNvSpPr>
            <p:nvPr/>
          </p:nvSpPr>
          <p:spPr bwMode="auto">
            <a:xfrm>
              <a:off x="4895299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0" name="Rectangle 116"/>
            <p:cNvSpPr>
              <a:spLocks noChangeArrowheads="1"/>
            </p:cNvSpPr>
            <p:nvPr/>
          </p:nvSpPr>
          <p:spPr bwMode="auto">
            <a:xfrm>
              <a:off x="3885638" y="20261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1" name="Rectangle 126"/>
            <p:cNvSpPr>
              <a:spLocks noChangeArrowheads="1"/>
            </p:cNvSpPr>
            <p:nvPr/>
          </p:nvSpPr>
          <p:spPr bwMode="auto">
            <a:xfrm>
              <a:off x="3885638" y="213567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2" name="Rectangle 136"/>
            <p:cNvSpPr>
              <a:spLocks noChangeArrowheads="1"/>
            </p:cNvSpPr>
            <p:nvPr/>
          </p:nvSpPr>
          <p:spPr bwMode="auto">
            <a:xfrm>
              <a:off x="3885638" y="224521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3" name="Rectangle 146"/>
            <p:cNvSpPr>
              <a:spLocks noChangeArrowheads="1"/>
            </p:cNvSpPr>
            <p:nvPr/>
          </p:nvSpPr>
          <p:spPr bwMode="auto">
            <a:xfrm>
              <a:off x="3885638" y="23563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4" name="Rectangle 123"/>
            <p:cNvSpPr>
              <a:spLocks noChangeArrowheads="1"/>
            </p:cNvSpPr>
            <p:nvPr/>
          </p:nvSpPr>
          <p:spPr bwMode="auto">
            <a:xfrm>
              <a:off x="5022298" y="20261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5" name="Rectangle 133"/>
            <p:cNvSpPr>
              <a:spLocks noChangeArrowheads="1"/>
            </p:cNvSpPr>
            <p:nvPr/>
          </p:nvSpPr>
          <p:spPr bwMode="auto">
            <a:xfrm>
              <a:off x="5022298" y="213567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6" name="Rectangle 143"/>
            <p:cNvSpPr>
              <a:spLocks noChangeArrowheads="1"/>
            </p:cNvSpPr>
            <p:nvPr/>
          </p:nvSpPr>
          <p:spPr bwMode="auto">
            <a:xfrm>
              <a:off x="5022298" y="224521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7" name="Rectangle 153"/>
            <p:cNvSpPr>
              <a:spLocks noChangeArrowheads="1"/>
            </p:cNvSpPr>
            <p:nvPr/>
          </p:nvSpPr>
          <p:spPr bwMode="auto">
            <a:xfrm>
              <a:off x="5022298" y="23563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8" name="Rectangle 146"/>
            <p:cNvSpPr>
              <a:spLocks noChangeArrowheads="1"/>
            </p:cNvSpPr>
            <p:nvPr/>
          </p:nvSpPr>
          <p:spPr bwMode="auto">
            <a:xfrm>
              <a:off x="4012643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9" name="Rectangle 147"/>
            <p:cNvSpPr>
              <a:spLocks noChangeArrowheads="1"/>
            </p:cNvSpPr>
            <p:nvPr/>
          </p:nvSpPr>
          <p:spPr bwMode="auto">
            <a:xfrm>
              <a:off x="4138055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0" name="Rectangle 148"/>
            <p:cNvSpPr>
              <a:spLocks noChangeArrowheads="1"/>
            </p:cNvSpPr>
            <p:nvPr/>
          </p:nvSpPr>
          <p:spPr bwMode="auto">
            <a:xfrm>
              <a:off x="4263468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1" name="Rectangle 149"/>
            <p:cNvSpPr>
              <a:spLocks noChangeArrowheads="1"/>
            </p:cNvSpPr>
            <p:nvPr/>
          </p:nvSpPr>
          <p:spPr bwMode="auto">
            <a:xfrm>
              <a:off x="4388880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2" name="Rectangle 150"/>
            <p:cNvSpPr>
              <a:spLocks noChangeArrowheads="1"/>
            </p:cNvSpPr>
            <p:nvPr/>
          </p:nvSpPr>
          <p:spPr bwMode="auto">
            <a:xfrm>
              <a:off x="4519055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3" name="Rectangle 151"/>
            <p:cNvSpPr>
              <a:spLocks noChangeArrowheads="1"/>
            </p:cNvSpPr>
            <p:nvPr/>
          </p:nvSpPr>
          <p:spPr bwMode="auto">
            <a:xfrm>
              <a:off x="4644468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4" name="Rectangle 152"/>
            <p:cNvSpPr>
              <a:spLocks noChangeArrowheads="1"/>
            </p:cNvSpPr>
            <p:nvPr/>
          </p:nvSpPr>
          <p:spPr bwMode="auto">
            <a:xfrm>
              <a:off x="4769880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5" name="Rectangle 153"/>
            <p:cNvSpPr>
              <a:spLocks noChangeArrowheads="1"/>
            </p:cNvSpPr>
            <p:nvPr/>
          </p:nvSpPr>
          <p:spPr bwMode="auto">
            <a:xfrm>
              <a:off x="4895293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6" name="Rectangle 146"/>
            <p:cNvSpPr>
              <a:spLocks noChangeArrowheads="1"/>
            </p:cNvSpPr>
            <p:nvPr/>
          </p:nvSpPr>
          <p:spPr bwMode="auto">
            <a:xfrm>
              <a:off x="3885632" y="24664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7" name="Rectangle 153"/>
            <p:cNvSpPr>
              <a:spLocks noChangeArrowheads="1"/>
            </p:cNvSpPr>
            <p:nvPr/>
          </p:nvSpPr>
          <p:spPr bwMode="auto">
            <a:xfrm>
              <a:off x="5022292" y="24664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8" name="Rectangle 116"/>
            <p:cNvSpPr>
              <a:spLocks noChangeArrowheads="1"/>
            </p:cNvSpPr>
            <p:nvPr/>
          </p:nvSpPr>
          <p:spPr bwMode="auto">
            <a:xfrm>
              <a:off x="4012643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9" name="Rectangle 117"/>
            <p:cNvSpPr>
              <a:spLocks noChangeArrowheads="1"/>
            </p:cNvSpPr>
            <p:nvPr/>
          </p:nvSpPr>
          <p:spPr bwMode="auto">
            <a:xfrm>
              <a:off x="4138055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0" name="Rectangle 118"/>
            <p:cNvSpPr>
              <a:spLocks noChangeArrowheads="1"/>
            </p:cNvSpPr>
            <p:nvPr/>
          </p:nvSpPr>
          <p:spPr bwMode="auto">
            <a:xfrm>
              <a:off x="4263468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1" name="Rectangle 119"/>
            <p:cNvSpPr>
              <a:spLocks noChangeArrowheads="1"/>
            </p:cNvSpPr>
            <p:nvPr/>
          </p:nvSpPr>
          <p:spPr bwMode="auto">
            <a:xfrm>
              <a:off x="4388880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2" name="Rectangle 120"/>
            <p:cNvSpPr>
              <a:spLocks noChangeArrowheads="1"/>
            </p:cNvSpPr>
            <p:nvPr/>
          </p:nvSpPr>
          <p:spPr bwMode="auto">
            <a:xfrm>
              <a:off x="4519055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3" name="Rectangle 121"/>
            <p:cNvSpPr>
              <a:spLocks noChangeArrowheads="1"/>
            </p:cNvSpPr>
            <p:nvPr/>
          </p:nvSpPr>
          <p:spPr bwMode="auto">
            <a:xfrm>
              <a:off x="4644468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4" name="Rectangle 122"/>
            <p:cNvSpPr>
              <a:spLocks noChangeArrowheads="1"/>
            </p:cNvSpPr>
            <p:nvPr/>
          </p:nvSpPr>
          <p:spPr bwMode="auto">
            <a:xfrm>
              <a:off x="4769880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5" name="Rectangle 123"/>
            <p:cNvSpPr>
              <a:spLocks noChangeArrowheads="1"/>
            </p:cNvSpPr>
            <p:nvPr/>
          </p:nvSpPr>
          <p:spPr bwMode="auto">
            <a:xfrm>
              <a:off x="4895293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6" name="Rectangle 116"/>
            <p:cNvSpPr>
              <a:spLocks noChangeArrowheads="1"/>
            </p:cNvSpPr>
            <p:nvPr/>
          </p:nvSpPr>
          <p:spPr bwMode="auto">
            <a:xfrm>
              <a:off x="3885632" y="191606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7" name="Rectangle 123"/>
            <p:cNvSpPr>
              <a:spLocks noChangeArrowheads="1"/>
            </p:cNvSpPr>
            <p:nvPr/>
          </p:nvSpPr>
          <p:spPr bwMode="auto">
            <a:xfrm>
              <a:off x="5022292" y="191606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8" name="Rectangle 116"/>
            <p:cNvSpPr>
              <a:spLocks noChangeArrowheads="1"/>
            </p:cNvSpPr>
            <p:nvPr/>
          </p:nvSpPr>
          <p:spPr bwMode="auto">
            <a:xfrm>
              <a:off x="5994434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9" name="Rectangle 117"/>
            <p:cNvSpPr>
              <a:spLocks noChangeArrowheads="1"/>
            </p:cNvSpPr>
            <p:nvPr/>
          </p:nvSpPr>
          <p:spPr bwMode="auto">
            <a:xfrm>
              <a:off x="6119846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0" name="Rectangle 118"/>
            <p:cNvSpPr>
              <a:spLocks noChangeArrowheads="1"/>
            </p:cNvSpPr>
            <p:nvPr/>
          </p:nvSpPr>
          <p:spPr bwMode="auto">
            <a:xfrm>
              <a:off x="6245259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1" name="Rectangle 119"/>
            <p:cNvSpPr>
              <a:spLocks noChangeArrowheads="1"/>
            </p:cNvSpPr>
            <p:nvPr/>
          </p:nvSpPr>
          <p:spPr bwMode="auto">
            <a:xfrm>
              <a:off x="6370671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2" name="Rectangle 120"/>
            <p:cNvSpPr>
              <a:spLocks noChangeArrowheads="1"/>
            </p:cNvSpPr>
            <p:nvPr/>
          </p:nvSpPr>
          <p:spPr bwMode="auto">
            <a:xfrm>
              <a:off x="6500846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3" name="Rectangle 121"/>
            <p:cNvSpPr>
              <a:spLocks noChangeArrowheads="1"/>
            </p:cNvSpPr>
            <p:nvPr/>
          </p:nvSpPr>
          <p:spPr bwMode="auto">
            <a:xfrm>
              <a:off x="6626259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4" name="Rectangle 122"/>
            <p:cNvSpPr>
              <a:spLocks noChangeArrowheads="1"/>
            </p:cNvSpPr>
            <p:nvPr/>
          </p:nvSpPr>
          <p:spPr bwMode="auto">
            <a:xfrm>
              <a:off x="6751671" y="20261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5" name="Rectangle 123"/>
            <p:cNvSpPr>
              <a:spLocks noChangeArrowheads="1"/>
            </p:cNvSpPr>
            <p:nvPr/>
          </p:nvSpPr>
          <p:spPr bwMode="auto">
            <a:xfrm>
              <a:off x="6877084" y="20261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6" name="Rectangle 126"/>
            <p:cNvSpPr>
              <a:spLocks noChangeArrowheads="1"/>
            </p:cNvSpPr>
            <p:nvPr/>
          </p:nvSpPr>
          <p:spPr bwMode="auto">
            <a:xfrm>
              <a:off x="5994434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7" name="Rectangle 127"/>
            <p:cNvSpPr>
              <a:spLocks noChangeArrowheads="1"/>
            </p:cNvSpPr>
            <p:nvPr/>
          </p:nvSpPr>
          <p:spPr bwMode="auto">
            <a:xfrm>
              <a:off x="6119846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8" name="Rectangle 128"/>
            <p:cNvSpPr>
              <a:spLocks noChangeArrowheads="1"/>
            </p:cNvSpPr>
            <p:nvPr/>
          </p:nvSpPr>
          <p:spPr bwMode="auto">
            <a:xfrm>
              <a:off x="6245259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9" name="Rectangle 129"/>
            <p:cNvSpPr>
              <a:spLocks noChangeArrowheads="1"/>
            </p:cNvSpPr>
            <p:nvPr/>
          </p:nvSpPr>
          <p:spPr bwMode="auto">
            <a:xfrm>
              <a:off x="6370671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Rectangle 130"/>
            <p:cNvSpPr>
              <a:spLocks noChangeArrowheads="1"/>
            </p:cNvSpPr>
            <p:nvPr/>
          </p:nvSpPr>
          <p:spPr bwMode="auto">
            <a:xfrm>
              <a:off x="6500846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Rectangle 131"/>
            <p:cNvSpPr>
              <a:spLocks noChangeArrowheads="1"/>
            </p:cNvSpPr>
            <p:nvPr/>
          </p:nvSpPr>
          <p:spPr bwMode="auto">
            <a:xfrm>
              <a:off x="6626259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Rectangle 132"/>
            <p:cNvSpPr>
              <a:spLocks noChangeArrowheads="1"/>
            </p:cNvSpPr>
            <p:nvPr/>
          </p:nvSpPr>
          <p:spPr bwMode="auto">
            <a:xfrm>
              <a:off x="6751671" y="2135684"/>
              <a:ext cx="125413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Rectangle 133"/>
            <p:cNvSpPr>
              <a:spLocks noChangeArrowheads="1"/>
            </p:cNvSpPr>
            <p:nvPr/>
          </p:nvSpPr>
          <p:spPr bwMode="auto">
            <a:xfrm>
              <a:off x="6877084" y="2135684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Rectangle 136"/>
            <p:cNvSpPr>
              <a:spLocks noChangeArrowheads="1"/>
            </p:cNvSpPr>
            <p:nvPr/>
          </p:nvSpPr>
          <p:spPr bwMode="auto">
            <a:xfrm>
              <a:off x="5994434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5" name="Rectangle 137"/>
            <p:cNvSpPr>
              <a:spLocks noChangeArrowheads="1"/>
            </p:cNvSpPr>
            <p:nvPr/>
          </p:nvSpPr>
          <p:spPr bwMode="auto">
            <a:xfrm>
              <a:off x="6119846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6" name="Rectangle 138"/>
            <p:cNvSpPr>
              <a:spLocks noChangeArrowheads="1"/>
            </p:cNvSpPr>
            <p:nvPr/>
          </p:nvSpPr>
          <p:spPr bwMode="auto">
            <a:xfrm>
              <a:off x="6245259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Rectangle 139"/>
            <p:cNvSpPr>
              <a:spLocks noChangeArrowheads="1"/>
            </p:cNvSpPr>
            <p:nvPr/>
          </p:nvSpPr>
          <p:spPr bwMode="auto">
            <a:xfrm>
              <a:off x="6370671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Rectangle 140"/>
            <p:cNvSpPr>
              <a:spLocks noChangeArrowheads="1"/>
            </p:cNvSpPr>
            <p:nvPr/>
          </p:nvSpPr>
          <p:spPr bwMode="auto">
            <a:xfrm>
              <a:off x="6500846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Rectangle 141"/>
            <p:cNvSpPr>
              <a:spLocks noChangeArrowheads="1"/>
            </p:cNvSpPr>
            <p:nvPr/>
          </p:nvSpPr>
          <p:spPr bwMode="auto">
            <a:xfrm>
              <a:off x="6626259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Rectangle 142"/>
            <p:cNvSpPr>
              <a:spLocks noChangeArrowheads="1"/>
            </p:cNvSpPr>
            <p:nvPr/>
          </p:nvSpPr>
          <p:spPr bwMode="auto">
            <a:xfrm>
              <a:off x="6751671" y="2245221"/>
              <a:ext cx="125413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Rectangle 143"/>
            <p:cNvSpPr>
              <a:spLocks noChangeArrowheads="1"/>
            </p:cNvSpPr>
            <p:nvPr/>
          </p:nvSpPr>
          <p:spPr bwMode="auto">
            <a:xfrm>
              <a:off x="6877084" y="2245221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2" name="Rectangle 146"/>
            <p:cNvSpPr>
              <a:spLocks noChangeArrowheads="1"/>
            </p:cNvSpPr>
            <p:nvPr/>
          </p:nvSpPr>
          <p:spPr bwMode="auto">
            <a:xfrm>
              <a:off x="5994434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3" name="Rectangle 147"/>
            <p:cNvSpPr>
              <a:spLocks noChangeArrowheads="1"/>
            </p:cNvSpPr>
            <p:nvPr/>
          </p:nvSpPr>
          <p:spPr bwMode="auto">
            <a:xfrm>
              <a:off x="6119846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4" name="Rectangle 148"/>
            <p:cNvSpPr>
              <a:spLocks noChangeArrowheads="1"/>
            </p:cNvSpPr>
            <p:nvPr/>
          </p:nvSpPr>
          <p:spPr bwMode="auto">
            <a:xfrm>
              <a:off x="6245259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5" name="Rectangle 149"/>
            <p:cNvSpPr>
              <a:spLocks noChangeArrowheads="1"/>
            </p:cNvSpPr>
            <p:nvPr/>
          </p:nvSpPr>
          <p:spPr bwMode="auto">
            <a:xfrm>
              <a:off x="6370671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6" name="Rectangle 150"/>
            <p:cNvSpPr>
              <a:spLocks noChangeArrowheads="1"/>
            </p:cNvSpPr>
            <p:nvPr/>
          </p:nvSpPr>
          <p:spPr bwMode="auto">
            <a:xfrm>
              <a:off x="6500846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7" name="Rectangle 151"/>
            <p:cNvSpPr>
              <a:spLocks noChangeArrowheads="1"/>
            </p:cNvSpPr>
            <p:nvPr/>
          </p:nvSpPr>
          <p:spPr bwMode="auto">
            <a:xfrm>
              <a:off x="6626259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8" name="Rectangle 152"/>
            <p:cNvSpPr>
              <a:spLocks noChangeArrowheads="1"/>
            </p:cNvSpPr>
            <p:nvPr/>
          </p:nvSpPr>
          <p:spPr bwMode="auto">
            <a:xfrm>
              <a:off x="6751671" y="2356346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9" name="Rectangle 153"/>
            <p:cNvSpPr>
              <a:spLocks noChangeArrowheads="1"/>
            </p:cNvSpPr>
            <p:nvPr/>
          </p:nvSpPr>
          <p:spPr bwMode="auto">
            <a:xfrm>
              <a:off x="6877084" y="2356346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0" name="Rectangle 116"/>
            <p:cNvSpPr>
              <a:spLocks noChangeArrowheads="1"/>
            </p:cNvSpPr>
            <p:nvPr/>
          </p:nvSpPr>
          <p:spPr bwMode="auto">
            <a:xfrm>
              <a:off x="5867423" y="20261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1" name="Rectangle 126"/>
            <p:cNvSpPr>
              <a:spLocks noChangeArrowheads="1"/>
            </p:cNvSpPr>
            <p:nvPr/>
          </p:nvSpPr>
          <p:spPr bwMode="auto">
            <a:xfrm>
              <a:off x="5867423" y="213567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2" name="Rectangle 136"/>
            <p:cNvSpPr>
              <a:spLocks noChangeArrowheads="1"/>
            </p:cNvSpPr>
            <p:nvPr/>
          </p:nvSpPr>
          <p:spPr bwMode="auto">
            <a:xfrm>
              <a:off x="5867423" y="224521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3" name="Rectangle 146"/>
            <p:cNvSpPr>
              <a:spLocks noChangeArrowheads="1"/>
            </p:cNvSpPr>
            <p:nvPr/>
          </p:nvSpPr>
          <p:spPr bwMode="auto">
            <a:xfrm>
              <a:off x="5867423" y="23563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4" name="Rectangle 123"/>
            <p:cNvSpPr>
              <a:spLocks noChangeArrowheads="1"/>
            </p:cNvSpPr>
            <p:nvPr/>
          </p:nvSpPr>
          <p:spPr bwMode="auto">
            <a:xfrm>
              <a:off x="7004083" y="20261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5" name="Rectangle 133"/>
            <p:cNvSpPr>
              <a:spLocks noChangeArrowheads="1"/>
            </p:cNvSpPr>
            <p:nvPr/>
          </p:nvSpPr>
          <p:spPr bwMode="auto">
            <a:xfrm>
              <a:off x="7004083" y="2135678"/>
              <a:ext cx="125412" cy="109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6" name="Rectangle 143"/>
            <p:cNvSpPr>
              <a:spLocks noChangeArrowheads="1"/>
            </p:cNvSpPr>
            <p:nvPr/>
          </p:nvSpPr>
          <p:spPr bwMode="auto">
            <a:xfrm>
              <a:off x="7004083" y="2245215"/>
              <a:ext cx="125412" cy="111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7" name="Rectangle 153"/>
            <p:cNvSpPr>
              <a:spLocks noChangeArrowheads="1"/>
            </p:cNvSpPr>
            <p:nvPr/>
          </p:nvSpPr>
          <p:spPr bwMode="auto">
            <a:xfrm>
              <a:off x="7004083" y="2356340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8" name="Rectangle 146"/>
            <p:cNvSpPr>
              <a:spLocks noChangeArrowheads="1"/>
            </p:cNvSpPr>
            <p:nvPr/>
          </p:nvSpPr>
          <p:spPr bwMode="auto">
            <a:xfrm>
              <a:off x="5994428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9" name="Rectangle 147"/>
            <p:cNvSpPr>
              <a:spLocks noChangeArrowheads="1"/>
            </p:cNvSpPr>
            <p:nvPr/>
          </p:nvSpPr>
          <p:spPr bwMode="auto">
            <a:xfrm>
              <a:off x="6119840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0" name="Rectangle 148"/>
            <p:cNvSpPr>
              <a:spLocks noChangeArrowheads="1"/>
            </p:cNvSpPr>
            <p:nvPr/>
          </p:nvSpPr>
          <p:spPr bwMode="auto">
            <a:xfrm>
              <a:off x="6245253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1" name="Rectangle 149"/>
            <p:cNvSpPr>
              <a:spLocks noChangeArrowheads="1"/>
            </p:cNvSpPr>
            <p:nvPr/>
          </p:nvSpPr>
          <p:spPr bwMode="auto">
            <a:xfrm>
              <a:off x="6370665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2" name="Rectangle 150"/>
            <p:cNvSpPr>
              <a:spLocks noChangeArrowheads="1"/>
            </p:cNvSpPr>
            <p:nvPr/>
          </p:nvSpPr>
          <p:spPr bwMode="auto">
            <a:xfrm>
              <a:off x="6500840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3" name="Rectangle 151"/>
            <p:cNvSpPr>
              <a:spLocks noChangeArrowheads="1"/>
            </p:cNvSpPr>
            <p:nvPr/>
          </p:nvSpPr>
          <p:spPr bwMode="auto">
            <a:xfrm>
              <a:off x="6626253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4" name="Rectangle 152"/>
            <p:cNvSpPr>
              <a:spLocks noChangeArrowheads="1"/>
            </p:cNvSpPr>
            <p:nvPr/>
          </p:nvSpPr>
          <p:spPr bwMode="auto">
            <a:xfrm>
              <a:off x="6751665" y="2466411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5" name="Rectangle 153"/>
            <p:cNvSpPr>
              <a:spLocks noChangeArrowheads="1"/>
            </p:cNvSpPr>
            <p:nvPr/>
          </p:nvSpPr>
          <p:spPr bwMode="auto">
            <a:xfrm>
              <a:off x="6877078" y="2466411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6" name="Rectangle 146"/>
            <p:cNvSpPr>
              <a:spLocks noChangeArrowheads="1"/>
            </p:cNvSpPr>
            <p:nvPr/>
          </p:nvSpPr>
          <p:spPr bwMode="auto">
            <a:xfrm>
              <a:off x="5867417" y="24664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7" name="Rectangle 153"/>
            <p:cNvSpPr>
              <a:spLocks noChangeArrowheads="1"/>
            </p:cNvSpPr>
            <p:nvPr/>
          </p:nvSpPr>
          <p:spPr bwMode="auto">
            <a:xfrm>
              <a:off x="7004077" y="2466405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8" name="Rectangle 116"/>
            <p:cNvSpPr>
              <a:spLocks noChangeArrowheads="1"/>
            </p:cNvSpPr>
            <p:nvPr/>
          </p:nvSpPr>
          <p:spPr bwMode="auto">
            <a:xfrm>
              <a:off x="5994428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9" name="Rectangle 117"/>
            <p:cNvSpPr>
              <a:spLocks noChangeArrowheads="1"/>
            </p:cNvSpPr>
            <p:nvPr/>
          </p:nvSpPr>
          <p:spPr bwMode="auto">
            <a:xfrm>
              <a:off x="6119840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0" name="Rectangle 118"/>
            <p:cNvSpPr>
              <a:spLocks noChangeArrowheads="1"/>
            </p:cNvSpPr>
            <p:nvPr/>
          </p:nvSpPr>
          <p:spPr bwMode="auto">
            <a:xfrm>
              <a:off x="6245253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1" name="Rectangle 119"/>
            <p:cNvSpPr>
              <a:spLocks noChangeArrowheads="1"/>
            </p:cNvSpPr>
            <p:nvPr/>
          </p:nvSpPr>
          <p:spPr bwMode="auto">
            <a:xfrm>
              <a:off x="6370665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2" name="Rectangle 120"/>
            <p:cNvSpPr>
              <a:spLocks noChangeArrowheads="1"/>
            </p:cNvSpPr>
            <p:nvPr/>
          </p:nvSpPr>
          <p:spPr bwMode="auto">
            <a:xfrm>
              <a:off x="6500840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" name="Rectangle 121"/>
            <p:cNvSpPr>
              <a:spLocks noChangeArrowheads="1"/>
            </p:cNvSpPr>
            <p:nvPr/>
          </p:nvSpPr>
          <p:spPr bwMode="auto">
            <a:xfrm>
              <a:off x="6626253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" name="Rectangle 122"/>
            <p:cNvSpPr>
              <a:spLocks noChangeArrowheads="1"/>
            </p:cNvSpPr>
            <p:nvPr/>
          </p:nvSpPr>
          <p:spPr bwMode="auto">
            <a:xfrm>
              <a:off x="6751665" y="1916069"/>
              <a:ext cx="125413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5" name="Rectangle 123"/>
            <p:cNvSpPr>
              <a:spLocks noChangeArrowheads="1"/>
            </p:cNvSpPr>
            <p:nvPr/>
          </p:nvSpPr>
          <p:spPr bwMode="auto">
            <a:xfrm>
              <a:off x="6877078" y="1916069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6" name="Rectangle 116"/>
            <p:cNvSpPr>
              <a:spLocks noChangeArrowheads="1"/>
            </p:cNvSpPr>
            <p:nvPr/>
          </p:nvSpPr>
          <p:spPr bwMode="auto">
            <a:xfrm>
              <a:off x="5867417" y="191606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" name="Rectangle 123"/>
            <p:cNvSpPr>
              <a:spLocks noChangeArrowheads="1"/>
            </p:cNvSpPr>
            <p:nvPr/>
          </p:nvSpPr>
          <p:spPr bwMode="auto">
            <a:xfrm>
              <a:off x="7004077" y="1916063"/>
              <a:ext cx="125412" cy="1095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438" name="Straight Connector 1437"/>
            <p:cNvCxnSpPr/>
            <p:nvPr/>
          </p:nvCxnSpPr>
          <p:spPr>
            <a:xfrm>
              <a:off x="3543408" y="143291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Connector 1438"/>
            <p:cNvCxnSpPr/>
            <p:nvPr/>
          </p:nvCxnSpPr>
          <p:spPr>
            <a:xfrm>
              <a:off x="5590350" y="142656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Straight Connector 1439"/>
            <p:cNvCxnSpPr/>
            <p:nvPr/>
          </p:nvCxnSpPr>
          <p:spPr>
            <a:xfrm>
              <a:off x="1371600" y="2971800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1" name="Straight Connector 1440"/>
            <p:cNvCxnSpPr/>
            <p:nvPr/>
          </p:nvCxnSpPr>
          <p:spPr>
            <a:xfrm>
              <a:off x="1354057" y="4217762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739714" y="1249874"/>
            <a:ext cx="2676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Message passing model requires ghost-cells to be </a:t>
            </a:r>
            <a:r>
              <a:rPr lang="en-US" b="1" i="1" smtClean="0">
                <a:solidFill>
                  <a:schemeClr val="bg2">
                    <a:lumMod val="10000"/>
                  </a:schemeClr>
                </a:solidFill>
              </a:rPr>
              <a:t>explicitly communicated to neighbor processes</a:t>
            </a:r>
            <a:endParaRPr lang="en-US" b="1" i="1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42" name="TextBox 1441"/>
          <p:cNvSpPr txBox="1"/>
          <p:nvPr/>
        </p:nvSpPr>
        <p:spPr>
          <a:xfrm>
            <a:off x="1954063" y="4714877"/>
            <a:ext cx="2676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In the shared-memory model, there is no communication.  Neighbors directly access your data.</a:t>
            </a:r>
          </a:p>
        </p:txBody>
      </p:sp>
      <p:sp>
        <p:nvSpPr>
          <p:cNvPr id="1443" name="Slide Number Placeholder 144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 of 2D Stencil Code with Shared Memory Windows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stencil_mpi_shmem.c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194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Communication/Synchronization Performance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143000"/>
          <a:ext cx="82296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2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Pitfall: Computation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improvements in communication time</a:t>
            </a:r>
          </a:p>
          <a:p>
            <a:pPr lvl="1"/>
            <a:r>
              <a:rPr lang="en-US" dirty="0" smtClean="0"/>
              <a:t>As expected, since buffer handoff has no communication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Overall application performance suffered a lot</a:t>
            </a:r>
          </a:p>
          <a:p>
            <a:r>
              <a:rPr lang="en-US" dirty="0" smtClean="0"/>
              <a:t>Reason: computation was much slower!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6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</a:t>
            </a:r>
            <a:r>
              <a:rPr lang="en-US" dirty="0" smtClean="0"/>
              <a:t>Analysis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4343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We abstracted </a:t>
            </a:r>
            <a:r>
              <a:rPr lang="en-US" dirty="0"/>
              <a:t>the algorithm to a simpler </a:t>
            </a:r>
            <a:r>
              <a:rPr lang="en-US" dirty="0" smtClean="0"/>
              <a:t>one:</a:t>
            </a:r>
          </a:p>
          <a:p>
            <a:pPr lvl="2"/>
            <a:r>
              <a:rPr lang="en-US" dirty="0" smtClean="0"/>
              <a:t>Single application (one </a:t>
            </a:r>
            <a:r>
              <a:rPr lang="en-US" dirty="0" err="1" smtClean="0"/>
              <a:t>mpiexec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Single process computation</a:t>
            </a:r>
          </a:p>
          <a:p>
            <a:pPr lvl="2"/>
            <a:r>
              <a:rPr lang="en-US" dirty="0" smtClean="0"/>
              <a:t>Simple memory assignment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only difference between the </a:t>
            </a:r>
            <a:r>
              <a:rPr lang="en-US" dirty="0" smtClean="0"/>
              <a:t>message-passing (MPI-1) and shared memory (MPI-3) </a:t>
            </a:r>
            <a:r>
              <a:rPr lang="en-US" dirty="0"/>
              <a:t>implementations is the memory-allocating </a:t>
            </a:r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3074" name="Picture 2" descr="E:\百度云同步盘\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38250"/>
            <a:ext cx="45815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3733800"/>
            <a:ext cx="3962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0" y="3962400"/>
            <a:ext cx="3962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00600" y="4876800"/>
            <a:ext cx="2743200" cy="228600"/>
          </a:xfrm>
          <a:prstGeom prst="rect">
            <a:avLst/>
          </a:prstGeom>
          <a:noFill/>
          <a:ln w="381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(single process)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947734"/>
              </p:ext>
            </p:extLst>
          </p:nvPr>
        </p:nvGraphicFramePr>
        <p:xfrm>
          <a:off x="457200" y="1143000"/>
          <a:ext cx="82296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5943600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Matrix Size: 10K x 10K doubles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2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1: Compiler 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malloc</a:t>
            </a:r>
            <a:r>
              <a:rPr lang="en-US" dirty="0" smtClean="0"/>
              <a:t>” is special</a:t>
            </a:r>
          </a:p>
          <a:p>
            <a:pPr lvl="1"/>
            <a:r>
              <a:rPr lang="en-US" dirty="0" err="1" smtClean="0"/>
              <a:t>glibc</a:t>
            </a:r>
            <a:r>
              <a:rPr lang="en-US" dirty="0" smtClean="0"/>
              <a:t> </a:t>
            </a:r>
            <a:r>
              <a:rPr lang="en-US" dirty="0"/>
              <a:t>has a special attribute decoration, __attribute__((__</a:t>
            </a:r>
            <a:r>
              <a:rPr lang="en-US" dirty="0" err="1"/>
              <a:t>malloc</a:t>
            </a:r>
            <a:r>
              <a:rPr lang="en-US" dirty="0" smtClean="0"/>
              <a:t>__))</a:t>
            </a:r>
          </a:p>
          <a:p>
            <a:pPr lvl="1"/>
            <a:r>
              <a:rPr lang="en-US" dirty="0" smtClean="0"/>
              <a:t>Tells the compiler that the allocated buffer does not contain pointers to other memory regions</a:t>
            </a:r>
          </a:p>
          <a:p>
            <a:pPr lvl="2"/>
            <a:r>
              <a:rPr lang="en-US" dirty="0" smtClean="0"/>
              <a:t>By modifying this buffer or anything derived from this buffer, I cannot update other memory locations in the code (no aliasing semantics)</a:t>
            </a:r>
          </a:p>
          <a:p>
            <a:r>
              <a:rPr lang="en-US" dirty="0" smtClean="0"/>
              <a:t>In contrast, </a:t>
            </a:r>
            <a:r>
              <a:rPr lang="en-US" dirty="0" err="1" smtClean="0"/>
              <a:t>MPI_Win_allocate_shared</a:t>
            </a:r>
            <a:r>
              <a:rPr lang="en-US" dirty="0" smtClean="0"/>
              <a:t> returns the memory allocated through the </a:t>
            </a:r>
            <a:r>
              <a:rPr lang="en-US" i="1" dirty="0" err="1" smtClean="0"/>
              <a:t>baseptr</a:t>
            </a:r>
            <a:r>
              <a:rPr lang="en-US" dirty="0" smtClean="0"/>
              <a:t> argument instead of the return value, and hence does not have this attribute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MPI_Win_allocate_shared</a:t>
            </a:r>
            <a:r>
              <a:rPr lang="en-US" dirty="0" smtClean="0"/>
              <a:t> was modified to not return an error code, but to return the buffer, we could have used the above trick!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5486400"/>
            <a:ext cx="8382000" cy="7559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MPI_Win_allocate_shared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MPI_Aint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size,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disp_unit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MPI_Info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info,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void 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baseptr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MPI_Win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*win)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Approach </a:t>
            </a:r>
            <a:r>
              <a:rPr lang="en-US" dirty="0"/>
              <a:t>in this Tutorial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541338" y="1501775"/>
            <a:ext cx="7935912" cy="3257550"/>
          </a:xfrm>
        </p:spPr>
        <p:txBody>
          <a:bodyPr/>
          <a:lstStyle/>
          <a:p>
            <a:pPr eaLnBrk="1" hangingPunct="1"/>
            <a:r>
              <a:rPr lang="en-US" dirty="0"/>
              <a:t>Example driven</a:t>
            </a:r>
            <a:endParaRPr lang="en-US" dirty="0" smtClean="0"/>
          </a:p>
          <a:p>
            <a:pPr lvl="1" eaLnBrk="1" hangingPunct="1"/>
            <a:r>
              <a:rPr lang="en-US" dirty="0" smtClean="0"/>
              <a:t>2D stencil code used as a running example throughout the tutorial</a:t>
            </a:r>
          </a:p>
          <a:p>
            <a:pPr lvl="1" eaLnBrk="1" hangingPunct="1"/>
            <a:r>
              <a:rPr lang="en-US" dirty="0" smtClean="0"/>
              <a:t>Other examples used to illustrate specific features</a:t>
            </a:r>
          </a:p>
          <a:p>
            <a:r>
              <a:rPr lang="en-US" dirty="0"/>
              <a:t>W</a:t>
            </a:r>
            <a:r>
              <a:rPr lang="en-US" dirty="0" smtClean="0"/>
              <a:t>ill walk </a:t>
            </a:r>
            <a:r>
              <a:rPr lang="en-US" dirty="0"/>
              <a:t>through actual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8494713" y="6465888"/>
            <a:ext cx="471487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8103EE8F-AAC7-FA44-ABE9-32C9B7A677BC}" type="slidenum">
              <a:rPr lang="en-US" sz="1000" b="1">
                <a:solidFill>
                  <a:schemeClr val="bg1"/>
                </a:solidFill>
              </a:rPr>
              <a:pPr algn="r"/>
              <a:t>23</a:t>
            </a:fld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489700"/>
            <a:ext cx="384175" cy="365125"/>
          </a:xfrm>
          <a:prstGeom prst="rect">
            <a:avLst/>
          </a:prstGeom>
          <a:noFill/>
        </p:spPr>
        <p:txBody>
          <a:bodyPr/>
          <a:lstStyle/>
          <a:p>
            <a:fld id="{A22B1AF8-FA05-FF44-A1AE-44BCBF7C300E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pic>
        <p:nvPicPr>
          <p:cNvPr id="4098" name="Picture 2" descr="E:\百度云同步盘\al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066800"/>
            <a:ext cx="444817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4067175"/>
            <a:ext cx="1905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5057775"/>
            <a:ext cx="1905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(single process)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733110"/>
              </p:ext>
            </p:extLst>
          </p:nvPr>
        </p:nvGraphicFramePr>
        <p:xfrm>
          <a:off x="457200" y="1143000"/>
          <a:ext cx="822960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0" y="5943600"/>
            <a:ext cx="662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Matrix Size: 10K x 10K doubles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6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 (multiple processes): Memory Assignment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81000" y="990600"/>
          <a:ext cx="83058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OS Page Assignment 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 treats regular memory allocation and shared memory allocation differently</a:t>
            </a:r>
          </a:p>
          <a:p>
            <a:pPr lvl="1"/>
            <a:r>
              <a:rPr lang="en-US" dirty="0" smtClean="0"/>
              <a:t>Single process memory allocation internally does an anonymous </a:t>
            </a:r>
            <a:r>
              <a:rPr lang="en-US" dirty="0" err="1" smtClean="0"/>
              <a:t>mmap</a:t>
            </a:r>
            <a:endParaRPr lang="en-US" dirty="0" smtClean="0"/>
          </a:p>
          <a:p>
            <a:pPr lvl="2"/>
            <a:r>
              <a:rPr lang="en-US" dirty="0" smtClean="0"/>
              <a:t>The OS “likes” this type of memory allocations and assigns large pages (2MB) to back such memory</a:t>
            </a:r>
          </a:p>
          <a:p>
            <a:pPr lvl="1"/>
            <a:r>
              <a:rPr lang="en-US" dirty="0" smtClean="0"/>
              <a:t>Multi-process memory allocation (shared memory) internally does a file-backed </a:t>
            </a:r>
            <a:r>
              <a:rPr lang="en-US" dirty="0" err="1" smtClean="0"/>
              <a:t>mmap</a:t>
            </a:r>
            <a:endParaRPr lang="en-US" dirty="0" smtClean="0"/>
          </a:p>
          <a:p>
            <a:pPr lvl="2"/>
            <a:r>
              <a:rPr lang="en-US" dirty="0" smtClean="0"/>
              <a:t>The OS assigns regular sized pages (4KB) to back such memory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Page Assignment Analysis (Memory Assignment)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3365826"/>
              </p:ext>
            </p:extLst>
          </p:nvPr>
        </p:nvGraphicFramePr>
        <p:xfrm>
          <a:off x="228600" y="1143000"/>
          <a:ext cx="42672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graphicFrame>
        <p:nvGraphicFramePr>
          <p:cNvPr id="10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33719981"/>
              </p:ext>
            </p:extLst>
          </p:nvPr>
        </p:nvGraphicFramePr>
        <p:xfrm>
          <a:off x="4724400" y="1143000"/>
          <a:ext cx="42672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181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Solutions:</a:t>
            </a:r>
          </a:p>
          <a:p>
            <a:pPr lvl="1"/>
            <a:r>
              <a:rPr lang="en-US" dirty="0" smtClean="0"/>
              <a:t>Idea is to modify the OS to give us huge pages for shared memory</a:t>
            </a:r>
          </a:p>
          <a:p>
            <a:pPr lvl="2"/>
            <a:r>
              <a:rPr lang="en-US" dirty="0" smtClean="0"/>
              <a:t>There might be a good reason why the OS doesn’t do this by default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e don’t know it, so we will assume we are smarter than everyone else!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r>
              <a:rPr lang="en-US" dirty="0" smtClean="0"/>
              <a:t>System settings (enable </a:t>
            </a:r>
            <a:r>
              <a:rPr lang="en-US" dirty="0" err="1" smtClean="0"/>
              <a:t>hugepage</a:t>
            </a:r>
            <a:r>
              <a:rPr lang="en-US" dirty="0" smtClean="0"/>
              <a:t>-backed </a:t>
            </a:r>
            <a:r>
              <a:rPr lang="en-US" dirty="0" err="1" smtClean="0"/>
              <a:t>ramfs</a:t>
            </a:r>
            <a:r>
              <a:rPr lang="en-US" dirty="0" smtClean="0"/>
              <a:t>):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err="1"/>
              <a:t>hugepage</a:t>
            </a:r>
            <a:r>
              <a:rPr lang="en-US" dirty="0"/>
              <a:t> number in /</a:t>
            </a:r>
            <a:r>
              <a:rPr lang="en-US" dirty="0" err="1"/>
              <a:t>proc</a:t>
            </a:r>
            <a:r>
              <a:rPr lang="en-US" dirty="0"/>
              <a:t>/sys/</a:t>
            </a:r>
            <a:r>
              <a:rPr lang="en-US" dirty="0" err="1"/>
              <a:t>vm</a:t>
            </a:r>
            <a:r>
              <a:rPr lang="en-US" dirty="0"/>
              <a:t>/</a:t>
            </a:r>
            <a:r>
              <a:rPr lang="en-US" dirty="0" err="1" smtClean="0"/>
              <a:t>nr_hugepages</a:t>
            </a:r>
            <a:endParaRPr lang="en-US" dirty="0"/>
          </a:p>
          <a:p>
            <a:pPr lvl="2"/>
            <a:r>
              <a:rPr lang="en-US" dirty="0" smtClean="0"/>
              <a:t>the </a:t>
            </a:r>
            <a:r>
              <a:rPr lang="en-US" dirty="0"/>
              <a:t>group id of huge page in /</a:t>
            </a:r>
            <a:r>
              <a:rPr lang="en-US" dirty="0" err="1"/>
              <a:t>proc</a:t>
            </a:r>
            <a:r>
              <a:rPr lang="en-US" dirty="0"/>
              <a:t>/sys/</a:t>
            </a:r>
            <a:r>
              <a:rPr lang="en-US" dirty="0" err="1"/>
              <a:t>vm</a:t>
            </a:r>
            <a:r>
              <a:rPr lang="en-US" dirty="0"/>
              <a:t>/</a:t>
            </a:r>
            <a:r>
              <a:rPr lang="en-US" dirty="0" err="1" smtClean="0"/>
              <a:t>hugetlb_shm_group</a:t>
            </a:r>
            <a:endParaRPr lang="en-US" dirty="0" smtClean="0"/>
          </a:p>
          <a:p>
            <a:pPr lvl="2"/>
            <a:r>
              <a:rPr lang="en-US" dirty="0" smtClean="0"/>
              <a:t>These </a:t>
            </a:r>
            <a:r>
              <a:rPr lang="en-US" dirty="0"/>
              <a:t>two can also be done by the </a:t>
            </a:r>
            <a:r>
              <a:rPr lang="en-US" dirty="0" err="1"/>
              <a:t>sysctl</a:t>
            </a:r>
            <a:r>
              <a:rPr lang="en-US" dirty="0"/>
              <a:t> command by the root, or they can be set in the configuration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sysctl.conf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Within the MPI implementation, allocate the file backing the shared memory on “</a:t>
            </a:r>
            <a:r>
              <a:rPr lang="en-US" dirty="0" err="1" smtClean="0"/>
              <a:t>hugetlbfs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We should also be able to detect if the memory we got is huge page backed: can be done, but has not been done yet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 (multiple processes): Memory Assignment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81000" y="990600"/>
          <a:ext cx="83058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smtClean="0"/>
              <a:t>Parallel Programming with MPI, IT4 Innovations (12/14/2015)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Accelerators in Parallel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90600"/>
            <a:ext cx="4876800" cy="51355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General purpose, highly</a:t>
            </a:r>
            <a:br>
              <a:rPr lang="en-US" dirty="0" smtClean="0"/>
            </a:br>
            <a:r>
              <a:rPr lang="en-US" dirty="0" smtClean="0"/>
              <a:t>parallel processors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High FLOPs/Watt and FLOPs/$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Unit of execution </a:t>
            </a:r>
            <a:r>
              <a:rPr lang="en-US" i="1" dirty="0" smtClean="0"/>
              <a:t>Kernel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Separate memory subsystem</a:t>
            </a:r>
          </a:p>
          <a:p>
            <a:pPr lvl="1">
              <a:lnSpc>
                <a:spcPct val="110000"/>
              </a:lnSpc>
            </a:pPr>
            <a:r>
              <a:rPr lang="en-US" dirty="0" err="1" smtClean="0"/>
              <a:t>Prog</a:t>
            </a:r>
            <a:r>
              <a:rPr lang="en-US" dirty="0" smtClean="0"/>
              <a:t>. Models: CUDA, </a:t>
            </a:r>
            <a:r>
              <a:rPr lang="en-US" dirty="0" err="1" smtClean="0"/>
              <a:t>OpenCL</a:t>
            </a:r>
            <a:r>
              <a:rPr lang="en-US" dirty="0" smtClean="0"/>
              <a:t>, …</a:t>
            </a:r>
            <a:endParaRPr lang="en-US" sz="900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Clusters with accelerators are becoming common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New programmability and performance challenges for programming models and runtime systems</a:t>
            </a:r>
          </a:p>
        </p:txBody>
      </p:sp>
      <p:pic>
        <p:nvPicPr>
          <p:cNvPr id="5" name="Picture 4" descr="system_model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8803" y="914400"/>
            <a:ext cx="4096597" cy="2178397"/>
          </a:xfrm>
          <a:prstGeom prst="rect">
            <a:avLst/>
          </a:prstGeom>
        </p:spPr>
      </p:pic>
      <p:pic>
        <p:nvPicPr>
          <p:cNvPr id="8" name="Picture 7" descr="nvidia_kepler_tesla_k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8052" y="3810000"/>
            <a:ext cx="2767748" cy="190043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i="0" smtClean="0"/>
              <a:pPr/>
              <a:t>237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4356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Programming with Accelerators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410200"/>
          </a:xfrm>
        </p:spPr>
        <p:txBody>
          <a:bodyPr/>
          <a:lstStyle/>
          <a:p>
            <a:r>
              <a:rPr lang="en-US" dirty="0" smtClean="0"/>
              <a:t>Many users are looking to use accelerators within their MPI applications</a:t>
            </a:r>
          </a:p>
          <a:p>
            <a:r>
              <a:rPr lang="en-US" dirty="0" smtClean="0"/>
              <a:t>The MPI standard does not provide any special semantics to interact with accelerators</a:t>
            </a:r>
          </a:p>
          <a:p>
            <a:pPr lvl="1"/>
            <a:r>
              <a:rPr lang="en-US" dirty="0" smtClean="0"/>
              <a:t>Current MPI threading semantics are considered sufficient by most users</a:t>
            </a:r>
          </a:p>
          <a:p>
            <a:pPr lvl="1"/>
            <a:r>
              <a:rPr lang="en-US" dirty="0" smtClean="0"/>
              <a:t>There are some research efforts for making accelerator memory directly accessibly by MPI, but those are not a part of the MPI standard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5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Model for </a:t>
            </a:r>
            <a:r>
              <a:rPr lang="en-US" dirty="0" err="1" smtClean="0"/>
              <a:t>MPI+Accelerator</a:t>
            </a:r>
            <a:r>
              <a:rPr lang="en-US" dirty="0" smtClean="0"/>
              <a:t> Applications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239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81000" y="1066800"/>
            <a:ext cx="704851" cy="6477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GPU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1600200" y="1365768"/>
            <a:ext cx="704850" cy="685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P0</a:t>
            </a:r>
          </a:p>
        </p:txBody>
      </p:sp>
      <p:cxnSp>
        <p:nvCxnSpPr>
          <p:cNvPr id="8" name="Straight Arrow Connector 7"/>
          <p:cNvCxnSpPr>
            <a:stCxn id="7" idx="2"/>
            <a:endCxn id="6" idx="3"/>
          </p:cNvCxnSpPr>
          <p:nvPr/>
        </p:nvCxnSpPr>
        <p:spPr bwMode="auto">
          <a:xfrm flipH="1" flipV="1">
            <a:off x="1085851" y="1390650"/>
            <a:ext cx="514349" cy="318018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arrow"/>
            <a:tailEnd type="arrow"/>
          </a:ln>
          <a:effectLst/>
        </p:spPr>
      </p:cxnSp>
      <p:sp>
        <p:nvSpPr>
          <p:cNvPr id="11" name="Rounded Rectangle 10"/>
          <p:cNvSpPr/>
          <p:nvPr/>
        </p:nvSpPr>
        <p:spPr bwMode="auto">
          <a:xfrm>
            <a:off x="4306077" y="1066800"/>
            <a:ext cx="704851" cy="6477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GPU</a:t>
            </a:r>
          </a:p>
        </p:txBody>
      </p:sp>
      <p:cxnSp>
        <p:nvCxnSpPr>
          <p:cNvPr id="13" name="Straight Arrow Connector 12"/>
          <p:cNvCxnSpPr>
            <a:stCxn id="51" idx="6"/>
            <a:endCxn id="11" idx="1"/>
          </p:cNvCxnSpPr>
          <p:nvPr/>
        </p:nvCxnSpPr>
        <p:spPr bwMode="auto">
          <a:xfrm flipV="1">
            <a:off x="3801058" y="1390650"/>
            <a:ext cx="505019" cy="315468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arrow"/>
            <a:tailEnd type="arrow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381000" y="3124200"/>
            <a:ext cx="704851" cy="6477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GPU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1600200" y="2762250"/>
            <a:ext cx="704850" cy="685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P2</a:t>
            </a:r>
          </a:p>
        </p:txBody>
      </p:sp>
      <p:cxnSp>
        <p:nvCxnSpPr>
          <p:cNvPr id="25" name="Straight Arrow Connector 24"/>
          <p:cNvCxnSpPr>
            <a:stCxn id="24" idx="2"/>
            <a:endCxn id="23" idx="3"/>
          </p:cNvCxnSpPr>
          <p:nvPr/>
        </p:nvCxnSpPr>
        <p:spPr bwMode="auto">
          <a:xfrm flipH="1">
            <a:off x="1085851" y="3105150"/>
            <a:ext cx="514349" cy="34290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arrow"/>
            <a:tailEnd type="arrow"/>
          </a:ln>
          <a:effectLst/>
        </p:spPr>
      </p:cxnSp>
      <p:sp>
        <p:nvSpPr>
          <p:cNvPr id="26" name="Rounded Rectangle 25"/>
          <p:cNvSpPr/>
          <p:nvPr/>
        </p:nvSpPr>
        <p:spPr bwMode="auto">
          <a:xfrm>
            <a:off x="4343399" y="3028950"/>
            <a:ext cx="704851" cy="6477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GPU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3124200" y="2762250"/>
            <a:ext cx="704850" cy="685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P3</a:t>
            </a:r>
          </a:p>
        </p:txBody>
      </p:sp>
      <p:cxnSp>
        <p:nvCxnSpPr>
          <p:cNvPr id="28" name="Straight Arrow Connector 27"/>
          <p:cNvCxnSpPr>
            <a:stCxn id="27" idx="6"/>
            <a:endCxn id="26" idx="1"/>
          </p:cNvCxnSpPr>
          <p:nvPr/>
        </p:nvCxnSpPr>
        <p:spPr bwMode="auto">
          <a:xfrm>
            <a:off x="3829050" y="3105150"/>
            <a:ext cx="514349" cy="24765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arrow"/>
            <a:tailEnd type="arrow"/>
          </a:ln>
          <a:effectLst/>
        </p:spPr>
      </p:cxnSp>
      <p:cxnSp>
        <p:nvCxnSpPr>
          <p:cNvPr id="29" name="Straight Arrow Connector 28"/>
          <p:cNvCxnSpPr>
            <a:stCxn id="7" idx="4"/>
            <a:endCxn id="24" idx="0"/>
          </p:cNvCxnSpPr>
          <p:nvPr/>
        </p:nvCxnSpPr>
        <p:spPr bwMode="auto">
          <a:xfrm>
            <a:off x="1952625" y="2051568"/>
            <a:ext cx="0" cy="710682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Straight Arrow Connector 31"/>
          <p:cNvCxnSpPr>
            <a:endCxn id="27" idx="0"/>
          </p:cNvCxnSpPr>
          <p:nvPr/>
        </p:nvCxnSpPr>
        <p:spPr bwMode="auto">
          <a:xfrm>
            <a:off x="3448633" y="2076450"/>
            <a:ext cx="27992" cy="68580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5" name="Straight Arrow Connector 34"/>
          <p:cNvCxnSpPr>
            <a:stCxn id="24" idx="6"/>
            <a:endCxn id="27" idx="2"/>
          </p:cNvCxnSpPr>
          <p:nvPr/>
        </p:nvCxnSpPr>
        <p:spPr bwMode="auto">
          <a:xfrm>
            <a:off x="2305050" y="3105150"/>
            <a:ext cx="819150" cy="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Straight Arrow Connector 38"/>
          <p:cNvCxnSpPr>
            <a:stCxn id="7" idx="6"/>
            <a:endCxn id="51" idx="2"/>
          </p:cNvCxnSpPr>
          <p:nvPr/>
        </p:nvCxnSpPr>
        <p:spPr bwMode="auto">
          <a:xfrm flipV="1">
            <a:off x="2305050" y="1706118"/>
            <a:ext cx="791158" cy="255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Oval 50"/>
          <p:cNvSpPr/>
          <p:nvPr/>
        </p:nvSpPr>
        <p:spPr bwMode="auto">
          <a:xfrm>
            <a:off x="3096208" y="1363218"/>
            <a:ext cx="704850" cy="685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P1</a:t>
            </a:r>
          </a:p>
        </p:txBody>
      </p:sp>
      <p:cxnSp>
        <p:nvCxnSpPr>
          <p:cNvPr id="64" name="Straight Arrow Connector 63"/>
          <p:cNvCxnSpPr>
            <a:stCxn id="24" idx="7"/>
            <a:endCxn id="51" idx="3"/>
          </p:cNvCxnSpPr>
          <p:nvPr/>
        </p:nvCxnSpPr>
        <p:spPr bwMode="auto">
          <a:xfrm flipV="1">
            <a:off x="2201827" y="1948585"/>
            <a:ext cx="997604" cy="914098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8" name="Straight Arrow Connector 67"/>
          <p:cNvCxnSpPr>
            <a:stCxn id="27" idx="1"/>
            <a:endCxn id="7" idx="5"/>
          </p:cNvCxnSpPr>
          <p:nvPr/>
        </p:nvCxnSpPr>
        <p:spPr bwMode="auto">
          <a:xfrm flipH="1" flipV="1">
            <a:off x="2201827" y="1951135"/>
            <a:ext cx="1025596" cy="911548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2667000"/>
            <a:ext cx="5676900" cy="3292602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9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How to write a simple program in MPI</a:t>
            </a:r>
          </a:p>
          <a:p>
            <a:r>
              <a:rPr lang="en-US" sz="2000" dirty="0" smtClean="0"/>
              <a:t>Running your application with MPICH</a:t>
            </a:r>
            <a:endParaRPr lang="en-US" sz="2000" dirty="0"/>
          </a:p>
          <a:p>
            <a:r>
              <a:rPr lang="en-US" sz="2000" dirty="0" smtClean="0"/>
              <a:t>Slightly more advanced topics:</a:t>
            </a:r>
          </a:p>
          <a:p>
            <a:pPr lvl="1"/>
            <a:r>
              <a:rPr lang="en-US" sz="1800" dirty="0" smtClean="0"/>
              <a:t>Non-blocking communication in MPI</a:t>
            </a:r>
          </a:p>
          <a:p>
            <a:pPr lvl="1"/>
            <a:r>
              <a:rPr lang="en-US" sz="1800" dirty="0" smtClean="0"/>
              <a:t>Group (collective) communication in MPI</a:t>
            </a:r>
          </a:p>
          <a:p>
            <a:pPr lvl="1"/>
            <a:r>
              <a:rPr lang="en-US" sz="1800" dirty="0" smtClean="0"/>
              <a:t>MPI </a:t>
            </a:r>
            <a:r>
              <a:rPr lang="en-US" sz="1800" dirty="0" err="1" smtClean="0"/>
              <a:t>Datatypes</a:t>
            </a:r>
            <a:endParaRPr lang="en-US" sz="1800" dirty="0" smtClean="0"/>
          </a:p>
          <a:p>
            <a:r>
              <a:rPr lang="en-US" sz="2000" dirty="0" smtClean="0"/>
              <a:t>Advanced topics:</a:t>
            </a:r>
          </a:p>
          <a:p>
            <a:pPr lvl="1"/>
            <a:r>
              <a:rPr lang="en-US" sz="1800" dirty="0" err="1" smtClean="0"/>
              <a:t>Nonblocking</a:t>
            </a:r>
            <a:r>
              <a:rPr lang="en-US" sz="1800" dirty="0" smtClean="0"/>
              <a:t> Collectives</a:t>
            </a:r>
          </a:p>
          <a:p>
            <a:pPr lvl="1"/>
            <a:r>
              <a:rPr lang="en-US" sz="1800" dirty="0" smtClean="0"/>
              <a:t>One-sided communication</a:t>
            </a:r>
          </a:p>
          <a:p>
            <a:pPr lvl="1"/>
            <a:r>
              <a:rPr lang="en-US" sz="1800" dirty="0" smtClean="0"/>
              <a:t>Hybrid Programming</a:t>
            </a:r>
          </a:p>
          <a:p>
            <a:pPr lvl="1"/>
            <a:r>
              <a:rPr lang="en-US" sz="1800" dirty="0" smtClean="0"/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4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</a:t>
            </a:r>
            <a:r>
              <a:rPr lang="en-US" dirty="0" err="1" smtClean="0"/>
              <a:t>MPI+Accelerator</a:t>
            </a:r>
            <a:r>
              <a:rPr lang="en-US" dirty="0" smtClean="0"/>
              <a:t> models being studied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r>
              <a:rPr lang="en-US" dirty="0" smtClean="0"/>
              <a:t>Some MPI implementations (MPICH, Open MPI, MVAPICH) are investigating how the MPI implementation can directly send/receive data from accelerators</a:t>
            </a:r>
          </a:p>
          <a:p>
            <a:pPr lvl="1"/>
            <a:r>
              <a:rPr lang="en-US" dirty="0" smtClean="0"/>
              <a:t>Unified virtual address (UVA) space techniques where all memory (including accelerator memory) is represented with a “void *”</a:t>
            </a:r>
          </a:p>
          <a:p>
            <a:pPr lvl="1"/>
            <a:r>
              <a:rPr lang="en-US" dirty="0" smtClean="0"/>
              <a:t>Communicator and </a:t>
            </a:r>
            <a:r>
              <a:rPr lang="en-US" dirty="0" err="1" smtClean="0"/>
              <a:t>datatype</a:t>
            </a:r>
            <a:r>
              <a:rPr lang="en-US" dirty="0" smtClean="0"/>
              <a:t> attribute models where users can inform the MPI implementation of where the data resides</a:t>
            </a:r>
          </a:p>
          <a:p>
            <a:r>
              <a:rPr lang="en-US" dirty="0" smtClean="0"/>
              <a:t>Clear performance advantages demonstrated in research papers, but these features are not yet a part of the MPI standard (as of MPI-3.1)</a:t>
            </a:r>
          </a:p>
          <a:p>
            <a:pPr lvl="1"/>
            <a:r>
              <a:rPr lang="en-US" dirty="0" smtClean="0"/>
              <a:t>Could be incorporated in a future version of the standard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1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Running your application with MPICH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Slightly more advanced topics: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Non-blocking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Group (collective)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MPI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Datatypes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Advanced topics:</a:t>
            </a:r>
          </a:p>
          <a:p>
            <a:pPr lvl="1"/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Nonblocking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Collectives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One-sided communication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Hybrid Programming</a:t>
            </a:r>
          </a:p>
          <a:p>
            <a:pPr lvl="1"/>
            <a:r>
              <a:rPr lang="en-US" sz="1800" b="1" dirty="0" smtClean="0">
                <a:solidFill>
                  <a:srgbClr val="C00000"/>
                </a:solidFill>
              </a:rPr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Topology Mapping and Neighborhood Collectives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Topology mapping basics</a:t>
            </a:r>
          </a:p>
          <a:p>
            <a:pPr lvl="1"/>
            <a:r>
              <a:rPr lang="en-US" dirty="0" smtClean="0"/>
              <a:t>Allocation mapping vs. rank reordering</a:t>
            </a:r>
          </a:p>
          <a:p>
            <a:pPr lvl="1"/>
            <a:r>
              <a:rPr lang="en-US" dirty="0" smtClean="0"/>
              <a:t>Ad-hoc solutions vs. portability</a:t>
            </a:r>
          </a:p>
          <a:p>
            <a:r>
              <a:rPr lang="en-US" dirty="0" smtClean="0"/>
              <a:t>MPI topologies</a:t>
            </a:r>
          </a:p>
          <a:p>
            <a:pPr lvl="1"/>
            <a:r>
              <a:rPr lang="en-US" dirty="0" smtClean="0"/>
              <a:t>Cartesian</a:t>
            </a:r>
          </a:p>
          <a:p>
            <a:pPr lvl="1"/>
            <a:r>
              <a:rPr lang="en-US" dirty="0" smtClean="0"/>
              <a:t>Distributed graph</a:t>
            </a:r>
          </a:p>
          <a:p>
            <a:r>
              <a:rPr lang="en-US" dirty="0" smtClean="0"/>
              <a:t>Collectives on topologies – neighborhood collectives</a:t>
            </a:r>
          </a:p>
          <a:p>
            <a:pPr lvl="1"/>
            <a:r>
              <a:rPr lang="en-US" dirty="0" smtClean="0"/>
              <a:t>Use-cases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 Mapping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MPI supports rank reordering </a:t>
            </a:r>
          </a:p>
          <a:p>
            <a:pPr lvl="1"/>
            <a:r>
              <a:rPr lang="en-US" dirty="0" smtClean="0"/>
              <a:t>Change numbering in a given allocation to reduce congestion or dilation</a:t>
            </a:r>
          </a:p>
          <a:p>
            <a:pPr lvl="1"/>
            <a:r>
              <a:rPr lang="en-US" dirty="0" smtClean="0"/>
              <a:t>Sometimes automatic (early IBM SP machines)</a:t>
            </a:r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Always possible, but effect may be limited (e.g., in a bad allocation)</a:t>
            </a:r>
          </a:p>
          <a:p>
            <a:pPr lvl="1"/>
            <a:r>
              <a:rPr lang="en-US" dirty="0" smtClean="0"/>
              <a:t>Portable way: MPI process topologies</a:t>
            </a:r>
          </a:p>
          <a:p>
            <a:pPr lvl="2"/>
            <a:r>
              <a:rPr lang="en-US" dirty="0" smtClean="0"/>
              <a:t>Network topology is not exposed</a:t>
            </a:r>
          </a:p>
          <a:p>
            <a:pPr lvl="1"/>
            <a:r>
              <a:rPr lang="en-US" dirty="0" smtClean="0"/>
              <a:t>Manual data shuffling after remapping step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On-Node Reordering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0658" name="Picture 2" descr="X:\mpi-forum\tutorial\pics\Koutsovasilis@F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09274"/>
            <a:ext cx="3257550" cy="1091883"/>
          </a:xfrm>
          <a:prstGeom prst="rect">
            <a:avLst/>
          </a:prstGeom>
          <a:noFill/>
        </p:spPr>
      </p:pic>
      <p:pic>
        <p:nvPicPr>
          <p:cNvPr id="9" name="Picture 8" descr="PeterBil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956874"/>
            <a:ext cx="3061417" cy="1584475"/>
          </a:xfrm>
          <a:prstGeom prst="rect">
            <a:avLst/>
          </a:prstGeom>
        </p:spPr>
      </p:pic>
      <p:pic>
        <p:nvPicPr>
          <p:cNvPr id="11" name="Picture 10" descr="PeterBil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4338" y="2861874"/>
            <a:ext cx="1675062" cy="292821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038600" y="1337874"/>
            <a:ext cx="457200" cy="609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4000" y="2480874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51515"/>
                </a:solidFill>
              </a:rPr>
              <a:t>Naïve Mapping</a:t>
            </a:r>
            <a:endParaRPr lang="en-US" dirty="0">
              <a:solidFill>
                <a:srgbClr val="15151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21673" y="2480874"/>
            <a:ext cx="203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51515"/>
                </a:solidFill>
              </a:rPr>
              <a:t>Optimized Mapping</a:t>
            </a:r>
            <a:endParaRPr lang="en-US" dirty="0">
              <a:solidFill>
                <a:srgbClr val="151515"/>
              </a:solidFill>
            </a:endParaRPr>
          </a:p>
        </p:txBody>
      </p:sp>
      <p:sp>
        <p:nvSpPr>
          <p:cNvPr id="15" name="Curved Left Arrow 14"/>
          <p:cNvSpPr/>
          <p:nvPr/>
        </p:nvSpPr>
        <p:spPr>
          <a:xfrm>
            <a:off x="7924800" y="1566474"/>
            <a:ext cx="990600" cy="1295400"/>
          </a:xfrm>
          <a:prstGeom prst="curved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228600" y="2709474"/>
            <a:ext cx="990600" cy="1447800"/>
          </a:xfrm>
          <a:prstGeom prst="curv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352800" y="3242874"/>
            <a:ext cx="1447800" cy="1524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151515"/>
                </a:solidFill>
              </a:rPr>
              <a:t>Topomap</a:t>
            </a:r>
            <a:endParaRPr lang="en-US" b="1" dirty="0">
              <a:solidFill>
                <a:srgbClr val="15151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" y="6248400"/>
            <a:ext cx="922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 </a:t>
            </a:r>
            <a:r>
              <a:rPr lang="en-US" sz="1400" i="1" dirty="0" err="1" smtClean="0"/>
              <a:t>Gottschling</a:t>
            </a:r>
            <a:r>
              <a:rPr lang="en-US" sz="1400" i="1" dirty="0" smtClean="0"/>
              <a:t> et al.: Productive Parallel Linear Algebra Programming with Unstructured Topology Adaption</a:t>
            </a:r>
            <a:endParaRPr lang="en-US" sz="1400" i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244</a:t>
            </a:fld>
            <a:endParaRPr lang="en-US" dirty="0"/>
          </a:p>
        </p:txBody>
      </p:sp>
      <p:pic>
        <p:nvPicPr>
          <p:cNvPr id="4" name="Picture 3" descr="PeterBild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61874"/>
            <a:ext cx="1676400" cy="2929326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Off-Node (Network) Reordering</a:t>
            </a:r>
            <a:endParaRPr lang="en-US" dirty="0"/>
          </a:p>
        </p:txBody>
      </p:sp>
      <p:pic>
        <p:nvPicPr>
          <p:cNvPr id="7" name="Content Placeholder 6" descr="topoma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34293" r="-34293"/>
          <a:stretch>
            <a:fillRect/>
          </a:stretch>
        </p:blipFill>
        <p:spPr>
          <a:xfrm>
            <a:off x="914400" y="1600200"/>
            <a:ext cx="3325324" cy="1828800"/>
          </a:xfrm>
        </p:spPr>
      </p:pic>
      <p:pic>
        <p:nvPicPr>
          <p:cNvPr id="8" name="Picture 7" descr="topomap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1600200"/>
            <a:ext cx="2057400" cy="2057400"/>
          </a:xfrm>
          <a:prstGeom prst="rect">
            <a:avLst/>
          </a:prstGeom>
        </p:spPr>
      </p:pic>
      <p:pic>
        <p:nvPicPr>
          <p:cNvPr id="9" name="Picture 8" descr="topomap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00" y="3962400"/>
            <a:ext cx="2054149" cy="2072327"/>
          </a:xfrm>
          <a:prstGeom prst="rect">
            <a:avLst/>
          </a:prstGeom>
        </p:spPr>
      </p:pic>
      <p:pic>
        <p:nvPicPr>
          <p:cNvPr id="10" name="Picture 9" descr="topomap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800" y="4023673"/>
            <a:ext cx="2054149" cy="20723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0200" y="1295400"/>
            <a:ext cx="214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Topology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9377" y="1295400"/>
            <a:ext cx="194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 Topology</a:t>
            </a:r>
            <a:endParaRPr lang="en-US" dirty="0"/>
          </a:p>
        </p:txBody>
      </p:sp>
      <p:sp>
        <p:nvSpPr>
          <p:cNvPr id="13" name="Plus 12"/>
          <p:cNvSpPr/>
          <p:nvPr/>
        </p:nvSpPr>
        <p:spPr>
          <a:xfrm>
            <a:off x="4038600" y="1905000"/>
            <a:ext cx="1219200" cy="1066800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/>
          <p:cNvSpPr/>
          <p:nvPr/>
        </p:nvSpPr>
        <p:spPr>
          <a:xfrm>
            <a:off x="457200" y="4343400"/>
            <a:ext cx="990600" cy="914400"/>
          </a:xfrm>
          <a:prstGeom prst="mathEqua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97717" y="3581400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Naïve Mapping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43600" y="3657600"/>
            <a:ext cx="18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Optimal Mapping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114800" y="4191000"/>
            <a:ext cx="1447800" cy="15240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Topomap</a:t>
            </a:r>
            <a:endParaRPr lang="en-US" b="1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Topology 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Convenience functions (in MPI-1)</a:t>
            </a:r>
          </a:p>
          <a:p>
            <a:pPr lvl="1"/>
            <a:r>
              <a:rPr lang="en-US" dirty="0" smtClean="0"/>
              <a:t>Create a graph and query it, nothing else</a:t>
            </a:r>
          </a:p>
          <a:p>
            <a:pPr lvl="1"/>
            <a:r>
              <a:rPr lang="en-US" dirty="0" smtClean="0"/>
              <a:t>Useful especially for Cartesian topologies</a:t>
            </a:r>
          </a:p>
          <a:p>
            <a:pPr lvl="2"/>
            <a:r>
              <a:rPr lang="en-US" dirty="0" smtClean="0"/>
              <a:t>Query neighbors in n-dimensional space</a:t>
            </a:r>
          </a:p>
          <a:p>
            <a:pPr lvl="1"/>
            <a:r>
              <a:rPr lang="en-US" dirty="0" smtClean="0"/>
              <a:t>Graph topology: each rank specifies full graph </a:t>
            </a:r>
            <a:r>
              <a:rPr lang="en-US" dirty="0" smtClean="0">
                <a:sym typeface="Wingdings" pitchFamily="2" charset="2"/>
              </a:rPr>
              <a:t></a:t>
            </a:r>
            <a:endParaRPr lang="en-US" dirty="0" smtClean="0"/>
          </a:p>
          <a:p>
            <a:r>
              <a:rPr lang="en-US" dirty="0" smtClean="0"/>
              <a:t>Scalable Graph topology (MPI-2.2)</a:t>
            </a:r>
          </a:p>
          <a:p>
            <a:pPr lvl="1"/>
            <a:r>
              <a:rPr lang="en-US" dirty="0" smtClean="0"/>
              <a:t>Graph topology: each rank specifies its neighbors </a:t>
            </a:r>
            <a:r>
              <a:rPr lang="en-US" b="1" dirty="0" smtClean="0"/>
              <a:t>or</a:t>
            </a:r>
            <a:r>
              <a:rPr lang="en-US" dirty="0" smtClean="0"/>
              <a:t> an arbitrary subset of the graph</a:t>
            </a:r>
          </a:p>
          <a:p>
            <a:r>
              <a:rPr lang="en-US" dirty="0" smtClean="0"/>
              <a:t>Neighborhood collectives (MPI-3.0)</a:t>
            </a:r>
          </a:p>
          <a:p>
            <a:pPr lvl="1"/>
            <a:r>
              <a:rPr lang="en-US" dirty="0" smtClean="0"/>
              <a:t>Adding communication functions defined on graph topologies (neighborhood of distance one)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MPI_Cart_create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686800" cy="4068763"/>
          </a:xfrm>
        </p:spPr>
        <p:txBody>
          <a:bodyPr>
            <a:normAutofit/>
          </a:bodyPr>
          <a:lstStyle/>
          <a:p>
            <a:r>
              <a:rPr lang="en-US" dirty="0" smtClean="0"/>
              <a:t>Specify </a:t>
            </a:r>
            <a:r>
              <a:rPr lang="en-US" dirty="0" err="1" smtClean="0"/>
              <a:t>ndims</a:t>
            </a:r>
            <a:r>
              <a:rPr lang="en-US" dirty="0" smtClean="0"/>
              <a:t>-dimensional topology</a:t>
            </a:r>
          </a:p>
          <a:p>
            <a:pPr lvl="1"/>
            <a:r>
              <a:rPr lang="en-US" dirty="0" smtClean="0"/>
              <a:t>Optionally periodic in each dimension (Torus)</a:t>
            </a:r>
          </a:p>
          <a:p>
            <a:r>
              <a:rPr lang="en-US" dirty="0" smtClean="0"/>
              <a:t>Some processes may return MPI_COMM_NULL</a:t>
            </a:r>
          </a:p>
          <a:p>
            <a:pPr lvl="1"/>
            <a:r>
              <a:rPr lang="en-US" dirty="0" smtClean="0"/>
              <a:t>Product sum of dims must be &lt;= P</a:t>
            </a:r>
          </a:p>
          <a:p>
            <a:r>
              <a:rPr lang="en-US" dirty="0" smtClean="0"/>
              <a:t>Reorder argument allows for topology mapping</a:t>
            </a:r>
          </a:p>
          <a:p>
            <a:pPr lvl="1"/>
            <a:r>
              <a:rPr lang="en-US" dirty="0" smtClean="0"/>
              <a:t>Each calling process may have a new rank in the created communicator</a:t>
            </a:r>
          </a:p>
          <a:p>
            <a:pPr lvl="1"/>
            <a:r>
              <a:rPr lang="en-US" dirty="0" smtClean="0"/>
              <a:t>Data has to be remapped manually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143000"/>
            <a:ext cx="8001000" cy="74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MPI_Cart_create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comm_old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ndims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*dims,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*periods,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reorder,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comm_cart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838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MPI_Cart_create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2514600"/>
          </a:xfrm>
        </p:spPr>
        <p:txBody>
          <a:bodyPr/>
          <a:lstStyle/>
          <a:p>
            <a:r>
              <a:rPr lang="en-US" dirty="0" smtClean="0"/>
              <a:t>Creates logical 3-d Torus of size 5x5x5</a:t>
            </a:r>
          </a:p>
          <a:p>
            <a:r>
              <a:rPr lang="en-US" dirty="0" smtClean="0"/>
              <a:t>But we’re starting MPI processes with a one-dimensional argument (-p X)</a:t>
            </a:r>
          </a:p>
          <a:p>
            <a:pPr lvl="1"/>
            <a:r>
              <a:rPr lang="en-US" dirty="0" smtClean="0"/>
              <a:t>User has to determine size of each dimension</a:t>
            </a:r>
          </a:p>
          <a:p>
            <a:pPr lvl="1"/>
            <a:r>
              <a:rPr lang="en-US" dirty="0" smtClean="0"/>
              <a:t>Often as “square” as possible, MPI can help!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143000" y="1190133"/>
            <a:ext cx="7010400" cy="14006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dims[3] = {5,5,5};</a:t>
            </a: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periods[3] = {1,1,1};</a:t>
            </a: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topocomm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MPI_Cart_create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3, dims, periods, 0, &amp;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topocomm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1088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MPI_Dims_create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057400"/>
          </a:xfrm>
        </p:spPr>
        <p:txBody>
          <a:bodyPr/>
          <a:lstStyle/>
          <a:p>
            <a:r>
              <a:rPr lang="en-US" dirty="0" smtClean="0"/>
              <a:t>Create dims array for </a:t>
            </a:r>
            <a:r>
              <a:rPr lang="en-US" dirty="0" err="1" smtClean="0"/>
              <a:t>Cart_create</a:t>
            </a:r>
            <a:r>
              <a:rPr lang="en-US" dirty="0" smtClean="0"/>
              <a:t> with </a:t>
            </a:r>
            <a:r>
              <a:rPr lang="en-US" dirty="0" err="1" smtClean="0"/>
              <a:t>nnodes</a:t>
            </a:r>
            <a:r>
              <a:rPr lang="en-US" dirty="0" smtClean="0"/>
              <a:t> and </a:t>
            </a:r>
            <a:r>
              <a:rPr lang="en-US" dirty="0" err="1" smtClean="0"/>
              <a:t>ndims</a:t>
            </a:r>
            <a:endParaRPr lang="en-US" dirty="0" smtClean="0"/>
          </a:p>
          <a:p>
            <a:pPr lvl="1"/>
            <a:r>
              <a:rPr lang="en-US" dirty="0" smtClean="0"/>
              <a:t>Dimensions are as close as possible (well, in theory)</a:t>
            </a:r>
          </a:p>
          <a:p>
            <a:r>
              <a:rPr lang="en-US" dirty="0" smtClean="0"/>
              <a:t>Non-zero entries in dims will not be changed</a:t>
            </a:r>
          </a:p>
          <a:p>
            <a:pPr lvl="1"/>
            <a:r>
              <a:rPr lang="en-US" dirty="0" err="1" smtClean="0"/>
              <a:t>nnodes</a:t>
            </a:r>
            <a:r>
              <a:rPr lang="en-US" dirty="0" smtClean="0"/>
              <a:t> must be multiple of all non-zeroes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295400" y="1219200"/>
            <a:ext cx="6324600" cy="4199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MPI_Dims_create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nnodes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ndims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*dims)</a:t>
            </a:r>
          </a:p>
        </p:txBody>
      </p:sp>
    </p:spTree>
    <p:extLst>
      <p:ext uri="{BB962C8B-B14F-4D97-AF65-F5344CB8AC3E}">
        <p14:creationId xmlns:p14="http://schemas.microsoft.com/office/powerpoint/2010/main" val="6710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MPI work?  </a:t>
            </a:r>
            <a:r>
              <a:rPr lang="en-US" smtClean="0"/>
              <a:t>(1/2)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t="4255" r="24415" b="8511"/>
          <a:stretch/>
        </p:blipFill>
        <p:spPr>
          <a:xfrm>
            <a:off x="838200" y="2362200"/>
            <a:ext cx="1440367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4114800" y="4265676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4114800" y="1371600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6731321" y="1368552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6737417" y="4262628"/>
            <a:ext cx="1371600" cy="1371600"/>
          </a:xfrm>
          <a:prstGeom prst="rect">
            <a:avLst/>
          </a:prstGeom>
        </p:spPr>
      </p:pic>
      <p:cxnSp>
        <p:nvCxnSpPr>
          <p:cNvPr id="12" name="Curved Connector 11"/>
          <p:cNvCxnSpPr>
            <a:stCxn id="6" idx="3"/>
            <a:endCxn id="8" idx="2"/>
          </p:cNvCxnSpPr>
          <p:nvPr/>
        </p:nvCxnSpPr>
        <p:spPr bwMode="auto">
          <a:xfrm flipV="1">
            <a:off x="2278567" y="2743200"/>
            <a:ext cx="2522033" cy="800100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Curved Connector 12"/>
          <p:cNvCxnSpPr>
            <a:stCxn id="6" idx="3"/>
            <a:endCxn id="9" idx="2"/>
          </p:cNvCxnSpPr>
          <p:nvPr/>
        </p:nvCxnSpPr>
        <p:spPr bwMode="auto">
          <a:xfrm flipV="1">
            <a:off x="2278567" y="2740152"/>
            <a:ext cx="5138554" cy="803148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Curved Connector 15"/>
          <p:cNvCxnSpPr>
            <a:stCxn id="6" idx="3"/>
            <a:endCxn id="7" idx="0"/>
          </p:cNvCxnSpPr>
          <p:nvPr/>
        </p:nvCxnSpPr>
        <p:spPr bwMode="auto">
          <a:xfrm>
            <a:off x="2278567" y="3543300"/>
            <a:ext cx="2522033" cy="722376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9" name="Curved Connector 18"/>
          <p:cNvCxnSpPr>
            <a:stCxn id="6" idx="3"/>
            <a:endCxn id="10" idx="0"/>
          </p:cNvCxnSpPr>
          <p:nvPr/>
        </p:nvCxnSpPr>
        <p:spPr bwMode="auto">
          <a:xfrm>
            <a:off x="2278567" y="3543300"/>
            <a:ext cx="5144650" cy="719328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4419600" y="1600200"/>
            <a:ext cx="7620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036121" y="1597152"/>
            <a:ext cx="7620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418263" y="4496244"/>
            <a:ext cx="7620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034784" y="4493196"/>
            <a:ext cx="7620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11" name="Straight Arrow Connector 10"/>
          <p:cNvCxnSpPr>
            <a:stCxn id="22" idx="5"/>
            <a:endCxn id="25" idx="1"/>
          </p:cNvCxnSpPr>
          <p:nvPr/>
        </p:nvCxnSpPr>
        <p:spPr bwMode="auto">
          <a:xfrm>
            <a:off x="5070008" y="1990445"/>
            <a:ext cx="2076368" cy="2569706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0" name="Straight Arrow Connector 19"/>
          <p:cNvCxnSpPr>
            <a:stCxn id="22" idx="4"/>
            <a:endCxn id="24" idx="0"/>
          </p:cNvCxnSpPr>
          <p:nvPr/>
        </p:nvCxnSpPr>
        <p:spPr bwMode="auto">
          <a:xfrm flipH="1">
            <a:off x="4799263" y="2057400"/>
            <a:ext cx="1337" cy="2438844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6" name="Straight Arrow Connector 25"/>
          <p:cNvCxnSpPr>
            <a:stCxn id="22" idx="6"/>
            <a:endCxn id="23" idx="2"/>
          </p:cNvCxnSpPr>
          <p:nvPr/>
        </p:nvCxnSpPr>
        <p:spPr bwMode="auto">
          <a:xfrm flipV="1">
            <a:off x="5181600" y="1825752"/>
            <a:ext cx="1854521" cy="3048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7" name="Straight Arrow Connector 26"/>
          <p:cNvCxnSpPr>
            <a:stCxn id="25" idx="0"/>
            <a:endCxn id="23" idx="4"/>
          </p:cNvCxnSpPr>
          <p:nvPr/>
        </p:nvCxnSpPr>
        <p:spPr bwMode="auto">
          <a:xfrm flipV="1">
            <a:off x="7415784" y="2054352"/>
            <a:ext cx="1337" cy="2438844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2" name="Straight Arrow Connector 31"/>
          <p:cNvCxnSpPr>
            <a:stCxn id="24" idx="7"/>
            <a:endCxn id="23" idx="3"/>
          </p:cNvCxnSpPr>
          <p:nvPr/>
        </p:nvCxnSpPr>
        <p:spPr bwMode="auto">
          <a:xfrm flipV="1">
            <a:off x="5068671" y="1987397"/>
            <a:ext cx="2079042" cy="2575802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6" name="Straight Arrow Connector 35"/>
          <p:cNvCxnSpPr>
            <a:stCxn id="24" idx="6"/>
            <a:endCxn id="25" idx="2"/>
          </p:cNvCxnSpPr>
          <p:nvPr/>
        </p:nvCxnSpPr>
        <p:spPr bwMode="auto">
          <a:xfrm flipV="1">
            <a:off x="5180263" y="4721796"/>
            <a:ext cx="1854521" cy="3048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111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MPI_Dims_create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143000"/>
          </a:xfrm>
        </p:spPr>
        <p:txBody>
          <a:bodyPr/>
          <a:lstStyle/>
          <a:p>
            <a:r>
              <a:rPr lang="en-US" dirty="0" smtClean="0"/>
              <a:t>Makes life a little bit easier</a:t>
            </a:r>
          </a:p>
          <a:p>
            <a:pPr lvl="1"/>
            <a:r>
              <a:rPr lang="en-US" dirty="0" smtClean="0"/>
              <a:t>Some problems may be better with a non-square layout though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250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990600" y="1447800"/>
            <a:ext cx="7162800" cy="23813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p;</a:t>
            </a: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MPI_Comm_size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(MPI_COMM_WORLD, &amp;p);</a:t>
            </a: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MPI_Dims_create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(p, 3, dims);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periods[3] = {1,1,1};</a:t>
            </a: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topocomm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MPI_Cart_create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3, dims, periods, 0, &amp;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topocomm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3034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Cartesian Query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 support and convenience!</a:t>
            </a:r>
          </a:p>
          <a:p>
            <a:r>
              <a:rPr lang="en-US" dirty="0" err="1" smtClean="0"/>
              <a:t>MPI_Cartdim_get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Gets dimensions of a Cartesian communicator</a:t>
            </a:r>
          </a:p>
          <a:p>
            <a:r>
              <a:rPr lang="en-US" dirty="0" err="1" smtClean="0"/>
              <a:t>MPI_Cart_get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Gets size of dimensions</a:t>
            </a:r>
          </a:p>
          <a:p>
            <a:r>
              <a:rPr lang="en-US" dirty="0" err="1" smtClean="0"/>
              <a:t>MPI_Cart_rank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Translate coordinates to rank</a:t>
            </a:r>
          </a:p>
          <a:p>
            <a:r>
              <a:rPr lang="en-US" dirty="0" err="1" smtClean="0"/>
              <a:t>MPI_Cart_coords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Translate rank to coordinates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Cartesian Communication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09800"/>
            <a:ext cx="8382000" cy="3916363"/>
          </a:xfrm>
        </p:spPr>
        <p:txBody>
          <a:bodyPr>
            <a:normAutofit/>
          </a:bodyPr>
          <a:lstStyle/>
          <a:p>
            <a:r>
              <a:rPr lang="en-US" dirty="0" smtClean="0"/>
              <a:t>Shift in one dimension</a:t>
            </a:r>
          </a:p>
          <a:p>
            <a:pPr lvl="1"/>
            <a:r>
              <a:rPr lang="en-US" dirty="0" smtClean="0"/>
              <a:t>Dimensions are numbered from 0 to ndims-1</a:t>
            </a:r>
          </a:p>
          <a:p>
            <a:pPr lvl="1"/>
            <a:r>
              <a:rPr lang="en-US" dirty="0" smtClean="0"/>
              <a:t>Displacement indicates neighbor distance (-1, 1, …)</a:t>
            </a:r>
          </a:p>
          <a:p>
            <a:pPr lvl="1"/>
            <a:r>
              <a:rPr lang="en-US" dirty="0" smtClean="0"/>
              <a:t>May return MPI_PROC_NULL</a:t>
            </a:r>
          </a:p>
          <a:p>
            <a:r>
              <a:rPr lang="en-US" dirty="0" smtClean="0"/>
              <a:t>Very convenient, all you need for nearest neighbor communication</a:t>
            </a:r>
          </a:p>
          <a:p>
            <a:pPr lvl="1"/>
            <a:r>
              <a:rPr lang="en-US" dirty="0" smtClean="0"/>
              <a:t>No “over the edge” though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066800" y="1219200"/>
            <a:ext cx="7162800" cy="74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MPI_Cart_shift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direction,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disp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rank_source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rank_dest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1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</a:t>
            </a:r>
            <a:r>
              <a:rPr lang="en-US" i="1" dirty="0" smtClean="0"/>
              <a:t>tencil-</a:t>
            </a:r>
            <a:r>
              <a:rPr lang="en-US" i="1" dirty="0" err="1" smtClean="0"/>
              <a:t>mpi</a:t>
            </a:r>
            <a:r>
              <a:rPr lang="en-US" i="1" dirty="0" smtClean="0"/>
              <a:t>-</a:t>
            </a:r>
            <a:r>
              <a:rPr lang="en-US" i="1" dirty="0" err="1" smtClean="0"/>
              <a:t>carttopo.c</a:t>
            </a:r>
            <a:endParaRPr lang="en-US" i="1" dirty="0"/>
          </a:p>
          <a:p>
            <a:r>
              <a:rPr lang="en-US" dirty="0" smtClean="0"/>
              <a:t>Adds calculation of neighbors with topology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253</a:t>
            </a:fld>
            <a:endParaRPr lang="en-US" dirty="0"/>
          </a:p>
        </p:txBody>
      </p:sp>
      <p:grpSp>
        <p:nvGrpSpPr>
          <p:cNvPr id="6" name="Group 177"/>
          <p:cNvGrpSpPr/>
          <p:nvPr/>
        </p:nvGrpSpPr>
        <p:grpSpPr>
          <a:xfrm>
            <a:off x="2323146" y="3804873"/>
            <a:ext cx="3855807" cy="2085420"/>
            <a:chOff x="3314700" y="4038600"/>
            <a:chExt cx="3855807" cy="208542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314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3467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6195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7719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9243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076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4229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43815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5339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46863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4838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4991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51435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52959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54483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5600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753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314700" y="4191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4671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6195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37719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9243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767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2291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43815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45339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46863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8387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9911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51435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52959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4483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56007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5753100" y="4191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3314700" y="4343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34671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6195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7719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39243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0767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42291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43815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5339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6863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48387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49911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51435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52959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54483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56007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5753100" y="4343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314700" y="4495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34671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36195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37719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9243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0767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2291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815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5339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6863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8387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49911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1435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52959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4483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56007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753100" y="4495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3314700" y="46482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34671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6195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7719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39243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0767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42291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43815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45339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46863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8387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9911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1435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959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54483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56007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753100" y="46482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314700" y="4800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4671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36195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7719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9243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40767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42291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43815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5339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46863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48387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49911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51435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52959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54483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56007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5753100" y="4800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3314700" y="4953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34671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36195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37719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39243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1"/>
            <p:cNvSpPr>
              <a:spLocks noChangeArrowheads="1"/>
            </p:cNvSpPr>
            <p:nvPr/>
          </p:nvSpPr>
          <p:spPr bwMode="auto">
            <a:xfrm>
              <a:off x="40767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12"/>
            <p:cNvSpPr>
              <a:spLocks noChangeArrowheads="1"/>
            </p:cNvSpPr>
            <p:nvPr/>
          </p:nvSpPr>
          <p:spPr bwMode="auto">
            <a:xfrm>
              <a:off x="42291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3"/>
            <p:cNvSpPr>
              <a:spLocks noChangeArrowheads="1"/>
            </p:cNvSpPr>
            <p:nvPr/>
          </p:nvSpPr>
          <p:spPr bwMode="auto">
            <a:xfrm>
              <a:off x="43815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4"/>
            <p:cNvSpPr>
              <a:spLocks noChangeArrowheads="1"/>
            </p:cNvSpPr>
            <p:nvPr/>
          </p:nvSpPr>
          <p:spPr bwMode="auto">
            <a:xfrm>
              <a:off x="45339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15"/>
            <p:cNvSpPr>
              <a:spLocks noChangeArrowheads="1"/>
            </p:cNvSpPr>
            <p:nvPr/>
          </p:nvSpPr>
          <p:spPr bwMode="auto">
            <a:xfrm>
              <a:off x="46863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6"/>
            <p:cNvSpPr>
              <a:spLocks noChangeArrowheads="1"/>
            </p:cNvSpPr>
            <p:nvPr/>
          </p:nvSpPr>
          <p:spPr bwMode="auto">
            <a:xfrm>
              <a:off x="48387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17"/>
            <p:cNvSpPr>
              <a:spLocks noChangeArrowheads="1"/>
            </p:cNvSpPr>
            <p:nvPr/>
          </p:nvSpPr>
          <p:spPr bwMode="auto">
            <a:xfrm>
              <a:off x="49911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18"/>
            <p:cNvSpPr>
              <a:spLocks noChangeArrowheads="1"/>
            </p:cNvSpPr>
            <p:nvPr/>
          </p:nvSpPr>
          <p:spPr bwMode="auto">
            <a:xfrm>
              <a:off x="51435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19"/>
            <p:cNvSpPr>
              <a:spLocks noChangeArrowheads="1"/>
            </p:cNvSpPr>
            <p:nvPr/>
          </p:nvSpPr>
          <p:spPr bwMode="auto">
            <a:xfrm>
              <a:off x="52959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120"/>
            <p:cNvSpPr>
              <a:spLocks noChangeArrowheads="1"/>
            </p:cNvSpPr>
            <p:nvPr/>
          </p:nvSpPr>
          <p:spPr bwMode="auto">
            <a:xfrm>
              <a:off x="54483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21"/>
            <p:cNvSpPr>
              <a:spLocks noChangeArrowheads="1"/>
            </p:cNvSpPr>
            <p:nvPr/>
          </p:nvSpPr>
          <p:spPr bwMode="auto">
            <a:xfrm>
              <a:off x="56007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22"/>
            <p:cNvSpPr>
              <a:spLocks noChangeArrowheads="1"/>
            </p:cNvSpPr>
            <p:nvPr/>
          </p:nvSpPr>
          <p:spPr bwMode="auto">
            <a:xfrm>
              <a:off x="5753100" y="4953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3"/>
            <p:cNvSpPr>
              <a:spLocks noChangeArrowheads="1"/>
            </p:cNvSpPr>
            <p:nvPr/>
          </p:nvSpPr>
          <p:spPr bwMode="auto">
            <a:xfrm>
              <a:off x="3314700" y="5105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4"/>
            <p:cNvSpPr>
              <a:spLocks noChangeArrowheads="1"/>
            </p:cNvSpPr>
            <p:nvPr/>
          </p:nvSpPr>
          <p:spPr bwMode="auto">
            <a:xfrm>
              <a:off x="34671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25"/>
            <p:cNvSpPr>
              <a:spLocks noChangeArrowheads="1"/>
            </p:cNvSpPr>
            <p:nvPr/>
          </p:nvSpPr>
          <p:spPr bwMode="auto">
            <a:xfrm>
              <a:off x="36195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26"/>
            <p:cNvSpPr>
              <a:spLocks noChangeArrowheads="1"/>
            </p:cNvSpPr>
            <p:nvPr/>
          </p:nvSpPr>
          <p:spPr bwMode="auto">
            <a:xfrm>
              <a:off x="37719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27"/>
            <p:cNvSpPr>
              <a:spLocks noChangeArrowheads="1"/>
            </p:cNvSpPr>
            <p:nvPr/>
          </p:nvSpPr>
          <p:spPr bwMode="auto">
            <a:xfrm>
              <a:off x="39243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28"/>
            <p:cNvSpPr>
              <a:spLocks noChangeArrowheads="1"/>
            </p:cNvSpPr>
            <p:nvPr/>
          </p:nvSpPr>
          <p:spPr bwMode="auto">
            <a:xfrm>
              <a:off x="40767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29"/>
            <p:cNvSpPr>
              <a:spLocks noChangeArrowheads="1"/>
            </p:cNvSpPr>
            <p:nvPr/>
          </p:nvSpPr>
          <p:spPr bwMode="auto">
            <a:xfrm>
              <a:off x="42291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30"/>
            <p:cNvSpPr>
              <a:spLocks noChangeArrowheads="1"/>
            </p:cNvSpPr>
            <p:nvPr/>
          </p:nvSpPr>
          <p:spPr bwMode="auto">
            <a:xfrm>
              <a:off x="43815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1"/>
            <p:cNvSpPr>
              <a:spLocks noChangeArrowheads="1"/>
            </p:cNvSpPr>
            <p:nvPr/>
          </p:nvSpPr>
          <p:spPr bwMode="auto">
            <a:xfrm>
              <a:off x="45339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2"/>
            <p:cNvSpPr>
              <a:spLocks noChangeArrowheads="1"/>
            </p:cNvSpPr>
            <p:nvPr/>
          </p:nvSpPr>
          <p:spPr bwMode="auto">
            <a:xfrm>
              <a:off x="46863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3"/>
            <p:cNvSpPr>
              <a:spLocks noChangeArrowheads="1"/>
            </p:cNvSpPr>
            <p:nvPr/>
          </p:nvSpPr>
          <p:spPr bwMode="auto">
            <a:xfrm>
              <a:off x="48387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4"/>
            <p:cNvSpPr>
              <a:spLocks noChangeArrowheads="1"/>
            </p:cNvSpPr>
            <p:nvPr/>
          </p:nvSpPr>
          <p:spPr bwMode="auto">
            <a:xfrm>
              <a:off x="49911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5"/>
            <p:cNvSpPr>
              <a:spLocks noChangeArrowheads="1"/>
            </p:cNvSpPr>
            <p:nvPr/>
          </p:nvSpPr>
          <p:spPr bwMode="auto">
            <a:xfrm>
              <a:off x="51435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36"/>
            <p:cNvSpPr>
              <a:spLocks noChangeArrowheads="1"/>
            </p:cNvSpPr>
            <p:nvPr/>
          </p:nvSpPr>
          <p:spPr bwMode="auto">
            <a:xfrm>
              <a:off x="52959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7"/>
            <p:cNvSpPr>
              <a:spLocks noChangeArrowheads="1"/>
            </p:cNvSpPr>
            <p:nvPr/>
          </p:nvSpPr>
          <p:spPr bwMode="auto">
            <a:xfrm>
              <a:off x="54483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38"/>
            <p:cNvSpPr>
              <a:spLocks noChangeArrowheads="1"/>
            </p:cNvSpPr>
            <p:nvPr/>
          </p:nvSpPr>
          <p:spPr bwMode="auto">
            <a:xfrm>
              <a:off x="56007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39"/>
            <p:cNvSpPr>
              <a:spLocks noChangeArrowheads="1"/>
            </p:cNvSpPr>
            <p:nvPr/>
          </p:nvSpPr>
          <p:spPr bwMode="auto">
            <a:xfrm>
              <a:off x="5753100" y="5105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40"/>
            <p:cNvSpPr>
              <a:spLocks noChangeArrowheads="1"/>
            </p:cNvSpPr>
            <p:nvPr/>
          </p:nvSpPr>
          <p:spPr bwMode="auto">
            <a:xfrm>
              <a:off x="3314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41"/>
            <p:cNvSpPr>
              <a:spLocks noChangeArrowheads="1"/>
            </p:cNvSpPr>
            <p:nvPr/>
          </p:nvSpPr>
          <p:spPr bwMode="auto">
            <a:xfrm>
              <a:off x="3467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2"/>
            <p:cNvSpPr>
              <a:spLocks noChangeArrowheads="1"/>
            </p:cNvSpPr>
            <p:nvPr/>
          </p:nvSpPr>
          <p:spPr bwMode="auto">
            <a:xfrm>
              <a:off x="36195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3"/>
            <p:cNvSpPr>
              <a:spLocks noChangeArrowheads="1"/>
            </p:cNvSpPr>
            <p:nvPr/>
          </p:nvSpPr>
          <p:spPr bwMode="auto">
            <a:xfrm>
              <a:off x="37719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4"/>
            <p:cNvSpPr>
              <a:spLocks noChangeArrowheads="1"/>
            </p:cNvSpPr>
            <p:nvPr/>
          </p:nvSpPr>
          <p:spPr bwMode="auto">
            <a:xfrm>
              <a:off x="39243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45"/>
            <p:cNvSpPr>
              <a:spLocks noChangeArrowheads="1"/>
            </p:cNvSpPr>
            <p:nvPr/>
          </p:nvSpPr>
          <p:spPr bwMode="auto">
            <a:xfrm>
              <a:off x="4076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6"/>
            <p:cNvSpPr>
              <a:spLocks noChangeArrowheads="1"/>
            </p:cNvSpPr>
            <p:nvPr/>
          </p:nvSpPr>
          <p:spPr bwMode="auto">
            <a:xfrm>
              <a:off x="4229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7"/>
            <p:cNvSpPr>
              <a:spLocks noChangeArrowheads="1"/>
            </p:cNvSpPr>
            <p:nvPr/>
          </p:nvSpPr>
          <p:spPr bwMode="auto">
            <a:xfrm>
              <a:off x="43815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48"/>
            <p:cNvSpPr>
              <a:spLocks noChangeArrowheads="1"/>
            </p:cNvSpPr>
            <p:nvPr/>
          </p:nvSpPr>
          <p:spPr bwMode="auto">
            <a:xfrm>
              <a:off x="45339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49"/>
            <p:cNvSpPr>
              <a:spLocks noChangeArrowheads="1"/>
            </p:cNvSpPr>
            <p:nvPr/>
          </p:nvSpPr>
          <p:spPr bwMode="auto">
            <a:xfrm>
              <a:off x="46863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50"/>
            <p:cNvSpPr>
              <a:spLocks noChangeArrowheads="1"/>
            </p:cNvSpPr>
            <p:nvPr/>
          </p:nvSpPr>
          <p:spPr bwMode="auto">
            <a:xfrm>
              <a:off x="4838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51"/>
            <p:cNvSpPr>
              <a:spLocks noChangeArrowheads="1"/>
            </p:cNvSpPr>
            <p:nvPr/>
          </p:nvSpPr>
          <p:spPr bwMode="auto">
            <a:xfrm>
              <a:off x="4991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52"/>
            <p:cNvSpPr>
              <a:spLocks noChangeArrowheads="1"/>
            </p:cNvSpPr>
            <p:nvPr/>
          </p:nvSpPr>
          <p:spPr bwMode="auto">
            <a:xfrm>
              <a:off x="51435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3"/>
            <p:cNvSpPr>
              <a:spLocks noChangeArrowheads="1"/>
            </p:cNvSpPr>
            <p:nvPr/>
          </p:nvSpPr>
          <p:spPr bwMode="auto">
            <a:xfrm>
              <a:off x="52959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54"/>
            <p:cNvSpPr>
              <a:spLocks noChangeArrowheads="1"/>
            </p:cNvSpPr>
            <p:nvPr/>
          </p:nvSpPr>
          <p:spPr bwMode="auto">
            <a:xfrm>
              <a:off x="54483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155"/>
            <p:cNvSpPr>
              <a:spLocks noChangeArrowheads="1"/>
            </p:cNvSpPr>
            <p:nvPr/>
          </p:nvSpPr>
          <p:spPr bwMode="auto">
            <a:xfrm>
              <a:off x="5600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156"/>
            <p:cNvSpPr>
              <a:spLocks noChangeArrowheads="1"/>
            </p:cNvSpPr>
            <p:nvPr/>
          </p:nvSpPr>
          <p:spPr bwMode="auto">
            <a:xfrm>
              <a:off x="5753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AutoShape 157"/>
            <p:cNvSpPr>
              <a:spLocks/>
            </p:cNvSpPr>
            <p:nvPr/>
          </p:nvSpPr>
          <p:spPr bwMode="auto">
            <a:xfrm rot="5393440" flipV="1">
              <a:off x="4418013" y="4457700"/>
              <a:ext cx="381000" cy="22860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Text Box 162"/>
            <p:cNvSpPr txBox="1">
              <a:spLocks noChangeArrowheads="1"/>
            </p:cNvSpPr>
            <p:nvPr/>
          </p:nvSpPr>
          <p:spPr bwMode="auto">
            <a:xfrm>
              <a:off x="4407970" y="5754688"/>
              <a:ext cx="4026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err="1" smtClean="0">
                  <a:ea typeface="Arial" charset="0"/>
                  <a:cs typeface="Arial" charset="0"/>
                </a:rPr>
                <a:t>bx</a:t>
              </a:r>
              <a:endParaRPr lang="en-US" dirty="0">
                <a:ea typeface="Arial" charset="0"/>
                <a:cs typeface="Arial" charset="0"/>
              </a:endParaRPr>
            </a:p>
          </p:txBody>
        </p:sp>
        <p:sp>
          <p:nvSpPr>
            <p:cNvPr id="162" name="Right Brace 161"/>
            <p:cNvSpPr/>
            <p:nvPr/>
          </p:nvSpPr>
          <p:spPr>
            <a:xfrm>
              <a:off x="6020754" y="4196127"/>
              <a:ext cx="551397" cy="990600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554154" y="4495800"/>
              <a:ext cx="616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7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1066800" y="990600"/>
            <a:ext cx="7086600" cy="1073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MPI_Graph_create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comm_old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nnodes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*index,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*edges,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reorder,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comm_graph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MPI_Graph_create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 smtClean="0"/>
              <a:t>Don’t use!!!!!</a:t>
            </a:r>
          </a:p>
          <a:p>
            <a:r>
              <a:rPr lang="en-US" dirty="0" err="1" smtClean="0"/>
              <a:t>nnodes</a:t>
            </a:r>
            <a:r>
              <a:rPr lang="en-US" dirty="0" smtClean="0"/>
              <a:t> is the total number of nodes</a:t>
            </a:r>
          </a:p>
          <a:p>
            <a:r>
              <a:rPr lang="en-US" dirty="0" smtClean="0"/>
              <a:t>index </a:t>
            </a:r>
            <a:r>
              <a:rPr lang="en-US" dirty="0" err="1" smtClean="0"/>
              <a:t>i</a:t>
            </a:r>
            <a:r>
              <a:rPr lang="en-US" dirty="0" smtClean="0"/>
              <a:t> stores the total number of neighbors for the first </a:t>
            </a:r>
            <a:r>
              <a:rPr lang="en-US" dirty="0" err="1" smtClean="0"/>
              <a:t>i</a:t>
            </a:r>
            <a:r>
              <a:rPr lang="en-US" dirty="0" smtClean="0"/>
              <a:t> nodes (sum)</a:t>
            </a:r>
          </a:p>
          <a:p>
            <a:pPr lvl="1"/>
            <a:r>
              <a:rPr lang="en-US" dirty="0" smtClean="0"/>
              <a:t>Acts as offset into edges array</a:t>
            </a:r>
          </a:p>
          <a:p>
            <a:r>
              <a:rPr lang="en-US" dirty="0" smtClean="0"/>
              <a:t>edges stores the edge list for all processes</a:t>
            </a:r>
          </a:p>
          <a:p>
            <a:pPr lvl="1"/>
            <a:r>
              <a:rPr lang="en-US" dirty="0" smtClean="0"/>
              <a:t>Edge list for process j starts at index[j] in edges</a:t>
            </a:r>
          </a:p>
          <a:p>
            <a:pPr lvl="1"/>
            <a:r>
              <a:rPr lang="en-US" dirty="0" smtClean="0"/>
              <a:t>Process j has index[j+1]-index[j] edges</a:t>
            </a:r>
            <a:endParaRPr lang="en-US" dirty="0"/>
          </a:p>
        </p:txBody>
      </p:sp>
      <p:pic>
        <p:nvPicPr>
          <p:cNvPr id="71682" name="Picture 2" descr="X:\mpi-forum\tutorial\pics\stop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75000"/>
          </a:blip>
          <a:srcRect/>
          <a:stretch>
            <a:fillRect/>
          </a:stretch>
        </p:blipFill>
        <p:spPr bwMode="auto">
          <a:xfrm>
            <a:off x="1143000" y="228600"/>
            <a:ext cx="6477000" cy="6495042"/>
          </a:xfrm>
          <a:prstGeom prst="rect">
            <a:avLst/>
          </a:prstGeom>
          <a:noFill/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graph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MPI_Graph_create</a:t>
            </a:r>
            <a:r>
              <a:rPr lang="en-US" dirty="0" smtClean="0"/>
              <a:t> is discouraged</a:t>
            </a:r>
          </a:p>
          <a:p>
            <a:pPr lvl="1"/>
            <a:r>
              <a:rPr lang="en-US" dirty="0" smtClean="0"/>
              <a:t>Not scalable</a:t>
            </a:r>
          </a:p>
          <a:p>
            <a:pPr lvl="1"/>
            <a:r>
              <a:rPr lang="en-US" dirty="0" smtClean="0"/>
              <a:t>Not deprecated yet but hopefully soon</a:t>
            </a:r>
          </a:p>
          <a:p>
            <a:r>
              <a:rPr lang="en-US" dirty="0" smtClean="0"/>
              <a:t>New distributed interface:</a:t>
            </a:r>
          </a:p>
          <a:p>
            <a:pPr lvl="1"/>
            <a:r>
              <a:rPr lang="en-US" dirty="0" smtClean="0"/>
              <a:t>Scalable, allows distributed graph specification</a:t>
            </a:r>
          </a:p>
          <a:p>
            <a:pPr lvl="2"/>
            <a:r>
              <a:rPr lang="en-US" dirty="0" smtClean="0"/>
              <a:t>Either local neighbors </a:t>
            </a:r>
            <a:r>
              <a:rPr lang="en-US" b="1" dirty="0" smtClean="0"/>
              <a:t>or</a:t>
            </a:r>
            <a:r>
              <a:rPr lang="en-US" dirty="0" smtClean="0"/>
              <a:t> any edge in the graph</a:t>
            </a:r>
          </a:p>
          <a:p>
            <a:pPr lvl="1"/>
            <a:r>
              <a:rPr lang="en-US" dirty="0" smtClean="0"/>
              <a:t>Specify edge weights</a:t>
            </a:r>
          </a:p>
          <a:p>
            <a:pPr lvl="2"/>
            <a:r>
              <a:rPr lang="en-US" dirty="0" smtClean="0"/>
              <a:t>Meaning undefined but optimization opportunity for vendors!</a:t>
            </a:r>
          </a:p>
          <a:p>
            <a:pPr lvl="1"/>
            <a:r>
              <a:rPr lang="en-US" dirty="0" smtClean="0"/>
              <a:t>Info arguments</a:t>
            </a:r>
          </a:p>
          <a:p>
            <a:pPr lvl="2"/>
            <a:r>
              <a:rPr lang="en-US" dirty="0" smtClean="0"/>
              <a:t>Communicate assertions of semantics to the MPI library</a:t>
            </a:r>
          </a:p>
          <a:p>
            <a:pPr lvl="2"/>
            <a:r>
              <a:rPr lang="en-US" dirty="0" smtClean="0"/>
              <a:t>E.g., semantics of edge weights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MPI_Dist_graph_create_adjacent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895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err="1" smtClean="0"/>
              <a:t>indegree</a:t>
            </a:r>
            <a:r>
              <a:rPr lang="en-US" dirty="0" smtClean="0"/>
              <a:t>, sources, ~weights – source proc. Spec.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outdegree</a:t>
            </a:r>
            <a:r>
              <a:rPr lang="en-US" dirty="0" smtClean="0"/>
              <a:t>, destinations, ~weights – </a:t>
            </a:r>
            <a:r>
              <a:rPr lang="en-US" dirty="0" err="1" smtClean="0"/>
              <a:t>dest</a:t>
            </a:r>
            <a:r>
              <a:rPr lang="en-US" dirty="0" smtClean="0"/>
              <a:t>. proc. spec.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info, reorder, </a:t>
            </a:r>
            <a:r>
              <a:rPr lang="en-US" dirty="0" err="1" smtClean="0"/>
              <a:t>comm_dist_graph</a:t>
            </a:r>
            <a:r>
              <a:rPr lang="en-US" dirty="0" smtClean="0"/>
              <a:t> – as usual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directed graph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Each edge is specified twice, once as out-edge (at the source) and once as in-edge (at the </a:t>
            </a:r>
            <a:r>
              <a:rPr lang="en-US" dirty="0" err="1" smtClean="0"/>
              <a:t>dest</a:t>
            </a:r>
            <a:r>
              <a:rPr lang="en-US" dirty="0" smtClean="0"/>
              <a:t>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533400" y="898811"/>
            <a:ext cx="8077200" cy="20635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MPI_Dist_graph_create_adjacent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comm_old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indegree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sources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[],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sourceweights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[],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outdegree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destinations[],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destweights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[],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MPI_Info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info,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reorder,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comm_dist_graph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06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MPI_Dist_graph_create_adjacent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0:</a:t>
            </a:r>
          </a:p>
          <a:p>
            <a:pPr lvl="1"/>
            <a:r>
              <a:rPr lang="en-US" dirty="0" err="1" smtClean="0"/>
              <a:t>Indegree</a:t>
            </a:r>
            <a:r>
              <a:rPr lang="en-US" dirty="0" smtClean="0"/>
              <a:t>: 0</a:t>
            </a:r>
          </a:p>
          <a:p>
            <a:pPr lvl="1"/>
            <a:r>
              <a:rPr lang="en-US" dirty="0" err="1" smtClean="0"/>
              <a:t>Outdegree</a:t>
            </a:r>
            <a:r>
              <a:rPr lang="en-US" dirty="0" smtClean="0"/>
              <a:t>: 2</a:t>
            </a:r>
          </a:p>
          <a:p>
            <a:pPr lvl="1"/>
            <a:r>
              <a:rPr lang="en-US" dirty="0" err="1" smtClean="0"/>
              <a:t>Dests</a:t>
            </a:r>
            <a:r>
              <a:rPr lang="en-US" dirty="0" smtClean="0"/>
              <a:t>: {3,1}</a:t>
            </a:r>
          </a:p>
          <a:p>
            <a:r>
              <a:rPr lang="en-US" dirty="0" smtClean="0"/>
              <a:t>Process 1:</a:t>
            </a:r>
          </a:p>
          <a:p>
            <a:pPr lvl="1"/>
            <a:r>
              <a:rPr lang="en-US" dirty="0" err="1" smtClean="0"/>
              <a:t>Indegree</a:t>
            </a:r>
            <a:r>
              <a:rPr lang="en-US" dirty="0" smtClean="0"/>
              <a:t>: 3</a:t>
            </a:r>
          </a:p>
          <a:p>
            <a:pPr lvl="1"/>
            <a:r>
              <a:rPr lang="en-US" dirty="0" err="1" smtClean="0"/>
              <a:t>Outdegree</a:t>
            </a:r>
            <a:r>
              <a:rPr lang="en-US" dirty="0" smtClean="0"/>
              <a:t>: 2</a:t>
            </a:r>
          </a:p>
          <a:p>
            <a:pPr lvl="1"/>
            <a:r>
              <a:rPr lang="en-US" dirty="0" smtClean="0"/>
              <a:t>Sources: {4,0,2}</a:t>
            </a:r>
          </a:p>
          <a:p>
            <a:pPr lvl="1"/>
            <a:r>
              <a:rPr lang="en-US" dirty="0" err="1" smtClean="0"/>
              <a:t>Dests</a:t>
            </a:r>
            <a:r>
              <a:rPr lang="en-US" dirty="0" smtClean="0"/>
              <a:t>: {3,4}</a:t>
            </a:r>
          </a:p>
          <a:p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pic>
        <p:nvPicPr>
          <p:cNvPr id="9" name="Picture 8" descr="mpi_graph_exp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0" y="1752600"/>
            <a:ext cx="4383643" cy="2982597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78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MPI_Dist_graph_create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810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n – number of source nodes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sources – n source nodes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degrees – number of edges for each source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destinations, weights – </a:t>
            </a:r>
            <a:r>
              <a:rPr lang="en-US" dirty="0" err="1" smtClean="0"/>
              <a:t>dest</a:t>
            </a:r>
            <a:r>
              <a:rPr lang="en-US" dirty="0" smtClean="0"/>
              <a:t>. processor specification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info, reorder – as usual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More flexible and convenient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Requires global communication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Slightly more expensive than adjacent specification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228600" y="1062260"/>
            <a:ext cx="8763000" cy="14097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MPI_Dist_graph_create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comm_old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n,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sources[],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degrees[],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destinations[],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weights[],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MPI_Info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info,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reorder,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comm_dist_graph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40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MPI_Dist_graph_create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0:</a:t>
            </a:r>
          </a:p>
          <a:p>
            <a:pPr lvl="1"/>
            <a:r>
              <a:rPr lang="en-US" dirty="0" smtClean="0"/>
              <a:t>N: 2</a:t>
            </a:r>
          </a:p>
          <a:p>
            <a:pPr lvl="1"/>
            <a:r>
              <a:rPr lang="en-US" dirty="0" smtClean="0"/>
              <a:t>Sources: {0,1}</a:t>
            </a:r>
          </a:p>
          <a:p>
            <a:pPr lvl="1"/>
            <a:r>
              <a:rPr lang="en-US" dirty="0" smtClean="0"/>
              <a:t>Degrees: {2,1}</a:t>
            </a:r>
            <a:r>
              <a:rPr lang="en-US" baseline="30000" dirty="0" smtClean="0"/>
              <a:t> *</a:t>
            </a:r>
            <a:endParaRPr lang="en-US" dirty="0" smtClean="0"/>
          </a:p>
          <a:p>
            <a:pPr lvl="1"/>
            <a:r>
              <a:rPr lang="en-US" dirty="0" err="1" smtClean="0"/>
              <a:t>Dests</a:t>
            </a:r>
            <a:r>
              <a:rPr lang="en-US" dirty="0" smtClean="0"/>
              <a:t>:  {3,1,4}</a:t>
            </a:r>
          </a:p>
          <a:p>
            <a:r>
              <a:rPr lang="en-US" dirty="0" smtClean="0"/>
              <a:t>Process 1:</a:t>
            </a:r>
          </a:p>
          <a:p>
            <a:pPr lvl="1"/>
            <a:r>
              <a:rPr lang="en-US" dirty="0" smtClean="0"/>
              <a:t>N: 2</a:t>
            </a:r>
          </a:p>
          <a:p>
            <a:pPr lvl="1"/>
            <a:r>
              <a:rPr lang="en-US" dirty="0" smtClean="0"/>
              <a:t>Sources: {2,3}</a:t>
            </a:r>
          </a:p>
          <a:p>
            <a:pPr lvl="1"/>
            <a:r>
              <a:rPr lang="en-US" dirty="0" smtClean="0"/>
              <a:t>Degrees: {1,1}</a:t>
            </a:r>
          </a:p>
          <a:p>
            <a:pPr lvl="1"/>
            <a:r>
              <a:rPr lang="en-US" dirty="0" err="1" smtClean="0"/>
              <a:t>Dests</a:t>
            </a:r>
            <a:r>
              <a:rPr lang="en-US" dirty="0" smtClean="0"/>
              <a:t>: {1,2}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 descr="mpi_graph_exp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0" y="1752600"/>
            <a:ext cx="4383643" cy="2982597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95600" y="542038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Note that in this example, process 0 specifies only one of the two outgoing edges</a:t>
            </a:r>
          </a:p>
          <a:p>
            <a:r>
              <a:rPr lang="en-US" sz="1400" dirty="0" smtClean="0"/>
              <a:t>   of process 1; the second outgoing edge needs to be specified by another process</a:t>
            </a:r>
            <a:endParaRPr lang="en-US" sz="1400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45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4167"/>
          <a:stretch/>
        </p:blipFill>
        <p:spPr>
          <a:xfrm>
            <a:off x="5772059" y="3706083"/>
            <a:ext cx="1177381" cy="84219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4167"/>
          <a:stretch/>
        </p:blipFill>
        <p:spPr>
          <a:xfrm>
            <a:off x="3120299" y="3804666"/>
            <a:ext cx="1177381" cy="8421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4167"/>
          <a:stretch/>
        </p:blipFill>
        <p:spPr>
          <a:xfrm>
            <a:off x="5937319" y="773717"/>
            <a:ext cx="1177381" cy="842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4167"/>
          <a:stretch/>
        </p:blipFill>
        <p:spPr>
          <a:xfrm>
            <a:off x="3285559" y="872300"/>
            <a:ext cx="1177381" cy="842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MPI work?  Multicore Systems.  (2/2)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t="4255" r="24415" b="8511"/>
          <a:stretch/>
        </p:blipFill>
        <p:spPr>
          <a:xfrm>
            <a:off x="838200" y="2362200"/>
            <a:ext cx="1440367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4114800" y="4265676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4114800" y="1371600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6731321" y="1368552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6737417" y="4262628"/>
            <a:ext cx="1371600" cy="1371600"/>
          </a:xfrm>
          <a:prstGeom prst="rect">
            <a:avLst/>
          </a:prstGeom>
        </p:spPr>
      </p:pic>
      <p:cxnSp>
        <p:nvCxnSpPr>
          <p:cNvPr id="12" name="Curved Connector 11"/>
          <p:cNvCxnSpPr>
            <a:stCxn id="6" idx="3"/>
            <a:endCxn id="8" idx="2"/>
          </p:cNvCxnSpPr>
          <p:nvPr/>
        </p:nvCxnSpPr>
        <p:spPr bwMode="auto">
          <a:xfrm flipV="1">
            <a:off x="2278567" y="2743200"/>
            <a:ext cx="2522033" cy="800100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Curved Connector 12"/>
          <p:cNvCxnSpPr>
            <a:stCxn id="6" idx="3"/>
            <a:endCxn id="9" idx="2"/>
          </p:cNvCxnSpPr>
          <p:nvPr/>
        </p:nvCxnSpPr>
        <p:spPr bwMode="auto">
          <a:xfrm flipV="1">
            <a:off x="2278567" y="2740152"/>
            <a:ext cx="5138554" cy="803148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Curved Connector 15"/>
          <p:cNvCxnSpPr>
            <a:stCxn id="6" idx="3"/>
            <a:endCxn id="7" idx="0"/>
          </p:cNvCxnSpPr>
          <p:nvPr/>
        </p:nvCxnSpPr>
        <p:spPr bwMode="auto">
          <a:xfrm>
            <a:off x="2278567" y="3543300"/>
            <a:ext cx="2522033" cy="722376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9" name="Curved Connector 18"/>
          <p:cNvCxnSpPr>
            <a:stCxn id="6" idx="3"/>
            <a:endCxn id="10" idx="0"/>
          </p:cNvCxnSpPr>
          <p:nvPr/>
        </p:nvCxnSpPr>
        <p:spPr bwMode="auto">
          <a:xfrm>
            <a:off x="2278567" y="3543300"/>
            <a:ext cx="5144650" cy="719328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4297680" y="160020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846320" y="1597152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949440" y="159639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498080" y="1593342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297680" y="449580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846320" y="4492752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949440" y="449199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7498080" y="4488942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9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Graph Neighbor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144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Query the number of neighbors of </a:t>
            </a:r>
            <a:r>
              <a:rPr lang="en-US" b="1" dirty="0" smtClean="0"/>
              <a:t>calling process</a:t>
            </a:r>
          </a:p>
          <a:p>
            <a:r>
              <a:rPr lang="en-US" dirty="0" smtClean="0"/>
              <a:t>Returns </a:t>
            </a:r>
            <a:r>
              <a:rPr lang="en-US" dirty="0" err="1" smtClean="0"/>
              <a:t>indegree</a:t>
            </a:r>
            <a:r>
              <a:rPr lang="en-US" dirty="0" smtClean="0"/>
              <a:t> and </a:t>
            </a:r>
            <a:r>
              <a:rPr lang="en-US" dirty="0" err="1" smtClean="0"/>
              <a:t>outdegree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Also info if weighted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5029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Query the neighbor list of </a:t>
            </a:r>
            <a:r>
              <a:rPr lang="en-US" b="1" dirty="0" smtClean="0"/>
              <a:t>calling process</a:t>
            </a:r>
          </a:p>
          <a:p>
            <a:r>
              <a:rPr lang="en-US" dirty="0" smtClean="0"/>
              <a:t>Optionally return weights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1066800" y="990600"/>
            <a:ext cx="6553200" cy="74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MPI_Dist_graph_neighbors_count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indegree,int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outdegree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*weighted)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609600" y="3810000"/>
            <a:ext cx="8077200" cy="1073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MPI_Dist_graph_neighbors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maxindegree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sources[],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sourceweights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[],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maxoutdegree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destinations[],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destweights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20961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Graph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/>
          <a:lstStyle/>
          <a:p>
            <a:r>
              <a:rPr lang="en-US" dirty="0" smtClean="0"/>
              <a:t>Status is either:</a:t>
            </a:r>
          </a:p>
          <a:p>
            <a:pPr lvl="1"/>
            <a:r>
              <a:rPr lang="en-US" dirty="0" smtClean="0"/>
              <a:t>MPI_GRAPH (</a:t>
            </a:r>
            <a:r>
              <a:rPr lang="en-US" dirty="0" err="1" smtClean="0"/>
              <a:t>ugs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MPI_CART</a:t>
            </a:r>
          </a:p>
          <a:p>
            <a:pPr lvl="1"/>
            <a:r>
              <a:rPr lang="en-US" dirty="0" smtClean="0"/>
              <a:t>MPI_DIST_GRAPH</a:t>
            </a:r>
          </a:p>
          <a:p>
            <a:pPr lvl="1"/>
            <a:r>
              <a:rPr lang="en-US" dirty="0" smtClean="0"/>
              <a:t>MPI_UNDEFINED (no topology)</a:t>
            </a:r>
          </a:p>
          <a:p>
            <a:r>
              <a:rPr lang="en-US" dirty="0" smtClean="0"/>
              <a:t>Enables to write libraries on top of MPI topologies!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600200" y="1332627"/>
            <a:ext cx="5257800" cy="4199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MPI_Topo_test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*status)</a:t>
            </a:r>
          </a:p>
        </p:txBody>
      </p:sp>
    </p:spTree>
    <p:extLst>
      <p:ext uri="{BB962C8B-B14F-4D97-AF65-F5344CB8AC3E}">
        <p14:creationId xmlns:p14="http://schemas.microsoft.com/office/powerpoint/2010/main" val="194101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Collectives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Topologies implement no communication!</a:t>
            </a:r>
          </a:p>
          <a:p>
            <a:pPr lvl="1"/>
            <a:r>
              <a:rPr lang="en-US" dirty="0" smtClean="0"/>
              <a:t>Just helper functions</a:t>
            </a:r>
          </a:p>
          <a:p>
            <a:r>
              <a:rPr lang="en-US" dirty="0" smtClean="0"/>
              <a:t>Collective communications only cover some patterns</a:t>
            </a:r>
          </a:p>
          <a:p>
            <a:pPr lvl="1"/>
            <a:r>
              <a:rPr lang="en-US" dirty="0" smtClean="0"/>
              <a:t>E.g., no stencil pattern</a:t>
            </a:r>
          </a:p>
          <a:p>
            <a:r>
              <a:rPr lang="en-US" dirty="0" smtClean="0"/>
              <a:t>Several requests for “build your own collective” functionality in MPI	</a:t>
            </a:r>
          </a:p>
          <a:p>
            <a:pPr lvl="1"/>
            <a:r>
              <a:rPr lang="en-US" dirty="0" smtClean="0"/>
              <a:t>Neighborhood collectives are a simplified version</a:t>
            </a:r>
          </a:p>
          <a:p>
            <a:pPr lvl="1"/>
            <a:r>
              <a:rPr lang="en-US" dirty="0" smtClean="0"/>
              <a:t>Cf. Datatypes for communication patterns!</a:t>
            </a:r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Cartesian Neighborhood Collectives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Communicate with direct neighbors in Cartesian topology</a:t>
            </a:r>
          </a:p>
          <a:p>
            <a:pPr lvl="1"/>
            <a:r>
              <a:rPr lang="en-US" dirty="0" smtClean="0"/>
              <a:t>Corresponds to </a:t>
            </a:r>
            <a:r>
              <a:rPr lang="en-US" dirty="0" err="1" smtClean="0"/>
              <a:t>cart_shift</a:t>
            </a:r>
            <a:r>
              <a:rPr lang="en-US" dirty="0" smtClean="0"/>
              <a:t> with </a:t>
            </a:r>
            <a:r>
              <a:rPr lang="en-US" dirty="0" err="1" smtClean="0"/>
              <a:t>disp</a:t>
            </a:r>
            <a:r>
              <a:rPr lang="en-US" dirty="0" smtClean="0"/>
              <a:t>=1</a:t>
            </a:r>
          </a:p>
          <a:p>
            <a:pPr lvl="1"/>
            <a:r>
              <a:rPr lang="en-US" dirty="0" smtClean="0"/>
              <a:t>Collective (all processes in </a:t>
            </a:r>
            <a:r>
              <a:rPr lang="en-US" dirty="0" err="1" smtClean="0"/>
              <a:t>comm</a:t>
            </a:r>
            <a:r>
              <a:rPr lang="en-US" dirty="0" smtClean="0"/>
              <a:t> must call it, including processes without neighbors)</a:t>
            </a:r>
          </a:p>
          <a:p>
            <a:pPr lvl="1"/>
            <a:r>
              <a:rPr lang="en-US" dirty="0" smtClean="0"/>
              <a:t>Buffers are laid out as neighbor sequence:</a:t>
            </a:r>
          </a:p>
          <a:p>
            <a:pPr lvl="2"/>
            <a:r>
              <a:rPr lang="en-US" dirty="0" smtClean="0"/>
              <a:t>Defined by order of dimensions, first negative, then positive</a:t>
            </a:r>
          </a:p>
          <a:p>
            <a:pPr lvl="2"/>
            <a:r>
              <a:rPr lang="en-US" dirty="0" smtClean="0"/>
              <a:t>2*</a:t>
            </a:r>
            <a:r>
              <a:rPr lang="en-US" dirty="0" err="1" smtClean="0"/>
              <a:t>ndims</a:t>
            </a:r>
            <a:r>
              <a:rPr lang="en-US" dirty="0" smtClean="0"/>
              <a:t> sources and destinations</a:t>
            </a:r>
          </a:p>
          <a:p>
            <a:pPr lvl="2"/>
            <a:r>
              <a:rPr lang="en-US" dirty="0" smtClean="0"/>
              <a:t>Processes at borders (MPI_PROC_NULL) leave holes in buffers (will not be updated or communicated)!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Cartesian Neighborhood Collectives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Buffer ordering example: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3730" name="Picture 2" descr="X:\mpi-forum\tutorial\pics\Fig2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600200"/>
            <a:ext cx="4604606" cy="4419600"/>
          </a:xfrm>
          <a:prstGeom prst="rect">
            <a:avLst/>
          </a:prstGeom>
          <a:noFill/>
        </p:spPr>
      </p:pic>
      <p:pic>
        <p:nvPicPr>
          <p:cNvPr id="73731" name="Picture 3" descr="X:\mpi-forum\tutorial\pics\Fig1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438400"/>
            <a:ext cx="3520509" cy="2819400"/>
          </a:xfrm>
          <a:prstGeom prst="rect">
            <a:avLst/>
          </a:prstGeom>
          <a:noFill/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Graph Neighborhood Collectives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Collective Communication along arbitrary neighborhoods</a:t>
            </a:r>
          </a:p>
          <a:p>
            <a:pPr lvl="1"/>
            <a:r>
              <a:rPr lang="en-US" dirty="0" smtClean="0"/>
              <a:t>Order is determined by order of neighbors as returned by (dist_)</a:t>
            </a:r>
            <a:r>
              <a:rPr lang="en-US" dirty="0" err="1" smtClean="0"/>
              <a:t>graph_neighbors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Distributed graph is directed, may have different numbers of send/</a:t>
            </a:r>
            <a:r>
              <a:rPr lang="en-US" dirty="0" err="1" smtClean="0"/>
              <a:t>recv</a:t>
            </a:r>
            <a:r>
              <a:rPr lang="en-US" dirty="0" smtClean="0"/>
              <a:t> neighbors</a:t>
            </a:r>
          </a:p>
          <a:p>
            <a:pPr lvl="1"/>
            <a:r>
              <a:rPr lang="en-US" dirty="0" smtClean="0"/>
              <a:t>Can express dense collective operations </a:t>
            </a:r>
            <a:r>
              <a:rPr lang="en-US" dirty="0" smtClean="0">
                <a:sym typeface="Wingdings" pitchFamily="2" charset="2"/>
              </a:rPr>
              <a:t></a:t>
            </a:r>
          </a:p>
          <a:p>
            <a:pPr lvl="1"/>
            <a:r>
              <a:rPr lang="en-US" dirty="0" smtClean="0"/>
              <a:t>Any persistent communication pattern!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MPI_Neighbor_allgather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505200"/>
          </a:xfrm>
        </p:spPr>
        <p:txBody>
          <a:bodyPr/>
          <a:lstStyle/>
          <a:p>
            <a:r>
              <a:rPr lang="en-US" dirty="0" smtClean="0"/>
              <a:t>Sends the same message to all neighbors</a:t>
            </a:r>
          </a:p>
          <a:p>
            <a:r>
              <a:rPr lang="en-US" dirty="0" smtClean="0"/>
              <a:t>Receives </a:t>
            </a:r>
            <a:r>
              <a:rPr lang="en-US" dirty="0" err="1" smtClean="0"/>
              <a:t>indegree</a:t>
            </a:r>
            <a:r>
              <a:rPr lang="en-US" dirty="0" smtClean="0"/>
              <a:t> distinct messages</a:t>
            </a:r>
          </a:p>
          <a:p>
            <a:r>
              <a:rPr lang="en-US" dirty="0" smtClean="0"/>
              <a:t>Similar to </a:t>
            </a:r>
            <a:r>
              <a:rPr lang="en-US" dirty="0" err="1" smtClean="0"/>
              <a:t>MPI_Gather</a:t>
            </a:r>
            <a:endParaRPr lang="en-US" dirty="0" smtClean="0"/>
          </a:p>
          <a:p>
            <a:pPr lvl="1"/>
            <a:r>
              <a:rPr lang="en-US" dirty="0" smtClean="0"/>
              <a:t>The all prefix expresses that each process is a “root” of his neighborhood</a:t>
            </a:r>
          </a:p>
          <a:p>
            <a:r>
              <a:rPr lang="en-US" dirty="0" smtClean="0"/>
              <a:t>Vector version for full flexibility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914400" y="1212231"/>
            <a:ext cx="7620000" cy="1073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MPI_Neighbor_allgather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void*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sendbuf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sendcount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sendtype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void*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recvbuf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recvcount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recvtype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083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MPI_Neighbor_alltoall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2667000"/>
          </a:xfrm>
        </p:spPr>
        <p:txBody>
          <a:bodyPr/>
          <a:lstStyle/>
          <a:p>
            <a:r>
              <a:rPr lang="en-US" dirty="0" smtClean="0"/>
              <a:t>Sends </a:t>
            </a:r>
            <a:r>
              <a:rPr lang="en-US" dirty="0" err="1" smtClean="0"/>
              <a:t>outdegree</a:t>
            </a:r>
            <a:r>
              <a:rPr lang="en-US" dirty="0" smtClean="0"/>
              <a:t> distinct messages</a:t>
            </a:r>
          </a:p>
          <a:p>
            <a:r>
              <a:rPr lang="en-US" dirty="0" smtClean="0"/>
              <a:t>Received </a:t>
            </a:r>
            <a:r>
              <a:rPr lang="en-US" dirty="0" err="1" smtClean="0"/>
              <a:t>indegree</a:t>
            </a:r>
            <a:r>
              <a:rPr lang="en-US" dirty="0" smtClean="0"/>
              <a:t> distinct messages</a:t>
            </a:r>
          </a:p>
          <a:p>
            <a:r>
              <a:rPr lang="en-US" dirty="0" smtClean="0"/>
              <a:t>Similar to </a:t>
            </a:r>
            <a:r>
              <a:rPr lang="en-US" dirty="0" err="1" smtClean="0"/>
              <a:t>MPI_Alltoall</a:t>
            </a:r>
            <a:endParaRPr lang="en-US" dirty="0" smtClean="0"/>
          </a:p>
          <a:p>
            <a:pPr lvl="1"/>
            <a:r>
              <a:rPr lang="en-US" dirty="0" smtClean="0"/>
              <a:t>Neighborhood specifies full communication relationship</a:t>
            </a:r>
          </a:p>
          <a:p>
            <a:r>
              <a:rPr lang="en-US" dirty="0" smtClean="0"/>
              <a:t>Vector and w versions for full flexibility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838200" y="1143000"/>
            <a:ext cx="7620000" cy="1073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MPI_Neighbor_alltoall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const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void*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sendbuf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sendcount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sendtype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void*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recvbuf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recvcount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recvtype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92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Nonblocking Neighborhood Collectives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2438400"/>
          </a:xfrm>
        </p:spPr>
        <p:txBody>
          <a:bodyPr/>
          <a:lstStyle/>
          <a:p>
            <a:r>
              <a:rPr lang="en-US" dirty="0" smtClean="0"/>
              <a:t>Very similar to nonblocking collectives</a:t>
            </a:r>
          </a:p>
          <a:p>
            <a:r>
              <a:rPr lang="en-US" dirty="0" smtClean="0"/>
              <a:t>Collective invocation</a:t>
            </a:r>
          </a:p>
          <a:p>
            <a:r>
              <a:rPr lang="en-US" dirty="0" smtClean="0"/>
              <a:t>Matching in-order (no tags)</a:t>
            </a:r>
          </a:p>
          <a:p>
            <a:pPr lvl="1"/>
            <a:r>
              <a:rPr lang="en-US" dirty="0" smtClean="0"/>
              <a:t>No wild tricks with neighborhoods! In order matching per communicator!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524000" y="1295400"/>
            <a:ext cx="5791200" cy="746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MPI_Ineighbor_allgather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(…,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MPI_Request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req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MPI_Ineighbor_alltoall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(…, 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MPI_Request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req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279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stencil_mpi_carttopo_neighcolls.c</a:t>
            </a:r>
            <a:endParaRPr lang="en-US" i="1" dirty="0" smtClean="0"/>
          </a:p>
          <a:p>
            <a:r>
              <a:rPr lang="en-US" dirty="0" smtClean="0"/>
              <a:t>Adds neighborhood collectives to </a:t>
            </a:r>
            <a:r>
              <a:rPr lang="en-US" smtClean="0"/>
              <a:t>the topology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7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Basic Send/Receive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r>
              <a:rPr lang="en-US" dirty="0"/>
              <a:t>Simple communication </a:t>
            </a:r>
            <a:r>
              <a:rPr lang="en-US" dirty="0" smtClean="0"/>
              <a:t>model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Application </a:t>
            </a:r>
            <a:r>
              <a:rPr lang="en-US" dirty="0"/>
              <a:t>needs to specify to the MPI implementation: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How do you compile and run an MPI application?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will processes be identified?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How will “data” be described?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203450" y="1593850"/>
            <a:ext cx="4433888" cy="1301750"/>
            <a:chOff x="1388" y="1375"/>
            <a:chExt cx="2793" cy="820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388" y="1375"/>
              <a:ext cx="670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Process 0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244" y="1395"/>
              <a:ext cx="829" cy="2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Process 1</a:t>
              </a: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2636" y="1427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388" y="1653"/>
              <a:ext cx="773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chemeClr val="bg2">
                      <a:lumMod val="10000"/>
                    </a:schemeClr>
                  </a:solidFill>
                </a:rPr>
                <a:t>Send(data)</a:t>
              </a:r>
              <a:endParaRPr 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244" y="1839"/>
              <a:ext cx="937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Receive(data)</a:t>
              </a:r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348" y="1763"/>
              <a:ext cx="768" cy="192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none" w="sm" len="sm"/>
              <a:tailEnd type="triangle" w="med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1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Running your application with MPICH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Slightly more advanced topics: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Non-blocking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Group (collective)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MPI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Datatypes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Advanced topics:</a:t>
            </a:r>
          </a:p>
          <a:p>
            <a:pPr lvl="1"/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Nonblocking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Collectives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One-sided communication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Hybrid Programming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Network locality and Topology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MPI Forum continues to meet once every 3 months to define future versions of the MPI Standard</a:t>
            </a:r>
          </a:p>
          <a:p>
            <a:r>
              <a:rPr lang="en-US" dirty="0" smtClean="0"/>
              <a:t>We describe some of the proposals the Forum is currently considering</a:t>
            </a:r>
          </a:p>
          <a:p>
            <a:r>
              <a:rPr lang="en-US" dirty="0" smtClean="0"/>
              <a:t>None of these topics are guaranteed to be in MPI-4</a:t>
            </a:r>
          </a:p>
          <a:p>
            <a:pPr lvl="1"/>
            <a:r>
              <a:rPr lang="en-US" dirty="0" smtClean="0"/>
              <a:t>These are simply proposals that are being considered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Working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Point-to-point communication</a:t>
            </a:r>
          </a:p>
          <a:p>
            <a:r>
              <a:rPr lang="en-US" dirty="0" smtClean="0"/>
              <a:t>Fault tolerance</a:t>
            </a:r>
          </a:p>
          <a:p>
            <a:r>
              <a:rPr lang="en-US" dirty="0" smtClean="0"/>
              <a:t>Hybrid programming</a:t>
            </a:r>
          </a:p>
          <a:p>
            <a:r>
              <a:rPr lang="en-US" dirty="0" smtClean="0"/>
              <a:t>Persistence</a:t>
            </a:r>
          </a:p>
          <a:p>
            <a:r>
              <a:rPr lang="en-US" dirty="0" smtClean="0"/>
              <a:t>Tools interfaces</a:t>
            </a:r>
          </a:p>
          <a:p>
            <a:r>
              <a:rPr lang="en-US" dirty="0" smtClean="0"/>
              <a:t>Large counts: C11 </a:t>
            </a:r>
            <a:r>
              <a:rPr lang="en-US" dirty="0" smtClean="0"/>
              <a:t>bindings for large counts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093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Point-to-Point Working Group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310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Streaming communication</a:t>
            </a:r>
          </a:p>
          <a:p>
            <a:pPr lvl="1"/>
            <a:r>
              <a:rPr lang="en-US" dirty="0" smtClean="0"/>
              <a:t>On hold</a:t>
            </a:r>
          </a:p>
          <a:p>
            <a:r>
              <a:rPr lang="en-US" dirty="0" smtClean="0"/>
              <a:t>Batched communication</a:t>
            </a:r>
          </a:p>
          <a:p>
            <a:pPr lvl="1"/>
            <a:r>
              <a:rPr lang="en-US" dirty="0" smtClean="0"/>
              <a:t>Initial proposal</a:t>
            </a:r>
          </a:p>
          <a:p>
            <a:r>
              <a:rPr lang="en-US" dirty="0" smtClean="0"/>
              <a:t>Allocate receive</a:t>
            </a:r>
          </a:p>
          <a:p>
            <a:pPr lvl="1"/>
            <a:r>
              <a:rPr lang="en-US" dirty="0" smtClean="0"/>
              <a:t>On hold</a:t>
            </a:r>
          </a:p>
          <a:p>
            <a:r>
              <a:rPr lang="en-US" dirty="0" smtClean="0"/>
              <a:t>Receive reduce/accumulate</a:t>
            </a:r>
          </a:p>
          <a:p>
            <a:pPr lvl="1"/>
            <a:r>
              <a:rPr lang="en-US" smtClean="0"/>
              <a:t>On hold</a:t>
            </a:r>
            <a:endParaRPr lang="en-US" dirty="0" smtClean="0"/>
          </a:p>
          <a:p>
            <a:r>
              <a:rPr lang="en-US" dirty="0" smtClean="0"/>
              <a:t>Communication relaxation hints</a:t>
            </a:r>
          </a:p>
          <a:p>
            <a:pPr lvl="1"/>
            <a:r>
              <a:rPr lang="en-US" dirty="0" smtClean="0"/>
              <a:t>Active discussion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929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MPI Stream?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2971800"/>
          </a:xfrm>
        </p:spPr>
        <p:txBody>
          <a:bodyPr/>
          <a:lstStyle/>
          <a:p>
            <a:r>
              <a:rPr lang="en-US" dirty="0" smtClean="0"/>
              <a:t>From single sender to single receiver only</a:t>
            </a:r>
          </a:p>
          <a:p>
            <a:pPr lvl="1"/>
            <a:r>
              <a:rPr lang="en-US" dirty="0" smtClean="0"/>
              <a:t>Joined by an existing communicator</a:t>
            </a:r>
          </a:p>
          <a:p>
            <a:r>
              <a:rPr lang="en-US" dirty="0" smtClean="0"/>
              <a:t>Ordered and reliable</a:t>
            </a:r>
          </a:p>
          <a:p>
            <a:r>
              <a:rPr lang="en-US" dirty="0" smtClean="0"/>
              <a:t>Sender can send any amount of data</a:t>
            </a:r>
          </a:p>
          <a:p>
            <a:r>
              <a:rPr lang="en-US" dirty="0" smtClean="0"/>
              <a:t>Received can receive any amount of data</a:t>
            </a:r>
          </a:p>
          <a:p>
            <a:pPr lvl="1"/>
            <a:r>
              <a:rPr lang="en-US" dirty="0" smtClean="0"/>
              <a:t>(up to what is available)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249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issues with MPI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Datatypes</a:t>
            </a:r>
            <a:r>
              <a:rPr lang="en-US" dirty="0" smtClean="0"/>
              <a:t> as the unit of transmission</a:t>
            </a:r>
          </a:p>
          <a:p>
            <a:pPr lvl="1"/>
            <a:r>
              <a:rPr lang="en-US" dirty="0" smtClean="0"/>
              <a:t>Normal message boundaries would be ignored</a:t>
            </a:r>
          </a:p>
          <a:p>
            <a:r>
              <a:rPr lang="en-US" dirty="0" smtClean="0"/>
              <a:t>Flow-control/buffering</a:t>
            </a:r>
          </a:p>
          <a:p>
            <a:pPr lvl="1"/>
            <a:r>
              <a:rPr lang="en-US" dirty="0" smtClean="0"/>
              <a:t>E.g., receiver consistently slower than sender</a:t>
            </a:r>
          </a:p>
          <a:p>
            <a:r>
              <a:rPr lang="en-US" dirty="0" smtClean="0"/>
              <a:t>Allow buffer underrun or block receiver?</a:t>
            </a:r>
          </a:p>
          <a:p>
            <a:pPr lvl="1"/>
            <a:r>
              <a:rPr lang="en-US" dirty="0" smtClean="0"/>
              <a:t>E.g., receiver wants 33 integers, but only 16 are available</a:t>
            </a:r>
          </a:p>
          <a:p>
            <a:r>
              <a:rPr lang="en-US" dirty="0" smtClean="0"/>
              <a:t>Performance benefits discussion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8785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 smtClean="0"/>
              <a:t>Genome Assembly</a:t>
            </a:r>
            <a:endParaRPr kumimoji="1" lang="en-US" altLang="zh-CN" sz="28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51644" y="980728"/>
            <a:ext cx="4114800" cy="5343871"/>
          </a:xfrm>
        </p:spPr>
        <p:txBody>
          <a:bodyPr/>
          <a:lstStyle/>
          <a:p>
            <a:r>
              <a:rPr kumimoji="1" lang="en-US" altLang="zh-CN" sz="2400" dirty="0"/>
              <a:t>G</a:t>
            </a:r>
            <a:r>
              <a:rPr kumimoji="1" lang="en-US" altLang="zh-CN" sz="2400" dirty="0" smtClean="0"/>
              <a:t>enome </a:t>
            </a:r>
            <a:r>
              <a:rPr kumimoji="1" lang="en-US" altLang="zh-CN" sz="2400" dirty="0"/>
              <a:t>analysis</a:t>
            </a:r>
            <a:endParaRPr kumimoji="1" lang="en-US" altLang="zh-CN" sz="2400" dirty="0" smtClean="0"/>
          </a:p>
          <a:p>
            <a:pPr lvl="1"/>
            <a:r>
              <a:rPr kumimoji="1" lang="en-US" altLang="zh-CN" dirty="0" smtClean="0"/>
              <a:t>Sequence alignment</a:t>
            </a:r>
          </a:p>
          <a:p>
            <a:pPr lvl="1"/>
            <a:r>
              <a:rPr kumimoji="1" lang="en-US" altLang="zh-CN" sz="2400" b="1" dirty="0" smtClean="0">
                <a:solidFill>
                  <a:srgbClr val="1F497D"/>
                </a:solidFill>
              </a:rPr>
              <a:t>Sequence assembly</a:t>
            </a:r>
          </a:p>
          <a:p>
            <a:pPr lvl="2"/>
            <a:r>
              <a:rPr kumimoji="1" lang="en-US" altLang="zh-CN" b="1" dirty="0" smtClean="0"/>
              <a:t>Reconstruct</a:t>
            </a:r>
            <a:r>
              <a:rPr kumimoji="1" lang="en-US" altLang="zh-CN" dirty="0" smtClean="0"/>
              <a:t> long DNA sequences by merging many small fragments</a:t>
            </a:r>
          </a:p>
          <a:p>
            <a:pPr lvl="1"/>
            <a:r>
              <a:rPr kumimoji="1" lang="en-US" altLang="zh-CN" dirty="0" smtClean="0"/>
              <a:t>Gene mapping</a:t>
            </a:r>
            <a:endParaRPr kumimoji="1"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4330555" y="1460926"/>
            <a:ext cx="4999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lvl="2"/>
            <a:r>
              <a:rPr kumimoji="1" lang="en-US" altLang="zh-CN" sz="1400" dirty="0" smtClean="0">
                <a:solidFill>
                  <a:schemeClr val="bg2">
                    <a:lumMod val="10000"/>
                  </a:schemeClr>
                </a:solidFill>
              </a:rPr>
              <a:t>Hard </a:t>
            </a:r>
            <a:r>
              <a:rPr kumimoji="1" lang="en-US" altLang="zh-CN" sz="1400" dirty="0">
                <a:solidFill>
                  <a:schemeClr val="bg2">
                    <a:lumMod val="10000"/>
                  </a:schemeClr>
                </a:solidFill>
              </a:rPr>
              <a:t>to read whole genomes in current </a:t>
            </a:r>
            <a:r>
              <a:rPr kumimoji="1" lang="en-US" altLang="zh-CN" sz="1400" dirty="0" smtClean="0">
                <a:solidFill>
                  <a:schemeClr val="bg2">
                    <a:lumMod val="10000"/>
                  </a:schemeClr>
                </a:solidFill>
              </a:rPr>
              <a:t> sequencing technology. </a:t>
            </a:r>
          </a:p>
          <a:p>
            <a:pPr marL="1588" lvl="2"/>
            <a:r>
              <a:rPr kumimoji="1" lang="en-US" altLang="zh-CN" sz="1400" dirty="0" smtClean="0">
                <a:solidFill>
                  <a:schemeClr val="bg2">
                    <a:lumMod val="10000"/>
                  </a:schemeClr>
                </a:solidFill>
              </a:rPr>
              <a:t>Instead, read </a:t>
            </a:r>
            <a:r>
              <a:rPr kumimoji="1" lang="en-US" altLang="zh-CN" sz="1400" dirty="0">
                <a:solidFill>
                  <a:schemeClr val="bg2">
                    <a:lumMod val="10000"/>
                  </a:schemeClr>
                </a:solidFill>
              </a:rPr>
              <a:t>many small fragments </a:t>
            </a:r>
            <a:r>
              <a:rPr kumimoji="1" lang="en-US" altLang="zh-CN" sz="1400" dirty="0" smtClean="0">
                <a:solidFill>
                  <a:schemeClr val="bg2">
                    <a:lumMod val="10000"/>
                  </a:schemeClr>
                </a:solidFill>
              </a:rPr>
              <a:t>, called “</a:t>
            </a:r>
            <a:r>
              <a:rPr kumimoji="1" lang="en-US" altLang="zh-CN" sz="1400" b="1" dirty="0" smtClean="0">
                <a:solidFill>
                  <a:schemeClr val="bg2">
                    <a:lumMod val="10000"/>
                  </a:schemeClr>
                </a:solidFill>
              </a:rPr>
              <a:t>reads</a:t>
            </a:r>
            <a:r>
              <a:rPr kumimoji="1" lang="en-US" altLang="zh-CN" sz="1400" dirty="0" smtClean="0">
                <a:solidFill>
                  <a:schemeClr val="bg2">
                    <a:lumMod val="10000"/>
                  </a:schemeClr>
                </a:solidFill>
              </a:rPr>
              <a:t>”.</a:t>
            </a:r>
            <a:endParaRPr kumimoji="1" lang="en-US" altLang="zh-CN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44" y="3930669"/>
            <a:ext cx="3357875" cy="2324335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1933702" y="6102844"/>
            <a:ext cx="2655301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" dirty="0" smtClean="0"/>
              <a:t>[Adapted from National Human Genome Research Institute]</a:t>
            </a:r>
            <a:endParaRPr lang="en-US" sz="1150" dirty="0"/>
          </a:p>
        </p:txBody>
      </p:sp>
      <p:grpSp>
        <p:nvGrpSpPr>
          <p:cNvPr id="378" name="组 377"/>
          <p:cNvGrpSpPr/>
          <p:nvPr/>
        </p:nvGrpSpPr>
        <p:grpSpPr>
          <a:xfrm>
            <a:off x="4856725" y="5226772"/>
            <a:ext cx="1511713" cy="255064"/>
            <a:chOff x="4527165" y="4966043"/>
            <a:chExt cx="1511713" cy="255064"/>
          </a:xfrm>
        </p:grpSpPr>
        <p:sp>
          <p:nvSpPr>
            <p:cNvPr id="366" name="圆角矩形 365"/>
            <p:cNvSpPr/>
            <p:nvPr/>
          </p:nvSpPr>
          <p:spPr bwMode="auto">
            <a:xfrm>
              <a:off x="4527165" y="4966043"/>
              <a:ext cx="1484168" cy="246221"/>
            </a:xfrm>
            <a:prstGeom prst="roundRect">
              <a:avLst/>
            </a:prstGeom>
            <a:solidFill>
              <a:srgbClr val="FFFFFF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5" name="矩形 364"/>
            <p:cNvSpPr/>
            <p:nvPr/>
          </p:nvSpPr>
          <p:spPr>
            <a:xfrm>
              <a:off x="4528616" y="4974886"/>
              <a:ext cx="15102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kumimoji="1" lang="en-US" altLang="zh-CN" sz="1000" b="1" dirty="0" smtClean="0">
                  <a:solidFill>
                    <a:srgbClr val="7AB800">
                      <a:lumMod val="50000"/>
                    </a:srgbClr>
                  </a:solidFill>
                </a:rPr>
                <a:t>A</a:t>
              </a:r>
              <a:r>
                <a:rPr kumimoji="1" lang="en-US" altLang="zh-CN" sz="1000" b="1" dirty="0" smtClean="0">
                  <a:solidFill>
                    <a:srgbClr val="D2D2D2">
                      <a:lumMod val="10000"/>
                    </a:srgbClr>
                  </a:solidFill>
                </a:rPr>
                <a:t>G</a:t>
              </a:r>
              <a:r>
                <a:rPr kumimoji="1" lang="en-US" altLang="zh-CN" sz="1000" b="1" dirty="0" smtClean="0">
                  <a:solidFill>
                    <a:srgbClr val="F37315"/>
                  </a:solidFill>
                </a:rPr>
                <a:t>TT</a:t>
              </a:r>
              <a:r>
                <a:rPr kumimoji="1" lang="en-US" altLang="zh-CN" sz="1000" b="1" dirty="0" smtClean="0">
                  <a:solidFill>
                    <a:srgbClr val="3366FF"/>
                  </a:solidFill>
                </a:rPr>
                <a:t>CCC</a:t>
              </a:r>
              <a:r>
                <a:rPr kumimoji="1" lang="en-US" altLang="zh-CN" sz="1000" b="1" dirty="0" smtClean="0">
                  <a:solidFill>
                    <a:srgbClr val="F37315"/>
                  </a:solidFill>
                </a:rPr>
                <a:t>T</a:t>
              </a:r>
              <a:r>
                <a:rPr kumimoji="1" lang="en-US" altLang="zh-CN" sz="1000" b="1" dirty="0" smtClean="0">
                  <a:solidFill>
                    <a:srgbClr val="D2D2D2">
                      <a:lumMod val="10000"/>
                    </a:srgbClr>
                  </a:solidFill>
                </a:rPr>
                <a:t>GG</a:t>
              </a:r>
              <a:r>
                <a:rPr kumimoji="1" lang="en-US" altLang="zh-CN" sz="1000" b="1" dirty="0" smtClean="0">
                  <a:solidFill>
                    <a:srgbClr val="7AB800">
                      <a:lumMod val="50000"/>
                    </a:srgbClr>
                  </a:solidFill>
                </a:rPr>
                <a:t>AA</a:t>
              </a:r>
              <a:r>
                <a:rPr kumimoji="1" lang="en-US" altLang="zh-CN" sz="1000" b="1" dirty="0" smtClean="0">
                  <a:solidFill>
                    <a:srgbClr val="3366FF"/>
                  </a:solidFill>
                </a:rPr>
                <a:t>CC</a:t>
              </a:r>
              <a:r>
                <a:rPr kumimoji="1" lang="en-US" altLang="zh-CN" sz="1000" b="1" dirty="0" smtClean="0">
                  <a:solidFill>
                    <a:srgbClr val="D2D2D2">
                      <a:lumMod val="10000"/>
                    </a:srgbClr>
                  </a:solidFill>
                </a:rPr>
                <a:t>G</a:t>
              </a:r>
              <a:r>
                <a:rPr kumimoji="1" lang="en-US" altLang="zh-CN" sz="1000" b="1" dirty="0" smtClean="0">
                  <a:solidFill>
                    <a:srgbClr val="F37315"/>
                  </a:solidFill>
                </a:rPr>
                <a:t>T</a:t>
              </a:r>
              <a:r>
                <a:rPr kumimoji="1" lang="en-US" altLang="zh-CN" sz="1000" b="1" dirty="0" smtClean="0">
                  <a:solidFill>
                    <a:srgbClr val="D2D2D2">
                      <a:lumMod val="10000"/>
                    </a:srgbClr>
                  </a:solidFill>
                </a:rPr>
                <a:t>G</a:t>
              </a:r>
              <a:r>
                <a:rPr kumimoji="1" lang="en-US" altLang="zh-CN" sz="1000" b="1" dirty="0" smtClean="0">
                  <a:solidFill>
                    <a:srgbClr val="7AB800">
                      <a:lumMod val="50000"/>
                    </a:srgbClr>
                  </a:solidFill>
                </a:rPr>
                <a:t>A</a:t>
              </a:r>
              <a:endParaRPr kumimoji="1" lang="zh-CN" altLang="en-US" sz="1000" b="1" dirty="0">
                <a:solidFill>
                  <a:srgbClr val="151515"/>
                </a:solidFill>
              </a:endParaRPr>
            </a:p>
          </p:txBody>
        </p:sp>
      </p:grpSp>
      <p:sp>
        <p:nvSpPr>
          <p:cNvPr id="376" name="任意形状 375"/>
          <p:cNvSpPr/>
          <p:nvPr/>
        </p:nvSpPr>
        <p:spPr>
          <a:xfrm>
            <a:off x="5175401" y="5687334"/>
            <a:ext cx="874362" cy="132021"/>
          </a:xfrm>
          <a:custGeom>
            <a:avLst/>
            <a:gdLst>
              <a:gd name="connsiteX0" fmla="*/ 0 w 1364074"/>
              <a:gd name="connsiteY0" fmla="*/ 301 h 132021"/>
              <a:gd name="connsiteX1" fmla="*/ 329259 w 1364074"/>
              <a:gd name="connsiteY1" fmla="*/ 19116 h 132021"/>
              <a:gd name="connsiteX2" fmla="*/ 442148 w 1364074"/>
              <a:gd name="connsiteY2" fmla="*/ 122597 h 132021"/>
              <a:gd name="connsiteX3" fmla="*/ 837259 w 1364074"/>
              <a:gd name="connsiteY3" fmla="*/ 19116 h 132021"/>
              <a:gd name="connsiteX4" fmla="*/ 1063037 w 1364074"/>
              <a:gd name="connsiteY4" fmla="*/ 132005 h 132021"/>
              <a:gd name="connsiteX5" fmla="*/ 1364074 w 1364074"/>
              <a:gd name="connsiteY5" fmla="*/ 9709 h 13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074" h="132021">
                <a:moveTo>
                  <a:pt x="0" y="301"/>
                </a:moveTo>
                <a:cubicBezTo>
                  <a:pt x="127784" y="-483"/>
                  <a:pt x="255568" y="-1267"/>
                  <a:pt x="329259" y="19116"/>
                </a:cubicBezTo>
                <a:cubicBezTo>
                  <a:pt x="402950" y="39499"/>
                  <a:pt x="357481" y="122597"/>
                  <a:pt x="442148" y="122597"/>
                </a:cubicBezTo>
                <a:cubicBezTo>
                  <a:pt x="526815" y="122597"/>
                  <a:pt x="733778" y="17548"/>
                  <a:pt x="837259" y="19116"/>
                </a:cubicBezTo>
                <a:cubicBezTo>
                  <a:pt x="940740" y="20684"/>
                  <a:pt x="975235" y="133573"/>
                  <a:pt x="1063037" y="132005"/>
                </a:cubicBezTo>
                <a:cubicBezTo>
                  <a:pt x="1150839" y="130437"/>
                  <a:pt x="1364074" y="9709"/>
                  <a:pt x="1364074" y="9709"/>
                </a:cubicBezTo>
              </a:path>
            </a:pathLst>
          </a:custGeom>
          <a:ln w="1905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7" name="任意形状 376"/>
          <p:cNvSpPr/>
          <p:nvPr/>
        </p:nvSpPr>
        <p:spPr>
          <a:xfrm>
            <a:off x="4200835" y="5687334"/>
            <a:ext cx="874362" cy="132021"/>
          </a:xfrm>
          <a:custGeom>
            <a:avLst/>
            <a:gdLst>
              <a:gd name="connsiteX0" fmla="*/ 0 w 1364074"/>
              <a:gd name="connsiteY0" fmla="*/ 301 h 132021"/>
              <a:gd name="connsiteX1" fmla="*/ 329259 w 1364074"/>
              <a:gd name="connsiteY1" fmla="*/ 19116 h 132021"/>
              <a:gd name="connsiteX2" fmla="*/ 442148 w 1364074"/>
              <a:gd name="connsiteY2" fmla="*/ 122597 h 132021"/>
              <a:gd name="connsiteX3" fmla="*/ 837259 w 1364074"/>
              <a:gd name="connsiteY3" fmla="*/ 19116 h 132021"/>
              <a:gd name="connsiteX4" fmla="*/ 1063037 w 1364074"/>
              <a:gd name="connsiteY4" fmla="*/ 132005 h 132021"/>
              <a:gd name="connsiteX5" fmla="*/ 1364074 w 1364074"/>
              <a:gd name="connsiteY5" fmla="*/ 9709 h 13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4074" h="132021">
                <a:moveTo>
                  <a:pt x="0" y="301"/>
                </a:moveTo>
                <a:cubicBezTo>
                  <a:pt x="127784" y="-483"/>
                  <a:pt x="255568" y="-1267"/>
                  <a:pt x="329259" y="19116"/>
                </a:cubicBezTo>
                <a:cubicBezTo>
                  <a:pt x="402950" y="39499"/>
                  <a:pt x="357481" y="122597"/>
                  <a:pt x="442148" y="122597"/>
                </a:cubicBezTo>
                <a:cubicBezTo>
                  <a:pt x="526815" y="122597"/>
                  <a:pt x="733778" y="17548"/>
                  <a:pt x="837259" y="19116"/>
                </a:cubicBezTo>
                <a:cubicBezTo>
                  <a:pt x="940740" y="20684"/>
                  <a:pt x="975235" y="133573"/>
                  <a:pt x="1063037" y="132005"/>
                </a:cubicBezTo>
                <a:cubicBezTo>
                  <a:pt x="1150839" y="130437"/>
                  <a:pt x="1364074" y="9709"/>
                  <a:pt x="1364074" y="9709"/>
                </a:cubicBezTo>
              </a:path>
            </a:pathLst>
          </a:custGeom>
          <a:ln w="1905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9" name="矩形 378"/>
          <p:cNvSpPr/>
          <p:nvPr/>
        </p:nvSpPr>
        <p:spPr bwMode="auto">
          <a:xfrm>
            <a:off x="4390201" y="3602478"/>
            <a:ext cx="4686110" cy="1214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361" name="组 360"/>
          <p:cNvGrpSpPr/>
          <p:nvPr/>
        </p:nvGrpSpPr>
        <p:grpSpPr>
          <a:xfrm>
            <a:off x="7410587" y="3773900"/>
            <a:ext cx="1592917" cy="978987"/>
            <a:chOff x="6957003" y="3326204"/>
            <a:chExt cx="1592917" cy="978987"/>
          </a:xfrm>
        </p:grpSpPr>
        <p:grpSp>
          <p:nvGrpSpPr>
            <p:cNvPr id="165" name="组 164"/>
            <p:cNvGrpSpPr/>
            <p:nvPr/>
          </p:nvGrpSpPr>
          <p:grpSpPr>
            <a:xfrm>
              <a:off x="6957003" y="3601907"/>
              <a:ext cx="364202" cy="215444"/>
              <a:chOff x="7855443" y="3335538"/>
              <a:chExt cx="364202" cy="215444"/>
            </a:xfrm>
          </p:grpSpPr>
          <p:sp>
            <p:nvSpPr>
              <p:cNvPr id="163" name="椭圆 162"/>
              <p:cNvSpPr/>
              <p:nvPr/>
            </p:nvSpPr>
            <p:spPr>
              <a:xfrm>
                <a:off x="7855443" y="3352176"/>
                <a:ext cx="345548" cy="190142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7855443" y="3335538"/>
                <a:ext cx="36420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800" b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kumimoji="1" lang="en-US" altLang="zh-CN" sz="800" b="1" dirty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r>
                  <a:rPr kumimoji="1" lang="en-US" altLang="zh-CN" sz="800" b="1" dirty="0">
                    <a:solidFill>
                      <a:srgbClr val="F37315"/>
                    </a:solidFill>
                  </a:rPr>
                  <a:t>T</a:t>
                </a:r>
                <a:endParaRPr lang="zh-CN" altLang="en-US" sz="800" dirty="0"/>
              </a:p>
            </p:txBody>
          </p:sp>
        </p:grpSp>
        <p:grpSp>
          <p:nvGrpSpPr>
            <p:cNvPr id="166" name="组 165"/>
            <p:cNvGrpSpPr/>
            <p:nvPr/>
          </p:nvGrpSpPr>
          <p:grpSpPr>
            <a:xfrm>
              <a:off x="7601557" y="3326204"/>
              <a:ext cx="345548" cy="215444"/>
              <a:chOff x="7855443" y="3335538"/>
              <a:chExt cx="345548" cy="215444"/>
            </a:xfrm>
          </p:grpSpPr>
          <p:sp>
            <p:nvSpPr>
              <p:cNvPr id="167" name="椭圆 166"/>
              <p:cNvSpPr/>
              <p:nvPr/>
            </p:nvSpPr>
            <p:spPr>
              <a:xfrm>
                <a:off x="7855443" y="3352176"/>
                <a:ext cx="345548" cy="190142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7855443" y="3335538"/>
                <a:ext cx="34055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800" b="1" dirty="0">
                    <a:solidFill>
                      <a:srgbClr val="F37315"/>
                    </a:solidFill>
                  </a:rPr>
                  <a:t>TT</a:t>
                </a:r>
                <a:r>
                  <a:rPr kumimoji="1" lang="en-US" altLang="zh-CN" sz="800" b="1" dirty="0">
                    <a:solidFill>
                      <a:srgbClr val="3366FF"/>
                    </a:solidFill>
                  </a:rPr>
                  <a:t>C</a:t>
                </a:r>
                <a:endParaRPr lang="zh-CN" altLang="en-US" sz="800" dirty="0"/>
              </a:p>
            </p:txBody>
          </p:sp>
        </p:grpSp>
        <p:grpSp>
          <p:nvGrpSpPr>
            <p:cNvPr id="169" name="组 168"/>
            <p:cNvGrpSpPr/>
            <p:nvPr/>
          </p:nvGrpSpPr>
          <p:grpSpPr>
            <a:xfrm>
              <a:off x="7441640" y="3582258"/>
              <a:ext cx="351629" cy="215444"/>
              <a:chOff x="7855443" y="3335538"/>
              <a:chExt cx="351629" cy="215444"/>
            </a:xfrm>
          </p:grpSpPr>
          <p:sp>
            <p:nvSpPr>
              <p:cNvPr id="170" name="椭圆 169"/>
              <p:cNvSpPr/>
              <p:nvPr/>
            </p:nvSpPr>
            <p:spPr>
              <a:xfrm>
                <a:off x="7855443" y="3352176"/>
                <a:ext cx="345548" cy="190142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7855443" y="3335538"/>
                <a:ext cx="35162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800" b="1" dirty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r>
                  <a:rPr kumimoji="1" lang="en-US" altLang="zh-CN" sz="800" b="1" dirty="0">
                    <a:solidFill>
                      <a:srgbClr val="F37315"/>
                    </a:solidFill>
                  </a:rPr>
                  <a:t>TT</a:t>
                </a:r>
                <a:endParaRPr lang="zh-CN" altLang="en-US" sz="800" dirty="0"/>
              </a:p>
            </p:txBody>
          </p:sp>
        </p:grpSp>
        <p:grpSp>
          <p:nvGrpSpPr>
            <p:cNvPr id="172" name="组 171"/>
            <p:cNvGrpSpPr/>
            <p:nvPr/>
          </p:nvGrpSpPr>
          <p:grpSpPr>
            <a:xfrm>
              <a:off x="7808732" y="3572773"/>
              <a:ext cx="345548" cy="215444"/>
              <a:chOff x="7855443" y="3335538"/>
              <a:chExt cx="345548" cy="215444"/>
            </a:xfrm>
          </p:grpSpPr>
          <p:sp>
            <p:nvSpPr>
              <p:cNvPr id="173" name="椭圆 172"/>
              <p:cNvSpPr/>
              <p:nvPr/>
            </p:nvSpPr>
            <p:spPr>
              <a:xfrm>
                <a:off x="7855443" y="3352176"/>
                <a:ext cx="345548" cy="190142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7855443" y="3335538"/>
                <a:ext cx="34406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800" b="1" dirty="0" smtClean="0">
                    <a:solidFill>
                      <a:srgbClr val="F37315"/>
                    </a:solidFill>
                  </a:rPr>
                  <a:t>T</a:t>
                </a:r>
                <a:r>
                  <a:rPr kumimoji="1" lang="en-US" altLang="zh-CN" sz="800" b="1" dirty="0" smtClean="0">
                    <a:solidFill>
                      <a:srgbClr val="3366FF"/>
                    </a:solidFill>
                  </a:rPr>
                  <a:t>CC</a:t>
                </a:r>
                <a:endParaRPr lang="zh-CN" altLang="en-US" sz="800" dirty="0"/>
              </a:p>
            </p:txBody>
          </p:sp>
        </p:grpSp>
        <p:grpSp>
          <p:nvGrpSpPr>
            <p:cNvPr id="175" name="组 174"/>
            <p:cNvGrpSpPr/>
            <p:nvPr/>
          </p:nvGrpSpPr>
          <p:grpSpPr>
            <a:xfrm>
              <a:off x="7749942" y="3860009"/>
              <a:ext cx="358642" cy="215444"/>
              <a:chOff x="7855443" y="3335538"/>
              <a:chExt cx="358642" cy="215444"/>
            </a:xfrm>
          </p:grpSpPr>
          <p:sp>
            <p:nvSpPr>
              <p:cNvPr id="176" name="椭圆 175"/>
              <p:cNvSpPr/>
              <p:nvPr/>
            </p:nvSpPr>
            <p:spPr>
              <a:xfrm>
                <a:off x="7855443" y="3352176"/>
                <a:ext cx="345548" cy="190142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7855443" y="3335538"/>
                <a:ext cx="35864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800" b="1" dirty="0" smtClean="0">
                    <a:solidFill>
                      <a:srgbClr val="3366FF"/>
                    </a:solidFill>
                  </a:rPr>
                  <a:t>C</a:t>
                </a:r>
                <a:r>
                  <a:rPr kumimoji="1" lang="en-US" altLang="zh-CN" sz="800" b="1" dirty="0">
                    <a:solidFill>
                      <a:srgbClr val="3366FF"/>
                    </a:solidFill>
                  </a:rPr>
                  <a:t>C</a:t>
                </a:r>
                <a:r>
                  <a:rPr kumimoji="1" lang="en-US" altLang="zh-CN" sz="8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endParaRPr lang="zh-CN" altLang="en-US" sz="800" dirty="0"/>
              </a:p>
            </p:txBody>
          </p:sp>
        </p:grpSp>
        <p:grpSp>
          <p:nvGrpSpPr>
            <p:cNvPr id="178" name="组 177"/>
            <p:cNvGrpSpPr/>
            <p:nvPr/>
          </p:nvGrpSpPr>
          <p:grpSpPr>
            <a:xfrm>
              <a:off x="7192665" y="3974484"/>
              <a:ext cx="377026" cy="215444"/>
              <a:chOff x="7855443" y="3335538"/>
              <a:chExt cx="377026" cy="215444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7855443" y="3352176"/>
                <a:ext cx="345548" cy="190142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7855443" y="3335538"/>
                <a:ext cx="377026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8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r>
                  <a:rPr kumimoji="1" lang="en-US" altLang="zh-CN" sz="8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kumimoji="1" lang="en-US" altLang="zh-CN" sz="800" b="1" dirty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endParaRPr lang="zh-CN" altLang="en-US" sz="800" dirty="0"/>
              </a:p>
            </p:txBody>
          </p:sp>
        </p:grpSp>
        <p:sp>
          <p:nvSpPr>
            <p:cNvPr id="181" name="椭圆 180"/>
            <p:cNvSpPr/>
            <p:nvPr/>
          </p:nvSpPr>
          <p:spPr>
            <a:xfrm>
              <a:off x="8441935" y="3561271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8223945" y="3727344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8477930" y="3895938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8175947" y="4069758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7880605" y="4221943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8443959" y="4060820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8203450" y="3342842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90" name="直线箭头连接符 189"/>
            <p:cNvCxnSpPr>
              <a:stCxn id="167" idx="5"/>
              <a:endCxn id="173" idx="0"/>
            </p:cNvCxnSpPr>
            <p:nvPr/>
          </p:nvCxnSpPr>
          <p:spPr bwMode="auto">
            <a:xfrm>
              <a:off x="7896501" y="3505138"/>
              <a:ext cx="85005" cy="84273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96" name="直线箭头连接符 195"/>
            <p:cNvCxnSpPr>
              <a:stCxn id="170" idx="0"/>
              <a:endCxn id="167" idx="3"/>
            </p:cNvCxnSpPr>
            <p:nvPr/>
          </p:nvCxnSpPr>
          <p:spPr bwMode="auto">
            <a:xfrm flipV="1">
              <a:off x="7614414" y="3505138"/>
              <a:ext cx="37747" cy="93758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99" name="直线箭头连接符 198"/>
            <p:cNvCxnSpPr>
              <a:stCxn id="179" idx="1"/>
              <a:endCxn id="163" idx="4"/>
            </p:cNvCxnSpPr>
            <p:nvPr/>
          </p:nvCxnSpPr>
          <p:spPr bwMode="auto">
            <a:xfrm flipH="1" flipV="1">
              <a:off x="7129777" y="3808687"/>
              <a:ext cx="113492" cy="210281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03" name="直线箭头连接符 202"/>
            <p:cNvCxnSpPr>
              <a:stCxn id="182" idx="7"/>
              <a:endCxn id="181" idx="3"/>
            </p:cNvCxnSpPr>
            <p:nvPr/>
          </p:nvCxnSpPr>
          <p:spPr bwMode="auto">
            <a:xfrm flipV="1">
              <a:off x="8285392" y="3632328"/>
              <a:ext cx="167086" cy="107207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06" name="直线箭头连接符 205"/>
            <p:cNvCxnSpPr>
              <a:stCxn id="181" idx="5"/>
              <a:endCxn id="183" idx="7"/>
            </p:cNvCxnSpPr>
            <p:nvPr/>
          </p:nvCxnSpPr>
          <p:spPr bwMode="auto">
            <a:xfrm>
              <a:off x="8503382" y="3632328"/>
              <a:ext cx="35995" cy="275801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09" name="直线箭头连接符 208"/>
            <p:cNvCxnSpPr>
              <a:stCxn id="187" idx="6"/>
              <a:endCxn id="181" idx="1"/>
            </p:cNvCxnSpPr>
            <p:nvPr/>
          </p:nvCxnSpPr>
          <p:spPr bwMode="auto">
            <a:xfrm>
              <a:off x="8275440" y="3384466"/>
              <a:ext cx="177038" cy="188996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18" name="直线箭头连接符 217"/>
            <p:cNvCxnSpPr>
              <a:stCxn id="186" idx="2"/>
              <a:endCxn id="184" idx="6"/>
            </p:cNvCxnSpPr>
            <p:nvPr/>
          </p:nvCxnSpPr>
          <p:spPr bwMode="auto">
            <a:xfrm flipH="1">
              <a:off x="8247937" y="4102444"/>
              <a:ext cx="196022" cy="8938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25" name="直线箭头连接符 224"/>
            <p:cNvCxnSpPr>
              <a:stCxn id="176" idx="6"/>
              <a:endCxn id="182" idx="2"/>
            </p:cNvCxnSpPr>
            <p:nvPr/>
          </p:nvCxnSpPr>
          <p:spPr bwMode="auto">
            <a:xfrm flipV="1">
              <a:off x="8095490" y="3768968"/>
              <a:ext cx="128455" cy="202750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32" name="直线箭头连接符 231"/>
            <p:cNvCxnSpPr>
              <a:stCxn id="185" idx="2"/>
              <a:endCxn id="179" idx="4"/>
            </p:cNvCxnSpPr>
            <p:nvPr/>
          </p:nvCxnSpPr>
          <p:spPr bwMode="auto">
            <a:xfrm flipH="1" flipV="1">
              <a:off x="7365439" y="4181264"/>
              <a:ext cx="515166" cy="82303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36" name="直线箭头连接符 235"/>
            <p:cNvCxnSpPr>
              <a:stCxn id="184" idx="2"/>
              <a:endCxn id="185" idx="6"/>
            </p:cNvCxnSpPr>
            <p:nvPr/>
          </p:nvCxnSpPr>
          <p:spPr bwMode="auto">
            <a:xfrm flipH="1">
              <a:off x="7952595" y="4111382"/>
              <a:ext cx="223352" cy="152185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39" name="直线箭头连接符 238"/>
            <p:cNvCxnSpPr>
              <a:stCxn id="183" idx="4"/>
              <a:endCxn id="186" idx="7"/>
            </p:cNvCxnSpPr>
            <p:nvPr/>
          </p:nvCxnSpPr>
          <p:spPr bwMode="auto">
            <a:xfrm flipH="1">
              <a:off x="8505406" y="3979186"/>
              <a:ext cx="8519" cy="93825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48" name="直线箭头连接符 247"/>
            <p:cNvCxnSpPr>
              <a:stCxn id="163" idx="6"/>
              <a:endCxn id="170" idx="2"/>
            </p:cNvCxnSpPr>
            <p:nvPr/>
          </p:nvCxnSpPr>
          <p:spPr bwMode="auto">
            <a:xfrm flipV="1">
              <a:off x="7302551" y="3693967"/>
              <a:ext cx="139089" cy="19649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sp>
          <p:nvSpPr>
            <p:cNvPr id="270" name="椭圆 269"/>
            <p:cNvSpPr/>
            <p:nvPr/>
          </p:nvSpPr>
          <p:spPr>
            <a:xfrm>
              <a:off x="7593512" y="3871650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71" name="直线箭头连接符 270"/>
            <p:cNvCxnSpPr>
              <a:stCxn id="170" idx="4"/>
              <a:endCxn id="270" idx="7"/>
            </p:cNvCxnSpPr>
            <p:nvPr/>
          </p:nvCxnSpPr>
          <p:spPr bwMode="auto">
            <a:xfrm>
              <a:off x="7614414" y="3789038"/>
              <a:ext cx="40545" cy="94803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74" name="直线箭头连接符 273"/>
            <p:cNvCxnSpPr>
              <a:stCxn id="270" idx="4"/>
              <a:endCxn id="179" idx="7"/>
            </p:cNvCxnSpPr>
            <p:nvPr/>
          </p:nvCxnSpPr>
          <p:spPr bwMode="auto">
            <a:xfrm flipH="1">
              <a:off x="7487609" y="3954898"/>
              <a:ext cx="141898" cy="64070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79" name="直线箭头连接符 278"/>
            <p:cNvCxnSpPr>
              <a:stCxn id="174" idx="2"/>
              <a:endCxn id="176" idx="0"/>
            </p:cNvCxnSpPr>
            <p:nvPr/>
          </p:nvCxnSpPr>
          <p:spPr bwMode="auto">
            <a:xfrm flipH="1">
              <a:off x="7922716" y="3788217"/>
              <a:ext cx="58049" cy="88430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82" name="直线箭头连接符 281"/>
            <p:cNvCxnSpPr>
              <a:stCxn id="176" idx="4"/>
              <a:endCxn id="185" idx="0"/>
            </p:cNvCxnSpPr>
            <p:nvPr/>
          </p:nvCxnSpPr>
          <p:spPr bwMode="auto">
            <a:xfrm flipH="1">
              <a:off x="7916600" y="4066789"/>
              <a:ext cx="6116" cy="155154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85" name="直线箭头连接符 284"/>
            <p:cNvCxnSpPr>
              <a:stCxn id="167" idx="6"/>
              <a:endCxn id="187" idx="2"/>
            </p:cNvCxnSpPr>
            <p:nvPr/>
          </p:nvCxnSpPr>
          <p:spPr bwMode="auto">
            <a:xfrm flipV="1">
              <a:off x="7947105" y="3384466"/>
              <a:ext cx="256345" cy="53447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88" name="直线箭头连接符 287"/>
            <p:cNvCxnSpPr>
              <a:stCxn id="163" idx="0"/>
              <a:endCxn id="291" idx="3"/>
            </p:cNvCxnSpPr>
            <p:nvPr/>
          </p:nvCxnSpPr>
          <p:spPr bwMode="auto">
            <a:xfrm flipV="1">
              <a:off x="7129777" y="3401497"/>
              <a:ext cx="308780" cy="217048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sp>
          <p:nvSpPr>
            <p:cNvPr id="291" name="椭圆 290"/>
            <p:cNvSpPr/>
            <p:nvPr/>
          </p:nvSpPr>
          <p:spPr>
            <a:xfrm>
              <a:off x="7428014" y="3330440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93" name="直线箭头连接符 292"/>
            <p:cNvCxnSpPr>
              <a:stCxn id="291" idx="6"/>
              <a:endCxn id="167" idx="2"/>
            </p:cNvCxnSpPr>
            <p:nvPr/>
          </p:nvCxnSpPr>
          <p:spPr bwMode="auto">
            <a:xfrm>
              <a:off x="7500004" y="3372064"/>
              <a:ext cx="101553" cy="65849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grpSp>
        <p:nvGrpSpPr>
          <p:cNvPr id="362" name="组 361"/>
          <p:cNvGrpSpPr/>
          <p:nvPr/>
        </p:nvGrpSpPr>
        <p:grpSpPr>
          <a:xfrm>
            <a:off x="5279512" y="3819001"/>
            <a:ext cx="1281433" cy="835466"/>
            <a:chOff x="5627355" y="3723931"/>
            <a:chExt cx="1281433" cy="835466"/>
          </a:xfrm>
        </p:grpSpPr>
        <p:grpSp>
          <p:nvGrpSpPr>
            <p:cNvPr id="296" name="组 295"/>
            <p:cNvGrpSpPr/>
            <p:nvPr/>
          </p:nvGrpSpPr>
          <p:grpSpPr>
            <a:xfrm>
              <a:off x="5627355" y="4343953"/>
              <a:ext cx="468097" cy="215444"/>
              <a:chOff x="7795782" y="3335538"/>
              <a:chExt cx="468097" cy="215444"/>
            </a:xfrm>
          </p:grpSpPr>
          <p:sp>
            <p:nvSpPr>
              <p:cNvPr id="297" name="椭圆 296"/>
              <p:cNvSpPr/>
              <p:nvPr/>
            </p:nvSpPr>
            <p:spPr>
              <a:xfrm>
                <a:off x="7855443" y="3352176"/>
                <a:ext cx="345548" cy="190142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98" name="矩形 297"/>
              <p:cNvSpPr/>
              <p:nvPr/>
            </p:nvSpPr>
            <p:spPr>
              <a:xfrm>
                <a:off x="7795782" y="3335538"/>
                <a:ext cx="46809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800" b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kumimoji="1" lang="en-US" altLang="zh-CN" sz="800" b="1" dirty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r>
                  <a:rPr kumimoji="1" lang="en-US" altLang="zh-CN" sz="800" b="1" dirty="0">
                    <a:solidFill>
                      <a:srgbClr val="F37315"/>
                    </a:solidFill>
                  </a:rPr>
                  <a:t>TT</a:t>
                </a:r>
                <a:r>
                  <a:rPr kumimoji="1" lang="en-US" altLang="zh-CN" sz="800" b="1" dirty="0">
                    <a:solidFill>
                      <a:srgbClr val="3366FF"/>
                    </a:solidFill>
                  </a:rPr>
                  <a:t>C</a:t>
                </a:r>
                <a:endParaRPr lang="zh-CN" altLang="en-US" sz="800" dirty="0"/>
              </a:p>
            </p:txBody>
          </p:sp>
        </p:grpSp>
        <p:grpSp>
          <p:nvGrpSpPr>
            <p:cNvPr id="299" name="组 298"/>
            <p:cNvGrpSpPr/>
            <p:nvPr/>
          </p:nvGrpSpPr>
          <p:grpSpPr>
            <a:xfrm>
              <a:off x="5888546" y="3723931"/>
              <a:ext cx="494046" cy="215444"/>
              <a:chOff x="7783564" y="3326874"/>
              <a:chExt cx="494046" cy="215444"/>
            </a:xfrm>
          </p:grpSpPr>
          <p:sp>
            <p:nvSpPr>
              <p:cNvPr id="300" name="椭圆 299"/>
              <p:cNvSpPr/>
              <p:nvPr/>
            </p:nvSpPr>
            <p:spPr>
              <a:xfrm>
                <a:off x="7855443" y="3352176"/>
                <a:ext cx="345548" cy="190142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01" name="矩形 300"/>
              <p:cNvSpPr/>
              <p:nvPr/>
            </p:nvSpPr>
            <p:spPr>
              <a:xfrm>
                <a:off x="7783564" y="3326874"/>
                <a:ext cx="494046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8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GG</a:t>
                </a:r>
                <a:r>
                  <a:rPr kumimoji="1" lang="en-US" altLang="zh-CN" sz="8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AA</a:t>
                </a:r>
                <a:r>
                  <a:rPr kumimoji="1" lang="en-US" altLang="zh-CN" sz="800" b="1" dirty="0" smtClean="0">
                    <a:solidFill>
                      <a:srgbClr val="3366FF"/>
                    </a:solidFill>
                  </a:rPr>
                  <a:t>C</a:t>
                </a:r>
                <a:endParaRPr lang="zh-CN" altLang="en-US" sz="800" dirty="0"/>
              </a:p>
            </p:txBody>
          </p:sp>
        </p:grpSp>
        <p:grpSp>
          <p:nvGrpSpPr>
            <p:cNvPr id="302" name="组 301"/>
            <p:cNvGrpSpPr/>
            <p:nvPr/>
          </p:nvGrpSpPr>
          <p:grpSpPr>
            <a:xfrm>
              <a:off x="5761699" y="3984611"/>
              <a:ext cx="482674" cy="215444"/>
              <a:chOff x="7816634" y="3331500"/>
              <a:chExt cx="482674" cy="215444"/>
            </a:xfrm>
          </p:grpSpPr>
          <p:sp>
            <p:nvSpPr>
              <p:cNvPr id="303" name="椭圆 302"/>
              <p:cNvSpPr/>
              <p:nvPr/>
            </p:nvSpPr>
            <p:spPr>
              <a:xfrm>
                <a:off x="7855443" y="3352176"/>
                <a:ext cx="345548" cy="190142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04" name="矩形 303"/>
              <p:cNvSpPr/>
              <p:nvPr/>
            </p:nvSpPr>
            <p:spPr>
              <a:xfrm>
                <a:off x="7816634" y="3331500"/>
                <a:ext cx="48267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800" b="1" dirty="0">
                    <a:solidFill>
                      <a:srgbClr val="3366FF"/>
                    </a:solidFill>
                  </a:rPr>
                  <a:t>C</a:t>
                </a:r>
                <a:r>
                  <a:rPr kumimoji="1" lang="en-US" altLang="zh-CN" sz="800" b="1" dirty="0">
                    <a:solidFill>
                      <a:srgbClr val="F37315"/>
                    </a:solidFill>
                  </a:rPr>
                  <a:t>T</a:t>
                </a:r>
                <a:r>
                  <a:rPr kumimoji="1" lang="en-US" altLang="zh-CN" sz="800" b="1" dirty="0">
                    <a:solidFill>
                      <a:schemeClr val="bg2">
                        <a:lumMod val="10000"/>
                      </a:schemeClr>
                    </a:solidFill>
                  </a:rPr>
                  <a:t>GG</a:t>
                </a:r>
                <a:r>
                  <a:rPr kumimoji="1" lang="en-US" altLang="zh-CN" sz="800" b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endParaRPr lang="zh-CN" altLang="en-US" sz="800" dirty="0"/>
              </a:p>
            </p:txBody>
          </p:sp>
        </p:grpSp>
        <p:sp>
          <p:nvSpPr>
            <p:cNvPr id="314" name="椭圆 313"/>
            <p:cNvSpPr/>
            <p:nvPr/>
          </p:nvSpPr>
          <p:spPr>
            <a:xfrm>
              <a:off x="6800803" y="3967662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6560267" y="4005287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6836798" y="4302329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6534815" y="4476149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6562318" y="3749233"/>
              <a:ext cx="71990" cy="83248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1" name="直线箭头连接符 320"/>
            <p:cNvCxnSpPr>
              <a:stCxn id="300" idx="5"/>
              <a:endCxn id="315" idx="2"/>
            </p:cNvCxnSpPr>
            <p:nvPr/>
          </p:nvCxnSpPr>
          <p:spPr bwMode="auto">
            <a:xfrm>
              <a:off x="6255369" y="3911529"/>
              <a:ext cx="304898" cy="135382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22" name="直线箭头连接符 321"/>
            <p:cNvCxnSpPr>
              <a:stCxn id="303" idx="0"/>
              <a:endCxn id="300" idx="3"/>
            </p:cNvCxnSpPr>
            <p:nvPr/>
          </p:nvCxnSpPr>
          <p:spPr bwMode="auto">
            <a:xfrm flipV="1">
              <a:off x="5973282" y="3911529"/>
              <a:ext cx="37747" cy="93758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24" name="直线箭头连接符 323"/>
            <p:cNvCxnSpPr>
              <a:stCxn id="315" idx="6"/>
              <a:endCxn id="314" idx="3"/>
            </p:cNvCxnSpPr>
            <p:nvPr/>
          </p:nvCxnSpPr>
          <p:spPr bwMode="auto">
            <a:xfrm flipV="1">
              <a:off x="6632257" y="4038719"/>
              <a:ext cx="179089" cy="8192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25" name="直线箭头连接符 324"/>
            <p:cNvCxnSpPr>
              <a:stCxn id="314" idx="5"/>
              <a:endCxn id="316" idx="7"/>
            </p:cNvCxnSpPr>
            <p:nvPr/>
          </p:nvCxnSpPr>
          <p:spPr bwMode="auto">
            <a:xfrm>
              <a:off x="6862250" y="4038719"/>
              <a:ext cx="35995" cy="275801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26" name="直线箭头连接符 325"/>
            <p:cNvCxnSpPr>
              <a:stCxn id="320" idx="6"/>
              <a:endCxn id="314" idx="1"/>
            </p:cNvCxnSpPr>
            <p:nvPr/>
          </p:nvCxnSpPr>
          <p:spPr bwMode="auto">
            <a:xfrm>
              <a:off x="6634308" y="3790857"/>
              <a:ext cx="177038" cy="188996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30" name="直线箭头连接符 329"/>
            <p:cNvCxnSpPr>
              <a:stCxn id="317" idx="2"/>
              <a:endCxn id="297" idx="5"/>
            </p:cNvCxnSpPr>
            <p:nvPr/>
          </p:nvCxnSpPr>
          <p:spPr bwMode="auto">
            <a:xfrm flipH="1">
              <a:off x="5981960" y="4517773"/>
              <a:ext cx="552855" cy="5114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31" name="直线箭头连接符 330"/>
            <p:cNvCxnSpPr>
              <a:stCxn id="316" idx="4"/>
              <a:endCxn id="317" idx="7"/>
            </p:cNvCxnSpPr>
            <p:nvPr/>
          </p:nvCxnSpPr>
          <p:spPr bwMode="auto">
            <a:xfrm flipH="1">
              <a:off x="6596262" y="4385577"/>
              <a:ext cx="276531" cy="102763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32" name="直线箭头连接符 331"/>
            <p:cNvCxnSpPr>
              <a:stCxn id="297" idx="0"/>
              <a:endCxn id="303" idx="3"/>
            </p:cNvCxnSpPr>
            <p:nvPr/>
          </p:nvCxnSpPr>
          <p:spPr bwMode="auto">
            <a:xfrm flipH="1" flipV="1">
              <a:off x="5851112" y="4167583"/>
              <a:ext cx="8678" cy="193008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37" name="直线箭头连接符 336"/>
            <p:cNvCxnSpPr>
              <a:stCxn id="303" idx="5"/>
              <a:endCxn id="317" idx="0"/>
            </p:cNvCxnSpPr>
            <p:nvPr/>
          </p:nvCxnSpPr>
          <p:spPr bwMode="auto">
            <a:xfrm>
              <a:off x="6095452" y="4167583"/>
              <a:ext cx="475358" cy="308566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38" name="直线箭头连接符 337"/>
            <p:cNvCxnSpPr>
              <a:stCxn id="300" idx="6"/>
              <a:endCxn id="320" idx="2"/>
            </p:cNvCxnSpPr>
            <p:nvPr/>
          </p:nvCxnSpPr>
          <p:spPr bwMode="auto">
            <a:xfrm flipV="1">
              <a:off x="6305973" y="3790857"/>
              <a:ext cx="256345" cy="53447"/>
            </a:xfrm>
            <a:prstGeom prst="straightConnector1">
              <a:avLst/>
            </a:prstGeom>
            <a:noFill/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sp>
        <p:nvSpPr>
          <p:cNvPr id="370" name="右箭头 369"/>
          <p:cNvSpPr/>
          <p:nvPr/>
        </p:nvSpPr>
        <p:spPr bwMode="auto">
          <a:xfrm flipH="1">
            <a:off x="7078413" y="4112991"/>
            <a:ext cx="277400" cy="211352"/>
          </a:xfrm>
          <a:prstGeom prst="rightArrow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2" name="文本框 371"/>
          <p:cNvSpPr txBox="1"/>
          <p:nvPr/>
        </p:nvSpPr>
        <p:spPr>
          <a:xfrm>
            <a:off x="6412858" y="3615705"/>
            <a:ext cx="13230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b="1" dirty="0" smtClean="0">
                <a:solidFill>
                  <a:srgbClr val="1F497D"/>
                </a:solidFill>
              </a:rPr>
              <a:t>Search &amp; merge</a:t>
            </a:r>
          </a:p>
          <a:p>
            <a:r>
              <a:rPr kumimoji="1" lang="en-US" altLang="zh-CN" sz="1100" b="1" dirty="0" smtClean="0">
                <a:solidFill>
                  <a:srgbClr val="1F497D"/>
                </a:solidFill>
              </a:rPr>
              <a:t>overlapping reads</a:t>
            </a:r>
            <a:endParaRPr kumimoji="1" lang="zh-CN" altLang="en-US" sz="1100" b="1" dirty="0">
              <a:solidFill>
                <a:srgbClr val="1F497D"/>
              </a:solidFill>
            </a:endParaRPr>
          </a:p>
        </p:txBody>
      </p:sp>
      <p:sp>
        <p:nvSpPr>
          <p:cNvPr id="374" name="右箭头 373"/>
          <p:cNvSpPr/>
          <p:nvPr/>
        </p:nvSpPr>
        <p:spPr bwMode="auto">
          <a:xfrm rot="16200000" flipH="1">
            <a:off x="4612310" y="4771123"/>
            <a:ext cx="438653" cy="31512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75" name="文本框 374"/>
          <p:cNvSpPr txBox="1"/>
          <p:nvPr/>
        </p:nvSpPr>
        <p:spPr>
          <a:xfrm>
            <a:off x="4943663" y="4866465"/>
            <a:ext cx="1380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i="1" dirty="0" smtClean="0">
                <a:solidFill>
                  <a:srgbClr val="1F497D"/>
                </a:solidFill>
              </a:rPr>
              <a:t>Output long </a:t>
            </a:r>
            <a:r>
              <a:rPr kumimoji="1" lang="en-US" altLang="zh-CN" sz="1100" b="1" i="1" dirty="0" err="1" smtClean="0">
                <a:solidFill>
                  <a:srgbClr val="1F497D"/>
                </a:solidFill>
              </a:rPr>
              <a:t>contigs</a:t>
            </a:r>
            <a:endParaRPr kumimoji="1" lang="zh-CN" altLang="en-US" sz="1100" b="1" i="1" dirty="0">
              <a:solidFill>
                <a:srgbClr val="1F497D"/>
              </a:solidFill>
            </a:endParaRPr>
          </a:p>
        </p:txBody>
      </p:sp>
      <p:sp>
        <p:nvSpPr>
          <p:cNvPr id="380" name="右箭头 379"/>
          <p:cNvSpPr/>
          <p:nvPr/>
        </p:nvSpPr>
        <p:spPr bwMode="auto">
          <a:xfrm flipH="1">
            <a:off x="6660419" y="4107488"/>
            <a:ext cx="277400" cy="211352"/>
          </a:xfrm>
          <a:prstGeom prst="rightArrow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82" name="右箭头 381"/>
          <p:cNvSpPr/>
          <p:nvPr/>
        </p:nvSpPr>
        <p:spPr bwMode="auto">
          <a:xfrm flipH="1">
            <a:off x="5075197" y="4082273"/>
            <a:ext cx="277400" cy="225432"/>
          </a:xfrm>
          <a:prstGeom prst="rightArrow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83" name="右箭头 382"/>
          <p:cNvSpPr/>
          <p:nvPr/>
        </p:nvSpPr>
        <p:spPr bwMode="auto">
          <a:xfrm flipH="1">
            <a:off x="4744706" y="4082273"/>
            <a:ext cx="277400" cy="225432"/>
          </a:xfrm>
          <a:prstGeom prst="rightArrow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3" name="文本框 372"/>
          <p:cNvSpPr txBox="1"/>
          <p:nvPr/>
        </p:nvSpPr>
        <p:spPr>
          <a:xfrm>
            <a:off x="7919649" y="3161943"/>
            <a:ext cx="1325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i="1" dirty="0" smtClean="0">
                <a:solidFill>
                  <a:schemeClr val="tx2"/>
                </a:solidFill>
              </a:rPr>
              <a:t>Represent reads </a:t>
            </a:r>
            <a:r>
              <a:rPr kumimoji="1" lang="en-US" altLang="zh-CN" sz="1100" b="1" i="1" dirty="0">
                <a:solidFill>
                  <a:schemeClr val="tx2"/>
                </a:solidFill>
              </a:rPr>
              <a:t>as </a:t>
            </a:r>
            <a:endParaRPr kumimoji="1" lang="en-US" altLang="zh-CN" sz="1100" b="1" i="1" dirty="0" smtClean="0">
              <a:solidFill>
                <a:schemeClr val="tx2"/>
              </a:solidFill>
            </a:endParaRPr>
          </a:p>
          <a:p>
            <a:r>
              <a:rPr kumimoji="1" lang="en-US" altLang="zh-CN" sz="1100" b="1" i="1" dirty="0" smtClean="0">
                <a:solidFill>
                  <a:schemeClr val="tx2"/>
                </a:solidFill>
              </a:rPr>
              <a:t>De </a:t>
            </a:r>
            <a:r>
              <a:rPr kumimoji="1" lang="en-US" altLang="zh-CN" sz="1100" b="1" i="1" dirty="0" err="1" smtClean="0">
                <a:solidFill>
                  <a:schemeClr val="tx2"/>
                </a:solidFill>
              </a:rPr>
              <a:t>Bruijn</a:t>
            </a:r>
            <a:r>
              <a:rPr kumimoji="1" lang="en-US" altLang="zh-CN" sz="1100" b="1" i="1" dirty="0" smtClean="0">
                <a:solidFill>
                  <a:schemeClr val="tx2"/>
                </a:solidFill>
              </a:rPr>
              <a:t> graph</a:t>
            </a:r>
            <a:endParaRPr kumimoji="1" lang="zh-CN" altLang="en-US" sz="1100" b="1" i="1" dirty="0">
              <a:solidFill>
                <a:schemeClr val="tx2"/>
              </a:solidFill>
            </a:endParaRPr>
          </a:p>
        </p:txBody>
      </p:sp>
      <p:grpSp>
        <p:nvGrpSpPr>
          <p:cNvPr id="387" name="组 386"/>
          <p:cNvGrpSpPr/>
          <p:nvPr/>
        </p:nvGrpSpPr>
        <p:grpSpPr>
          <a:xfrm>
            <a:off x="4319340" y="5345461"/>
            <a:ext cx="1511713" cy="255064"/>
            <a:chOff x="4527165" y="4966043"/>
            <a:chExt cx="1511713" cy="255064"/>
          </a:xfrm>
        </p:grpSpPr>
        <p:sp>
          <p:nvSpPr>
            <p:cNvPr id="388" name="圆角矩形 387"/>
            <p:cNvSpPr/>
            <p:nvPr/>
          </p:nvSpPr>
          <p:spPr bwMode="auto">
            <a:xfrm>
              <a:off x="4527165" y="4966043"/>
              <a:ext cx="1484168" cy="246221"/>
            </a:xfrm>
            <a:prstGeom prst="roundRect">
              <a:avLst/>
            </a:prstGeom>
            <a:solidFill>
              <a:srgbClr val="FFFFFF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9" name="矩形 388"/>
            <p:cNvSpPr/>
            <p:nvPr/>
          </p:nvSpPr>
          <p:spPr>
            <a:xfrm>
              <a:off x="4528616" y="4974886"/>
              <a:ext cx="15102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kumimoji="1" lang="en-US" altLang="zh-CN" sz="1000" b="1" dirty="0" smtClean="0">
                  <a:solidFill>
                    <a:srgbClr val="7AB800">
                      <a:lumMod val="50000"/>
                    </a:srgbClr>
                  </a:solidFill>
                </a:rPr>
                <a:t>A</a:t>
              </a:r>
              <a:r>
                <a:rPr kumimoji="1" lang="en-US" altLang="zh-CN" sz="1000" b="1" dirty="0" smtClean="0">
                  <a:solidFill>
                    <a:srgbClr val="D2D2D2">
                      <a:lumMod val="10000"/>
                    </a:srgbClr>
                  </a:solidFill>
                </a:rPr>
                <a:t>G</a:t>
              </a:r>
              <a:r>
                <a:rPr kumimoji="1" lang="en-US" altLang="zh-CN" sz="1000" b="1" dirty="0" smtClean="0">
                  <a:solidFill>
                    <a:srgbClr val="F37315"/>
                  </a:solidFill>
                </a:rPr>
                <a:t>TT</a:t>
              </a:r>
              <a:r>
                <a:rPr kumimoji="1" lang="en-US" altLang="zh-CN" sz="1000" b="1" dirty="0" smtClean="0">
                  <a:solidFill>
                    <a:srgbClr val="3366FF"/>
                  </a:solidFill>
                </a:rPr>
                <a:t>CCC</a:t>
              </a:r>
              <a:r>
                <a:rPr kumimoji="1" lang="en-US" altLang="zh-CN" sz="1000" b="1" dirty="0" smtClean="0">
                  <a:solidFill>
                    <a:srgbClr val="F37315"/>
                  </a:solidFill>
                </a:rPr>
                <a:t>T</a:t>
              </a:r>
              <a:r>
                <a:rPr kumimoji="1" lang="en-US" altLang="zh-CN" sz="1000" b="1" dirty="0" smtClean="0">
                  <a:solidFill>
                    <a:srgbClr val="D2D2D2">
                      <a:lumMod val="10000"/>
                    </a:srgbClr>
                  </a:solidFill>
                </a:rPr>
                <a:t>GG</a:t>
              </a:r>
              <a:r>
                <a:rPr kumimoji="1" lang="en-US" altLang="zh-CN" sz="1000" b="1" dirty="0" smtClean="0">
                  <a:solidFill>
                    <a:srgbClr val="7AB800">
                      <a:lumMod val="50000"/>
                    </a:srgbClr>
                  </a:solidFill>
                </a:rPr>
                <a:t>AA</a:t>
              </a:r>
              <a:r>
                <a:rPr kumimoji="1" lang="en-US" altLang="zh-CN" sz="1000" b="1" dirty="0" smtClean="0">
                  <a:solidFill>
                    <a:srgbClr val="3366FF"/>
                  </a:solidFill>
                </a:rPr>
                <a:t>CC</a:t>
              </a:r>
              <a:r>
                <a:rPr kumimoji="1" lang="en-US" altLang="zh-CN" sz="1000" b="1" dirty="0" smtClean="0">
                  <a:solidFill>
                    <a:srgbClr val="D2D2D2">
                      <a:lumMod val="10000"/>
                    </a:srgbClr>
                  </a:solidFill>
                </a:rPr>
                <a:t>G</a:t>
              </a:r>
              <a:r>
                <a:rPr kumimoji="1" lang="en-US" altLang="zh-CN" sz="1000" b="1" dirty="0" smtClean="0">
                  <a:solidFill>
                    <a:srgbClr val="F37315"/>
                  </a:solidFill>
                </a:rPr>
                <a:t>T</a:t>
              </a:r>
              <a:r>
                <a:rPr kumimoji="1" lang="en-US" altLang="zh-CN" sz="1000" b="1" dirty="0" smtClean="0">
                  <a:solidFill>
                    <a:srgbClr val="D2D2D2">
                      <a:lumMod val="10000"/>
                    </a:srgbClr>
                  </a:solidFill>
                </a:rPr>
                <a:t>G</a:t>
              </a:r>
              <a:r>
                <a:rPr kumimoji="1" lang="en-US" altLang="zh-CN" sz="1000" b="1" dirty="0" smtClean="0">
                  <a:solidFill>
                    <a:srgbClr val="7AB800">
                      <a:lumMod val="50000"/>
                    </a:srgbClr>
                  </a:solidFill>
                </a:rPr>
                <a:t>A</a:t>
              </a:r>
              <a:endParaRPr kumimoji="1" lang="zh-CN" altLang="en-US" sz="1000" b="1" dirty="0">
                <a:solidFill>
                  <a:srgbClr val="151515"/>
                </a:solidFill>
              </a:endParaRPr>
            </a:p>
          </p:txBody>
        </p:sp>
      </p:grpSp>
      <p:sp>
        <p:nvSpPr>
          <p:cNvPr id="390" name="矩形 389"/>
          <p:cNvSpPr/>
          <p:nvPr/>
        </p:nvSpPr>
        <p:spPr>
          <a:xfrm>
            <a:off x="4383059" y="361134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solidFill>
                  <a:srgbClr val="1F497D"/>
                </a:solidFill>
              </a:rPr>
              <a:t>Assembly</a:t>
            </a:r>
            <a:endParaRPr lang="zh-CN" altLang="en-US" sz="1400" dirty="0"/>
          </a:p>
        </p:txBody>
      </p:sp>
      <p:grpSp>
        <p:nvGrpSpPr>
          <p:cNvPr id="394" name="组 393"/>
          <p:cNvGrpSpPr/>
          <p:nvPr/>
        </p:nvGrpSpPr>
        <p:grpSpPr>
          <a:xfrm>
            <a:off x="4402637" y="1984146"/>
            <a:ext cx="4686110" cy="1193585"/>
            <a:chOff x="4328556" y="1899482"/>
            <a:chExt cx="4686110" cy="1193585"/>
          </a:xfrm>
        </p:grpSpPr>
        <p:sp>
          <p:nvSpPr>
            <p:cNvPr id="384" name="矩形 383"/>
            <p:cNvSpPr/>
            <p:nvPr/>
          </p:nvSpPr>
          <p:spPr bwMode="auto">
            <a:xfrm>
              <a:off x="4328556" y="1899482"/>
              <a:ext cx="4686110" cy="1193585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1" name="右箭头 20"/>
            <p:cNvSpPr/>
            <p:nvPr/>
          </p:nvSpPr>
          <p:spPr bwMode="auto">
            <a:xfrm>
              <a:off x="6338048" y="2409318"/>
              <a:ext cx="541590" cy="31512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34708" y="1911577"/>
              <a:ext cx="104387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accent6">
                      <a:lumMod val="50000"/>
                    </a:schemeClr>
                  </a:solidFill>
                </a:rPr>
                <a:t>Sequencing</a:t>
              </a:r>
              <a:endParaRPr kumimoji="1" lang="zh-CN" altLang="en-US" sz="14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80" name="组 79"/>
            <p:cNvGrpSpPr/>
            <p:nvPr/>
          </p:nvGrpSpPr>
          <p:grpSpPr>
            <a:xfrm>
              <a:off x="8524117" y="2517236"/>
              <a:ext cx="420408" cy="246221"/>
              <a:chOff x="6508750" y="3201715"/>
              <a:chExt cx="420408" cy="246221"/>
            </a:xfrm>
          </p:grpSpPr>
          <p:sp>
            <p:nvSpPr>
              <p:cNvPr id="79" name="圆角矩形标注 78"/>
              <p:cNvSpPr/>
              <p:nvPr/>
            </p:nvSpPr>
            <p:spPr bwMode="auto">
              <a:xfrm>
                <a:off x="6508750" y="3219393"/>
                <a:ext cx="402674" cy="196907"/>
              </a:xfrm>
              <a:prstGeom prst="wedgeRoundRectCallout">
                <a:avLst>
                  <a:gd name="adj1" fmla="val -28718"/>
                  <a:gd name="adj2" fmla="val 88299"/>
                  <a:gd name="adj3" fmla="val 16667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61616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6508750" y="3201715"/>
                <a:ext cx="42040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kumimoji="1" lang="en-US" altLang="zh-CN" sz="10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r>
                  <a:rPr kumimoji="1" lang="en-US" altLang="zh-CN" sz="1000" b="1" dirty="0" smtClean="0">
                    <a:solidFill>
                      <a:srgbClr val="F37315"/>
                    </a:solidFill>
                  </a:rPr>
                  <a:t>T</a:t>
                </a:r>
                <a:endParaRPr kumimoji="1" lang="zh-CN" altLang="en-US" sz="1000" b="1" dirty="0">
                  <a:solidFill>
                    <a:srgbClr val="151515"/>
                  </a:solidFill>
                </a:endParaRPr>
              </a:p>
            </p:txBody>
          </p:sp>
        </p:grpSp>
        <p:grpSp>
          <p:nvGrpSpPr>
            <p:cNvPr id="83" name="组 82"/>
            <p:cNvGrpSpPr/>
            <p:nvPr/>
          </p:nvGrpSpPr>
          <p:grpSpPr>
            <a:xfrm>
              <a:off x="4406941" y="2267723"/>
              <a:ext cx="1669372" cy="246221"/>
              <a:chOff x="5776172" y="3068082"/>
              <a:chExt cx="1669372" cy="246221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5776172" y="3068082"/>
                <a:ext cx="16693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kumimoji="1" lang="en-US" altLang="zh-CN" sz="10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r>
                  <a:rPr kumimoji="1" lang="en-US" altLang="zh-CN" sz="1000" b="1" dirty="0" smtClean="0">
                    <a:solidFill>
                      <a:srgbClr val="F37315"/>
                    </a:solidFill>
                  </a:rPr>
                  <a:t>TT</a:t>
                </a:r>
                <a:r>
                  <a:rPr kumimoji="1" lang="en-US" altLang="zh-CN" sz="1000" b="1" dirty="0" smtClean="0">
                    <a:solidFill>
                      <a:srgbClr val="3366FF"/>
                    </a:solidFill>
                  </a:rPr>
                  <a:t>CCC</a:t>
                </a:r>
                <a:r>
                  <a:rPr kumimoji="1" lang="en-US" altLang="zh-CN" sz="1000" b="1" dirty="0" smtClean="0">
                    <a:solidFill>
                      <a:srgbClr val="F37315"/>
                    </a:solidFill>
                  </a:rPr>
                  <a:t>T</a:t>
                </a:r>
                <a:r>
                  <a:rPr kumimoji="1" lang="en-US" altLang="zh-CN" sz="10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GG</a:t>
                </a:r>
                <a:r>
                  <a:rPr kumimoji="1" lang="en-US" altLang="zh-CN" sz="10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AA</a:t>
                </a:r>
                <a:r>
                  <a:rPr kumimoji="1" lang="en-US" altLang="zh-CN" sz="1000" b="1" dirty="0" smtClean="0">
                    <a:solidFill>
                      <a:srgbClr val="3366FF"/>
                    </a:solidFill>
                  </a:rPr>
                  <a:t>CC</a:t>
                </a:r>
                <a:r>
                  <a:rPr kumimoji="1" lang="en-US" altLang="zh-CN" sz="10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r>
                  <a:rPr kumimoji="1" lang="en-US" altLang="zh-CN" sz="1000" b="1" dirty="0" smtClean="0">
                    <a:solidFill>
                      <a:srgbClr val="F37315"/>
                    </a:solidFill>
                  </a:rPr>
                  <a:t>T</a:t>
                </a:r>
                <a:r>
                  <a:rPr kumimoji="1" lang="en-US" altLang="zh-CN" sz="1000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G</a:t>
                </a:r>
                <a:r>
                  <a:rPr kumimoji="1" lang="en-US" altLang="zh-CN" sz="10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kumimoji="1" lang="en-US" altLang="zh-CN" sz="1000" b="1" dirty="0" smtClean="0">
                    <a:solidFill>
                      <a:srgbClr val="3366FF"/>
                    </a:solidFill>
                  </a:rPr>
                  <a:t>C</a:t>
                </a:r>
                <a:r>
                  <a:rPr kumimoji="1" lang="en-US" altLang="zh-CN" sz="1000" b="1" dirty="0" smtClean="0">
                    <a:solidFill>
                      <a:srgbClr val="151515"/>
                    </a:solidFill>
                  </a:rPr>
                  <a:t>…</a:t>
                </a:r>
                <a:endParaRPr kumimoji="1" lang="zh-CN" altLang="en-US" sz="1000" b="1" dirty="0">
                  <a:solidFill>
                    <a:srgbClr val="151515"/>
                  </a:solidFill>
                </a:endParaRPr>
              </a:p>
            </p:txBody>
          </p:sp>
          <p:sp>
            <p:nvSpPr>
              <p:cNvPr id="82" name="圆角矩形标注 81"/>
              <p:cNvSpPr/>
              <p:nvPr/>
            </p:nvSpPr>
            <p:spPr bwMode="auto">
              <a:xfrm>
                <a:off x="5833458" y="3096842"/>
                <a:ext cx="1503124" cy="196907"/>
              </a:xfrm>
              <a:prstGeom prst="wedgeRoundRectCallout">
                <a:avLst>
                  <a:gd name="adj1" fmla="val -140"/>
                  <a:gd name="adj2" fmla="val 103474"/>
                  <a:gd name="adj3" fmla="val 16667"/>
                </a:avLst>
              </a:prstGeom>
              <a:noFill/>
              <a:ln w="9525" cap="flat" cmpd="sng" algn="ctr">
                <a:solidFill>
                  <a:srgbClr val="61616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153" name="组 152"/>
            <p:cNvGrpSpPr/>
            <p:nvPr/>
          </p:nvGrpSpPr>
          <p:grpSpPr>
            <a:xfrm>
              <a:off x="8153870" y="1941951"/>
              <a:ext cx="402674" cy="246221"/>
              <a:chOff x="6508750" y="3201715"/>
              <a:chExt cx="402674" cy="246221"/>
            </a:xfrm>
          </p:grpSpPr>
          <p:sp>
            <p:nvSpPr>
              <p:cNvPr id="154" name="文本框 153"/>
              <p:cNvSpPr txBox="1"/>
              <p:nvPr/>
            </p:nvSpPr>
            <p:spPr>
              <a:xfrm>
                <a:off x="6508750" y="3201715"/>
                <a:ext cx="3898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b="1" dirty="0" smtClean="0">
                    <a:solidFill>
                      <a:srgbClr val="3366FF"/>
                    </a:solidFill>
                  </a:rPr>
                  <a:t>CC</a:t>
                </a:r>
                <a:r>
                  <a:rPr kumimoji="1" lang="en-US" altLang="zh-CN" sz="1000" b="1" dirty="0" smtClean="0">
                    <a:solidFill>
                      <a:srgbClr val="F37315"/>
                    </a:solidFill>
                  </a:rPr>
                  <a:t>T</a:t>
                </a:r>
                <a:endParaRPr kumimoji="1" lang="zh-CN" altLang="en-US" sz="1000" b="1" dirty="0">
                  <a:solidFill>
                    <a:srgbClr val="151515"/>
                  </a:solidFill>
                </a:endParaRPr>
              </a:p>
            </p:txBody>
          </p:sp>
          <p:sp>
            <p:nvSpPr>
              <p:cNvPr id="155" name="圆角矩形标注 154"/>
              <p:cNvSpPr/>
              <p:nvPr/>
            </p:nvSpPr>
            <p:spPr bwMode="auto">
              <a:xfrm>
                <a:off x="6508750" y="3219393"/>
                <a:ext cx="402674" cy="196907"/>
              </a:xfrm>
              <a:prstGeom prst="wedgeRoundRectCallout">
                <a:avLst>
                  <a:gd name="adj1" fmla="val -28718"/>
                  <a:gd name="adj2" fmla="val 88299"/>
                  <a:gd name="adj3" fmla="val 16667"/>
                </a:avLst>
              </a:prstGeom>
              <a:noFill/>
              <a:ln w="9525" cap="flat" cmpd="sng" algn="ctr">
                <a:solidFill>
                  <a:srgbClr val="61616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4797015" y="2790440"/>
              <a:ext cx="10107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b="1" i="1" dirty="0" smtClean="0"/>
                <a:t>DNA Samples</a:t>
              </a:r>
              <a:endParaRPr kumimoji="1" lang="zh-CN" altLang="en-US" sz="1050" b="1" i="1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125683" y="2789635"/>
              <a:ext cx="5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kumimoji="1" sz="1200" b="1">
                  <a:solidFill>
                    <a:schemeClr val="tx2"/>
                  </a:solidFill>
                </a:defRPr>
              </a:lvl1pPr>
            </a:lstStyle>
            <a:p>
              <a:r>
                <a:rPr lang="en-US" altLang="zh-CN" sz="1050" i="1" dirty="0">
                  <a:solidFill>
                    <a:srgbClr val="616161"/>
                  </a:solidFill>
                </a:rPr>
                <a:t>Reads</a:t>
              </a:r>
              <a:endParaRPr lang="zh-CN" altLang="en-US" sz="1050" i="1" dirty="0">
                <a:solidFill>
                  <a:srgbClr val="616161"/>
                </a:solidFill>
              </a:endParaRPr>
            </a:p>
          </p:txBody>
        </p:sp>
        <p:grpSp>
          <p:nvGrpSpPr>
            <p:cNvPr id="148" name="组 147"/>
            <p:cNvGrpSpPr/>
            <p:nvPr/>
          </p:nvGrpSpPr>
          <p:grpSpPr>
            <a:xfrm>
              <a:off x="4589003" y="2597373"/>
              <a:ext cx="1305248" cy="217435"/>
              <a:chOff x="-1928091" y="1601666"/>
              <a:chExt cx="13716001" cy="3400383"/>
            </a:xfrm>
          </p:grpSpPr>
          <p:pic>
            <p:nvPicPr>
              <p:cNvPr id="146" name="图片 145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1928091" y="1601666"/>
                <a:ext cx="13716001" cy="3400383"/>
              </a:xfrm>
              <a:prstGeom prst="rect">
                <a:avLst/>
              </a:prstGeom>
            </p:spPr>
          </p:pic>
          <p:sp>
            <p:nvSpPr>
              <p:cNvPr id="147" name="矩形 146"/>
              <p:cNvSpPr/>
              <p:nvPr/>
            </p:nvSpPr>
            <p:spPr bwMode="auto">
              <a:xfrm>
                <a:off x="5726545" y="3871169"/>
                <a:ext cx="2350592" cy="82604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  <p:grpSp>
          <p:nvGrpSpPr>
            <p:cNvPr id="385" name="组 384"/>
            <p:cNvGrpSpPr/>
            <p:nvPr/>
          </p:nvGrpSpPr>
          <p:grpSpPr>
            <a:xfrm>
              <a:off x="7062263" y="2296483"/>
              <a:ext cx="1470073" cy="527028"/>
              <a:chOff x="7173030" y="2435232"/>
              <a:chExt cx="1470073" cy="527028"/>
            </a:xfrm>
          </p:grpSpPr>
          <p:cxnSp>
            <p:nvCxnSpPr>
              <p:cNvPr id="28" name="直线连接符 27"/>
              <p:cNvCxnSpPr/>
              <p:nvPr/>
            </p:nvCxnSpPr>
            <p:spPr bwMode="auto">
              <a:xfrm>
                <a:off x="7246812" y="2445051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直线连接符 29"/>
              <p:cNvCxnSpPr/>
              <p:nvPr/>
            </p:nvCxnSpPr>
            <p:spPr bwMode="auto">
              <a:xfrm>
                <a:off x="7409895" y="2554353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直线连接符 32"/>
              <p:cNvCxnSpPr/>
              <p:nvPr/>
            </p:nvCxnSpPr>
            <p:spPr bwMode="auto">
              <a:xfrm>
                <a:off x="7173030" y="2636269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直线连接符 33"/>
              <p:cNvCxnSpPr/>
              <p:nvPr/>
            </p:nvCxnSpPr>
            <p:spPr bwMode="auto">
              <a:xfrm>
                <a:off x="7684481" y="2445051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线连接符 34"/>
              <p:cNvCxnSpPr/>
              <p:nvPr/>
            </p:nvCxnSpPr>
            <p:spPr bwMode="auto">
              <a:xfrm>
                <a:off x="7802184" y="2554353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直线连接符 40"/>
              <p:cNvCxnSpPr/>
              <p:nvPr/>
            </p:nvCxnSpPr>
            <p:spPr bwMode="auto">
              <a:xfrm>
                <a:off x="8127570" y="2435232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直线连接符 41"/>
              <p:cNvCxnSpPr/>
              <p:nvPr/>
            </p:nvCxnSpPr>
            <p:spPr bwMode="auto">
              <a:xfrm>
                <a:off x="8224347" y="2554353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直线连接符 30"/>
              <p:cNvCxnSpPr/>
              <p:nvPr/>
            </p:nvCxnSpPr>
            <p:spPr bwMode="auto">
              <a:xfrm>
                <a:off x="7564046" y="2751289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直线连接符 31"/>
              <p:cNvCxnSpPr/>
              <p:nvPr/>
            </p:nvCxnSpPr>
            <p:spPr bwMode="auto">
              <a:xfrm>
                <a:off x="7718197" y="2889613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直线连接符 35"/>
              <p:cNvCxnSpPr/>
              <p:nvPr/>
            </p:nvCxnSpPr>
            <p:spPr bwMode="auto">
              <a:xfrm>
                <a:off x="7956335" y="2751289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直线连接符 36"/>
              <p:cNvCxnSpPr/>
              <p:nvPr/>
            </p:nvCxnSpPr>
            <p:spPr bwMode="auto">
              <a:xfrm>
                <a:off x="8110486" y="2889613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直线连接符 37"/>
              <p:cNvCxnSpPr/>
              <p:nvPr/>
            </p:nvCxnSpPr>
            <p:spPr bwMode="auto">
              <a:xfrm>
                <a:off x="7648033" y="2655094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直线连接符 38"/>
              <p:cNvCxnSpPr/>
              <p:nvPr/>
            </p:nvCxnSpPr>
            <p:spPr bwMode="auto">
              <a:xfrm>
                <a:off x="7287961" y="2852555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直线连接符 42"/>
              <p:cNvCxnSpPr/>
              <p:nvPr/>
            </p:nvCxnSpPr>
            <p:spPr bwMode="auto">
              <a:xfrm>
                <a:off x="7209103" y="2756537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直线连接符 43"/>
              <p:cNvCxnSpPr/>
              <p:nvPr/>
            </p:nvCxnSpPr>
            <p:spPr bwMode="auto">
              <a:xfrm>
                <a:off x="8118094" y="2666761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直线连接符 44"/>
              <p:cNvCxnSpPr/>
              <p:nvPr/>
            </p:nvCxnSpPr>
            <p:spPr bwMode="auto">
              <a:xfrm>
                <a:off x="8334801" y="2757658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直线连接符 50"/>
              <p:cNvCxnSpPr/>
              <p:nvPr/>
            </p:nvCxnSpPr>
            <p:spPr bwMode="auto">
              <a:xfrm>
                <a:off x="8289808" y="2962260"/>
                <a:ext cx="30830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91" name="矩形 390"/>
            <p:cNvSpPr/>
            <p:nvPr/>
          </p:nvSpPr>
          <p:spPr>
            <a:xfrm>
              <a:off x="6152724" y="2004570"/>
              <a:ext cx="97202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b="1" dirty="0" smtClean="0"/>
                <a:t>Break into </a:t>
              </a:r>
            </a:p>
            <a:p>
              <a:r>
                <a:rPr lang="en-US" altLang="zh-CN" sz="1100" b="1" dirty="0" smtClean="0"/>
                <a:t>small “reads”</a:t>
              </a:r>
              <a:endParaRPr lang="zh-CN" altLang="en-US" sz="1100" b="1" dirty="0"/>
            </a:p>
          </p:txBody>
        </p:sp>
      </p:grpSp>
      <p:sp>
        <p:nvSpPr>
          <p:cNvPr id="392" name="矩形 391"/>
          <p:cNvSpPr/>
          <p:nvPr/>
        </p:nvSpPr>
        <p:spPr>
          <a:xfrm>
            <a:off x="6409871" y="4559445"/>
            <a:ext cx="13590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b="1" i="1" dirty="0" smtClean="0">
                <a:solidFill>
                  <a:schemeClr val="tx2"/>
                </a:solidFill>
              </a:rPr>
              <a:t>Remove erroneous links</a:t>
            </a:r>
            <a:endParaRPr lang="zh-CN" altLang="en-US" sz="900" b="1" i="1" dirty="0">
              <a:solidFill>
                <a:schemeClr val="tx2"/>
              </a:solidFill>
            </a:endParaRPr>
          </a:p>
        </p:txBody>
      </p:sp>
      <p:sp>
        <p:nvSpPr>
          <p:cNvPr id="393" name="右箭头 392"/>
          <p:cNvSpPr/>
          <p:nvPr/>
        </p:nvSpPr>
        <p:spPr bwMode="auto">
          <a:xfrm rot="10800000" flipH="1">
            <a:off x="6710644" y="4438817"/>
            <a:ext cx="645169" cy="75667"/>
          </a:xfrm>
          <a:prstGeom prst="rightArrow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1" name="右箭头 370"/>
          <p:cNvSpPr/>
          <p:nvPr/>
        </p:nvSpPr>
        <p:spPr bwMode="auto">
          <a:xfrm rot="16200000" flipH="1">
            <a:off x="7438795" y="3247670"/>
            <a:ext cx="714460" cy="31512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Massive Data Movement in SWAP-</a:t>
            </a:r>
            <a:r>
              <a:rPr kumimoji="1" lang="en-US" altLang="zh-CN" sz="2800" dirty="0" smtClean="0">
                <a:solidFill>
                  <a:srgbClr val="1F497D"/>
                </a:solidFill>
              </a:rPr>
              <a:t>Assembly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28246" y="826840"/>
            <a:ext cx="6400059" cy="57202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b="1" i="1" dirty="0" smtClean="0"/>
              <a:t>Basic edge merging algorithm</a:t>
            </a:r>
            <a:endParaRPr kumimoji="1" lang="en-US" altLang="zh-CN" sz="2000" b="1" i="1" dirty="0"/>
          </a:p>
          <a:p>
            <a:pPr marL="0" indent="0">
              <a:buNone/>
            </a:pPr>
            <a:endParaRPr kumimoji="1" lang="en-US" altLang="zh-CN" sz="2000" b="1" i="1" dirty="0" smtClean="0"/>
          </a:p>
          <a:p>
            <a:pPr marL="0" indent="0">
              <a:buNone/>
            </a:pPr>
            <a:endParaRPr kumimoji="1" lang="en-US" altLang="zh-CN" sz="2000" b="1" i="1" dirty="0"/>
          </a:p>
          <a:p>
            <a:pPr marL="0" indent="0">
              <a:buNone/>
            </a:pPr>
            <a:endParaRPr kumimoji="1" lang="en-US" altLang="zh-CN" sz="2000" b="1" i="1" dirty="0" smtClean="0"/>
          </a:p>
          <a:p>
            <a:pPr marL="0" indent="0">
              <a:buNone/>
            </a:pPr>
            <a:endParaRPr kumimoji="1" lang="en-US" altLang="zh-CN" sz="2000" b="1" i="1" dirty="0" smtClean="0"/>
          </a:p>
        </p:txBody>
      </p:sp>
      <p:sp>
        <p:nvSpPr>
          <p:cNvPr id="33" name="文本框 32"/>
          <p:cNvSpPr txBox="1"/>
          <p:nvPr/>
        </p:nvSpPr>
        <p:spPr>
          <a:xfrm>
            <a:off x="5613509" y="3662862"/>
            <a:ext cx="3530491" cy="984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rgbClr val="AB0005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2000" dirty="0" smtClean="0"/>
              <a:t>10</a:t>
            </a:r>
            <a:r>
              <a:rPr lang="en-US" altLang="zh-CN" sz="2000" baseline="30000" dirty="0" smtClean="0"/>
              <a:t>6</a:t>
            </a:r>
            <a:r>
              <a:rPr lang="en-US" altLang="zh-CN" sz="2000" dirty="0" smtClean="0"/>
              <a:t>+</a:t>
            </a:r>
            <a:r>
              <a:rPr lang="en-US" altLang="zh-CN" sz="2000" baseline="30000" dirty="0" smtClean="0"/>
              <a:t> </a:t>
            </a:r>
            <a:r>
              <a:rPr lang="en-US" altLang="zh-CN" sz="2000" b="0" dirty="0" smtClean="0"/>
              <a:t>outstanding messages</a:t>
            </a:r>
          </a:p>
          <a:p>
            <a:r>
              <a:rPr lang="en-US" altLang="zh-CN" sz="2000" b="0" dirty="0" smtClean="0"/>
              <a:t>per process </a:t>
            </a:r>
          </a:p>
          <a:p>
            <a:r>
              <a:rPr lang="en-US" altLang="zh-CN" sz="1600" dirty="0" smtClean="0"/>
              <a:t>(Human genome on Cray Edison *)</a:t>
            </a:r>
            <a:endParaRPr lang="zh-CN" altLang="en-US" sz="2000" dirty="0"/>
          </a:p>
        </p:txBody>
      </p:sp>
      <p:grpSp>
        <p:nvGrpSpPr>
          <p:cNvPr id="34" name="组 33"/>
          <p:cNvGrpSpPr/>
          <p:nvPr/>
        </p:nvGrpSpPr>
        <p:grpSpPr>
          <a:xfrm>
            <a:off x="85780" y="4208926"/>
            <a:ext cx="2406284" cy="1971280"/>
            <a:chOff x="2354480" y="1462926"/>
            <a:chExt cx="3670860" cy="2900608"/>
          </a:xfrm>
        </p:grpSpPr>
        <p:sp>
          <p:nvSpPr>
            <p:cNvPr id="35" name="椭圆 34"/>
            <p:cNvSpPr/>
            <p:nvPr/>
          </p:nvSpPr>
          <p:spPr>
            <a:xfrm>
              <a:off x="3142791" y="2111377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3387663" y="2855569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441852" y="2763101"/>
              <a:ext cx="184945" cy="184935"/>
            </a:xfrm>
            <a:prstGeom prst="ellipse">
              <a:avLst/>
            </a:prstGeom>
            <a:solidFill>
              <a:srgbClr val="F37315"/>
            </a:solidFill>
            <a:ln w="19050" cmpd="sng">
              <a:solidFill>
                <a:srgbClr val="151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922709" y="2111377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9" name="直线连接符 38"/>
            <p:cNvCxnSpPr>
              <a:stCxn id="35" idx="6"/>
              <a:endCxn id="42" idx="2"/>
            </p:cNvCxnSpPr>
            <p:nvPr/>
          </p:nvCxnSpPr>
          <p:spPr>
            <a:xfrm flipV="1">
              <a:off x="3327736" y="2171310"/>
              <a:ext cx="620928" cy="32535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>
              <a:stCxn id="35" idx="4"/>
              <a:endCxn id="36" idx="1"/>
            </p:cNvCxnSpPr>
            <p:nvPr/>
          </p:nvCxnSpPr>
          <p:spPr>
            <a:xfrm>
              <a:off x="3235264" y="2296312"/>
              <a:ext cx="179484" cy="586340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36" idx="7"/>
            </p:cNvCxnSpPr>
            <p:nvPr/>
          </p:nvCxnSpPr>
          <p:spPr>
            <a:xfrm flipV="1">
              <a:off x="3545523" y="2171310"/>
              <a:ext cx="495614" cy="711342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/>
            <p:cNvSpPr/>
            <p:nvPr/>
          </p:nvSpPr>
          <p:spPr>
            <a:xfrm>
              <a:off x="3948664" y="2078842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3" name="直线连接符 42"/>
            <p:cNvCxnSpPr>
              <a:stCxn id="36" idx="6"/>
              <a:endCxn id="37" idx="2"/>
            </p:cNvCxnSpPr>
            <p:nvPr/>
          </p:nvCxnSpPr>
          <p:spPr>
            <a:xfrm flipV="1">
              <a:off x="3572608" y="2855569"/>
              <a:ext cx="869244" cy="92468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37" idx="7"/>
              <a:endCxn id="38" idx="3"/>
            </p:cNvCxnSpPr>
            <p:nvPr/>
          </p:nvCxnSpPr>
          <p:spPr>
            <a:xfrm flipV="1">
              <a:off x="4599712" y="2269229"/>
              <a:ext cx="350082" cy="520955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/>
            <p:cNvCxnSpPr>
              <a:stCxn id="42" idx="6"/>
              <a:endCxn id="38" idx="2"/>
            </p:cNvCxnSpPr>
            <p:nvPr/>
          </p:nvCxnSpPr>
          <p:spPr>
            <a:xfrm>
              <a:off x="4133609" y="2171310"/>
              <a:ext cx="789100" cy="32535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/>
            <p:cNvSpPr/>
            <p:nvPr/>
          </p:nvSpPr>
          <p:spPr>
            <a:xfrm>
              <a:off x="4364352" y="3583373"/>
              <a:ext cx="184945" cy="184935"/>
            </a:xfrm>
            <a:prstGeom prst="ellipse">
              <a:avLst/>
            </a:prstGeom>
            <a:solidFill>
              <a:srgbClr val="0000FF"/>
            </a:solidFill>
            <a:ln w="19050" cmpd="sng">
              <a:solidFill>
                <a:srgbClr val="151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240162" y="2903079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820385" y="2296312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027427" y="3619933"/>
              <a:ext cx="184945" cy="184935"/>
            </a:xfrm>
            <a:prstGeom prst="ellipse">
              <a:avLst/>
            </a:prstGeom>
            <a:solidFill>
              <a:srgbClr val="F37315"/>
            </a:solidFill>
            <a:ln w="19050" cmpd="sng">
              <a:solidFill>
                <a:srgbClr val="151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539425" y="2583364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369372" y="3712400"/>
              <a:ext cx="184945" cy="184935"/>
            </a:xfrm>
            <a:prstGeom prst="ellipse">
              <a:avLst/>
            </a:prstGeom>
            <a:solidFill>
              <a:srgbClr val="F37315"/>
            </a:solidFill>
            <a:ln w="19050" cmpd="sng">
              <a:solidFill>
                <a:srgbClr val="1515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4408012" y="1462926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" name="直线连接符 52"/>
            <p:cNvCxnSpPr>
              <a:stCxn id="42" idx="7"/>
              <a:endCxn id="52" idx="3"/>
            </p:cNvCxnSpPr>
            <p:nvPr/>
          </p:nvCxnSpPr>
          <p:spPr>
            <a:xfrm flipV="1">
              <a:off x="4106524" y="1620778"/>
              <a:ext cx="328573" cy="485147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52" idx="5"/>
              <a:endCxn id="38" idx="1"/>
            </p:cNvCxnSpPr>
            <p:nvPr/>
          </p:nvCxnSpPr>
          <p:spPr>
            <a:xfrm>
              <a:off x="4565872" y="1620778"/>
              <a:ext cx="383922" cy="517682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37" idx="6"/>
              <a:endCxn id="47" idx="2"/>
            </p:cNvCxnSpPr>
            <p:nvPr/>
          </p:nvCxnSpPr>
          <p:spPr>
            <a:xfrm>
              <a:off x="4626797" y="2855569"/>
              <a:ext cx="613365" cy="139978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>
              <a:stCxn id="47" idx="7"/>
              <a:endCxn id="48" idx="3"/>
            </p:cNvCxnSpPr>
            <p:nvPr/>
          </p:nvCxnSpPr>
          <p:spPr>
            <a:xfrm flipV="1">
              <a:off x="5398022" y="2454164"/>
              <a:ext cx="449448" cy="475998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stCxn id="38" idx="6"/>
              <a:endCxn id="48" idx="2"/>
            </p:cNvCxnSpPr>
            <p:nvPr/>
          </p:nvCxnSpPr>
          <p:spPr>
            <a:xfrm>
              <a:off x="5107654" y="2203845"/>
              <a:ext cx="712731" cy="184935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7" idx="4"/>
              <a:endCxn id="51" idx="0"/>
            </p:cNvCxnSpPr>
            <p:nvPr/>
          </p:nvCxnSpPr>
          <p:spPr>
            <a:xfrm>
              <a:off x="5332635" y="3088014"/>
              <a:ext cx="129210" cy="624386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>
              <a:stCxn id="46" idx="6"/>
              <a:endCxn id="51" idx="2"/>
            </p:cNvCxnSpPr>
            <p:nvPr/>
          </p:nvCxnSpPr>
          <p:spPr>
            <a:xfrm>
              <a:off x="4549297" y="3675841"/>
              <a:ext cx="820075" cy="129027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>
              <a:stCxn id="49" idx="7"/>
              <a:endCxn id="36" idx="3"/>
            </p:cNvCxnSpPr>
            <p:nvPr/>
          </p:nvCxnSpPr>
          <p:spPr>
            <a:xfrm flipV="1">
              <a:off x="3185287" y="3013421"/>
              <a:ext cx="229461" cy="633595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49" idx="6"/>
              <a:endCxn id="46" idx="2"/>
            </p:cNvCxnSpPr>
            <p:nvPr/>
          </p:nvCxnSpPr>
          <p:spPr>
            <a:xfrm flipV="1">
              <a:off x="3212372" y="3675841"/>
              <a:ext cx="1151980" cy="36560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/>
            <p:cNvCxnSpPr>
              <a:stCxn id="51" idx="1"/>
              <a:endCxn id="37" idx="5"/>
            </p:cNvCxnSpPr>
            <p:nvPr/>
          </p:nvCxnSpPr>
          <p:spPr>
            <a:xfrm flipH="1" flipV="1">
              <a:off x="4599712" y="2920953"/>
              <a:ext cx="796745" cy="818530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/>
            <p:cNvCxnSpPr>
              <a:stCxn id="46" idx="0"/>
              <a:endCxn id="37" idx="4"/>
            </p:cNvCxnSpPr>
            <p:nvPr/>
          </p:nvCxnSpPr>
          <p:spPr>
            <a:xfrm flipV="1">
              <a:off x="4456825" y="2948036"/>
              <a:ext cx="77500" cy="635337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2" idx="6"/>
              <a:endCxn id="48" idx="1"/>
            </p:cNvCxnSpPr>
            <p:nvPr/>
          </p:nvCxnSpPr>
          <p:spPr>
            <a:xfrm>
              <a:off x="4592957" y="1555394"/>
              <a:ext cx="1254513" cy="768001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64"/>
            <p:cNvCxnSpPr>
              <a:stCxn id="50" idx="5"/>
              <a:endCxn id="49" idx="1"/>
            </p:cNvCxnSpPr>
            <p:nvPr/>
          </p:nvCxnSpPr>
          <p:spPr>
            <a:xfrm>
              <a:off x="2697285" y="2741216"/>
              <a:ext cx="357227" cy="905800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65"/>
            <p:cNvCxnSpPr>
              <a:stCxn id="50" idx="7"/>
              <a:endCxn id="35" idx="3"/>
            </p:cNvCxnSpPr>
            <p:nvPr/>
          </p:nvCxnSpPr>
          <p:spPr>
            <a:xfrm flipV="1">
              <a:off x="2697285" y="2269229"/>
              <a:ext cx="472591" cy="341218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椭圆 66"/>
            <p:cNvSpPr/>
            <p:nvPr/>
          </p:nvSpPr>
          <p:spPr>
            <a:xfrm>
              <a:off x="4133609" y="4086132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8" name="直线连接符 67"/>
            <p:cNvCxnSpPr>
              <a:stCxn id="49" idx="5"/>
              <a:endCxn id="67" idx="2"/>
            </p:cNvCxnSpPr>
            <p:nvPr/>
          </p:nvCxnSpPr>
          <p:spPr>
            <a:xfrm>
              <a:off x="3185287" y="3777785"/>
              <a:ext cx="948322" cy="400815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68"/>
            <p:cNvCxnSpPr>
              <a:stCxn id="67" idx="6"/>
              <a:endCxn id="51" idx="3"/>
            </p:cNvCxnSpPr>
            <p:nvPr/>
          </p:nvCxnSpPr>
          <p:spPr>
            <a:xfrm flipV="1">
              <a:off x="4318554" y="3870252"/>
              <a:ext cx="1077903" cy="308348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3500191" y="1466961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35" idx="7"/>
              <a:endCxn id="70" idx="4"/>
            </p:cNvCxnSpPr>
            <p:nvPr/>
          </p:nvCxnSpPr>
          <p:spPr>
            <a:xfrm flipV="1">
              <a:off x="3300651" y="1651896"/>
              <a:ext cx="292013" cy="486564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/>
            <p:cNvCxnSpPr>
              <a:stCxn id="70" idx="6"/>
              <a:endCxn id="52" idx="2"/>
            </p:cNvCxnSpPr>
            <p:nvPr/>
          </p:nvCxnSpPr>
          <p:spPr>
            <a:xfrm flipV="1">
              <a:off x="3685136" y="1555394"/>
              <a:ext cx="722876" cy="4035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5801117" y="3055479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4" name="直线连接符 73"/>
            <p:cNvCxnSpPr>
              <a:stCxn id="73" idx="0"/>
              <a:endCxn id="48" idx="4"/>
            </p:cNvCxnSpPr>
            <p:nvPr/>
          </p:nvCxnSpPr>
          <p:spPr>
            <a:xfrm flipV="1">
              <a:off x="5893590" y="2481247"/>
              <a:ext cx="19268" cy="574232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74"/>
            <p:cNvCxnSpPr>
              <a:stCxn id="47" idx="5"/>
              <a:endCxn id="73" idx="2"/>
            </p:cNvCxnSpPr>
            <p:nvPr/>
          </p:nvCxnSpPr>
          <p:spPr>
            <a:xfrm>
              <a:off x="5398022" y="3060931"/>
              <a:ext cx="403095" cy="87016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椭圆 76"/>
            <p:cNvSpPr/>
            <p:nvPr/>
          </p:nvSpPr>
          <p:spPr>
            <a:xfrm>
              <a:off x="3387663" y="4178599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2724370" y="1660490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5840395" y="3592850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5541783" y="1462926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54480" y="3270905"/>
              <a:ext cx="184945" cy="184935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2" name="直线连接符 81"/>
            <p:cNvCxnSpPr>
              <a:stCxn id="78" idx="6"/>
              <a:endCxn id="70" idx="2"/>
            </p:cNvCxnSpPr>
            <p:nvPr/>
          </p:nvCxnSpPr>
          <p:spPr>
            <a:xfrm flipV="1">
              <a:off x="2909315" y="1559429"/>
              <a:ext cx="590876" cy="193529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82"/>
            <p:cNvCxnSpPr>
              <a:stCxn id="35" idx="1"/>
              <a:endCxn id="78" idx="5"/>
            </p:cNvCxnSpPr>
            <p:nvPr/>
          </p:nvCxnSpPr>
          <p:spPr>
            <a:xfrm flipH="1" flipV="1">
              <a:off x="2882230" y="1818342"/>
              <a:ext cx="287646" cy="320118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83"/>
            <p:cNvCxnSpPr>
              <a:stCxn id="50" idx="0"/>
              <a:endCxn id="78" idx="4"/>
            </p:cNvCxnSpPr>
            <p:nvPr/>
          </p:nvCxnSpPr>
          <p:spPr>
            <a:xfrm flipV="1">
              <a:off x="2631898" y="1845425"/>
              <a:ext cx="184945" cy="737939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81" idx="0"/>
              <a:endCxn id="50" idx="3"/>
            </p:cNvCxnSpPr>
            <p:nvPr/>
          </p:nvCxnSpPr>
          <p:spPr>
            <a:xfrm flipV="1">
              <a:off x="2446953" y="2741216"/>
              <a:ext cx="119557" cy="529689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/>
            <p:cNvCxnSpPr>
              <a:stCxn id="49" idx="2"/>
              <a:endCxn id="81" idx="5"/>
            </p:cNvCxnSpPr>
            <p:nvPr/>
          </p:nvCxnSpPr>
          <p:spPr>
            <a:xfrm flipH="1" flipV="1">
              <a:off x="2512340" y="3428757"/>
              <a:ext cx="515087" cy="283644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86"/>
            <p:cNvCxnSpPr>
              <a:stCxn id="77" idx="1"/>
              <a:endCxn id="49" idx="4"/>
            </p:cNvCxnSpPr>
            <p:nvPr/>
          </p:nvCxnSpPr>
          <p:spPr>
            <a:xfrm flipH="1" flipV="1">
              <a:off x="3119900" y="3804868"/>
              <a:ext cx="294848" cy="400814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87"/>
            <p:cNvCxnSpPr>
              <a:stCxn id="77" idx="6"/>
              <a:endCxn id="67" idx="3"/>
            </p:cNvCxnSpPr>
            <p:nvPr/>
          </p:nvCxnSpPr>
          <p:spPr>
            <a:xfrm flipV="1">
              <a:off x="3572608" y="4243984"/>
              <a:ext cx="588086" cy="27083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/>
            <p:cNvCxnSpPr>
              <a:stCxn id="79" idx="0"/>
              <a:endCxn id="73" idx="4"/>
            </p:cNvCxnSpPr>
            <p:nvPr/>
          </p:nvCxnSpPr>
          <p:spPr>
            <a:xfrm flipH="1" flipV="1">
              <a:off x="5893590" y="3240414"/>
              <a:ext cx="39278" cy="352436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/>
            <p:cNvCxnSpPr>
              <a:stCxn id="51" idx="6"/>
              <a:endCxn id="79" idx="2"/>
            </p:cNvCxnSpPr>
            <p:nvPr/>
          </p:nvCxnSpPr>
          <p:spPr>
            <a:xfrm flipV="1">
              <a:off x="5554317" y="3685318"/>
              <a:ext cx="286078" cy="119550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/>
            <p:nvPr/>
          </p:nvCxnSpPr>
          <p:spPr>
            <a:xfrm flipH="1" flipV="1">
              <a:off x="5680375" y="1647861"/>
              <a:ext cx="213215" cy="648451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/>
            <p:nvPr/>
          </p:nvCxnSpPr>
          <p:spPr>
            <a:xfrm>
              <a:off x="4593097" y="1510436"/>
              <a:ext cx="942071" cy="44958"/>
            </a:xfrm>
            <a:prstGeom prst="line">
              <a:avLst/>
            </a:prstGeom>
            <a:ln w="19050" cmpd="sng"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本框 98"/>
          <p:cNvSpPr txBox="1"/>
          <p:nvPr/>
        </p:nvSpPr>
        <p:spPr>
          <a:xfrm>
            <a:off x="2936180" y="2391817"/>
            <a:ext cx="1219578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remote search</a:t>
            </a:r>
            <a:endParaRPr kumimoji="1" lang="zh-CN" altLang="en-US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912418" y="2476614"/>
            <a:ext cx="205515" cy="207591"/>
          </a:xfrm>
          <a:prstGeom prst="ellipse">
            <a:avLst/>
          </a:prstGeom>
          <a:solidFill>
            <a:srgbClr val="3366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2217637" y="1820687"/>
            <a:ext cx="205515" cy="207591"/>
          </a:xfrm>
          <a:prstGeom prst="ellipse">
            <a:avLst/>
          </a:prstGeom>
          <a:solidFill>
            <a:srgbClr val="FF66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2" name="曲线连接符 101"/>
          <p:cNvCxnSpPr>
            <a:stCxn id="100" idx="0"/>
            <a:endCxn id="101" idx="2"/>
          </p:cNvCxnSpPr>
          <p:nvPr/>
        </p:nvCxnSpPr>
        <p:spPr>
          <a:xfrm rot="5400000" flipH="1" flipV="1">
            <a:off x="1340341" y="1599319"/>
            <a:ext cx="552131" cy="1202461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tailEnd type="arrow"/>
          </a:ln>
          <a:effectLst/>
        </p:spPr>
      </p:cxnSp>
      <p:sp>
        <p:nvSpPr>
          <p:cNvPr id="104" name="文本框 103"/>
          <p:cNvSpPr txBox="1"/>
          <p:nvPr/>
        </p:nvSpPr>
        <p:spPr>
          <a:xfrm>
            <a:off x="29526" y="2403786"/>
            <a:ext cx="976359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</a:rPr>
              <a:t>local node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705431" y="1398865"/>
            <a:ext cx="143544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remote nodes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2908156" y="1669552"/>
            <a:ext cx="1404074" cy="461665"/>
          </a:xfrm>
          <a:prstGeom prst="rect">
            <a:avLst/>
          </a:prstGeom>
          <a:noFill/>
          <a:ln w="19050" cmpd="sng">
            <a:solidFill>
              <a:sysClr val="windowText" lastClr="000000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ACGCGATTCAG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</a:rPr>
              <a:t> </a:t>
            </a:r>
            <a:r>
              <a:rPr kumimoji="1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</a:rPr>
              <a:t>    </a:t>
            </a:r>
            <a:r>
              <a:rPr kumimoji="1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</a:rPr>
              <a:t>GCGATTCAGTA</a:t>
            </a:r>
          </a:p>
        </p:txBody>
      </p:sp>
      <p:cxnSp>
        <p:nvCxnSpPr>
          <p:cNvPr id="107" name="曲线连接符 106"/>
          <p:cNvCxnSpPr/>
          <p:nvPr/>
        </p:nvCxnSpPr>
        <p:spPr>
          <a:xfrm flipV="1">
            <a:off x="1565392" y="2431350"/>
            <a:ext cx="585634" cy="228709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DD8047"/>
            </a:solidFill>
            <a:prstDash val="solid"/>
          </a:ln>
          <a:effectLst/>
        </p:spPr>
      </p:cxnSp>
      <p:cxnSp>
        <p:nvCxnSpPr>
          <p:cNvPr id="108" name="曲线连接符 107"/>
          <p:cNvCxnSpPr/>
          <p:nvPr/>
        </p:nvCxnSpPr>
        <p:spPr>
          <a:xfrm flipV="1">
            <a:off x="1382381" y="1836379"/>
            <a:ext cx="366021" cy="152472"/>
          </a:xfrm>
          <a:prstGeom prst="curvedConnector3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109" name="曲线连接符 108"/>
          <p:cNvCxnSpPr/>
          <p:nvPr/>
        </p:nvCxnSpPr>
        <p:spPr>
          <a:xfrm flipV="1">
            <a:off x="2508281" y="1899698"/>
            <a:ext cx="340156" cy="120236"/>
          </a:xfrm>
          <a:prstGeom prst="curvedConnector3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110" name="曲线连接符 109"/>
          <p:cNvCxnSpPr/>
          <p:nvPr/>
        </p:nvCxnSpPr>
        <p:spPr>
          <a:xfrm flipV="1">
            <a:off x="2508281" y="1979539"/>
            <a:ext cx="340156" cy="120236"/>
          </a:xfrm>
          <a:prstGeom prst="curvedConnector3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111" name="曲线连接符 110"/>
          <p:cNvCxnSpPr/>
          <p:nvPr/>
        </p:nvCxnSpPr>
        <p:spPr>
          <a:xfrm flipV="1">
            <a:off x="2503832" y="2060399"/>
            <a:ext cx="340156" cy="120236"/>
          </a:xfrm>
          <a:prstGeom prst="curvedConnector3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112" name="文本框 111"/>
          <p:cNvSpPr txBox="1"/>
          <p:nvPr/>
        </p:nvSpPr>
        <p:spPr>
          <a:xfrm>
            <a:off x="1664965" y="2643752"/>
            <a:ext cx="2078940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DNA consensus sequence</a:t>
            </a:r>
            <a:endParaRPr kumimoji="1" lang="zh-CN" altLang="en-US" sz="1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13" name="直线箭头连接符 112"/>
          <p:cNvCxnSpPr/>
          <p:nvPr/>
        </p:nvCxnSpPr>
        <p:spPr>
          <a:xfrm>
            <a:off x="1984718" y="2571846"/>
            <a:ext cx="224945" cy="8821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114" name="文本框 113"/>
          <p:cNvSpPr txBox="1"/>
          <p:nvPr/>
        </p:nvSpPr>
        <p:spPr>
          <a:xfrm>
            <a:off x="4590752" y="1552754"/>
            <a:ext cx="4046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+mj-lt"/>
              <a:buAutoNum type="arabicPeriod"/>
            </a:pPr>
            <a:r>
              <a:rPr kumimoji="1" lang="en-US" altLang="zh-CN" sz="1600" b="1" dirty="0" smtClean="0">
                <a:solidFill>
                  <a:schemeClr val="bg2">
                    <a:lumMod val="10000"/>
                  </a:schemeClr>
                </a:solidFill>
              </a:rPr>
              <a:t>Send local DNA unit to that node; </a:t>
            </a:r>
          </a:p>
          <a:p>
            <a:pPr marL="342900" lvl="1" indent="-342900">
              <a:buFont typeface="+mj-lt"/>
              <a:buAutoNum type="arabicPeriod"/>
            </a:pPr>
            <a:r>
              <a:rPr kumimoji="1" lang="en-US" altLang="zh-CN" sz="1600" b="1" dirty="0" smtClean="0">
                <a:solidFill>
                  <a:schemeClr val="bg2">
                    <a:lumMod val="10000"/>
                  </a:schemeClr>
                </a:solidFill>
              </a:rPr>
              <a:t>Search matching unit </a:t>
            </a:r>
            <a:r>
              <a:rPr kumimoji="1" lang="en-US" altLang="zh-CN" sz="1600" b="1" dirty="0">
                <a:solidFill>
                  <a:schemeClr val="bg2">
                    <a:lumMod val="10000"/>
                  </a:schemeClr>
                </a:solidFill>
              </a:rPr>
              <a:t>on that </a:t>
            </a:r>
            <a:r>
              <a:rPr kumimoji="1" lang="en-US" altLang="zh-CN" sz="1600" b="1" dirty="0" smtClean="0">
                <a:solidFill>
                  <a:schemeClr val="bg2">
                    <a:lumMod val="10000"/>
                  </a:schemeClr>
                </a:solidFill>
              </a:rPr>
              <a:t>node; </a:t>
            </a:r>
          </a:p>
          <a:p>
            <a:pPr marL="342900" lvl="1" indent="-342900">
              <a:buFont typeface="+mj-lt"/>
              <a:buAutoNum type="arabicPeriod"/>
            </a:pPr>
            <a:r>
              <a:rPr kumimoji="1" lang="en-US" altLang="zh-CN" sz="1600" b="1" dirty="0" smtClean="0">
                <a:solidFill>
                  <a:schemeClr val="bg2">
                    <a:lumMod val="10000"/>
                  </a:schemeClr>
                </a:solidFill>
              </a:rPr>
              <a:t>Merge two units on that node;</a:t>
            </a:r>
          </a:p>
          <a:p>
            <a:pPr marL="342900" lvl="1" indent="-342900">
              <a:buFont typeface="+mj-lt"/>
              <a:buAutoNum type="arabicPeriod"/>
            </a:pPr>
            <a:r>
              <a:rPr kumimoji="1" lang="en-US" altLang="zh-CN" sz="1600" b="1" dirty="0">
                <a:solidFill>
                  <a:schemeClr val="bg2">
                    <a:lumMod val="10000"/>
                  </a:schemeClr>
                </a:solidFill>
              </a:rPr>
              <a:t>R</a:t>
            </a:r>
            <a:r>
              <a:rPr kumimoji="1" lang="en-US" altLang="zh-CN" sz="1600" b="1" dirty="0" smtClean="0">
                <a:solidFill>
                  <a:schemeClr val="bg2">
                    <a:lumMod val="10000"/>
                  </a:schemeClr>
                </a:solidFill>
              </a:rPr>
              <a:t>eturn merged unit.</a:t>
            </a:r>
            <a:endParaRPr kumimoji="1" lang="en-US" altLang="zh-C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42854" y="2735007"/>
            <a:ext cx="1183565" cy="276999"/>
          </a:xfrm>
          <a:prstGeom prst="rect">
            <a:avLst/>
          </a:prstGeom>
          <a:noFill/>
          <a:ln w="19050" cmpd="sng">
            <a:solidFill>
              <a:sysClr val="windowText" lastClr="000000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ACGCGATTCAG</a:t>
            </a:r>
          </a:p>
        </p:txBody>
      </p:sp>
      <p:sp>
        <p:nvSpPr>
          <p:cNvPr id="116" name="矩形 115"/>
          <p:cNvSpPr/>
          <p:nvPr/>
        </p:nvSpPr>
        <p:spPr>
          <a:xfrm>
            <a:off x="2905705" y="2138072"/>
            <a:ext cx="1409964" cy="276999"/>
          </a:xfrm>
          <a:prstGeom prst="rect">
            <a:avLst/>
          </a:prstGeom>
          <a:noFill/>
          <a:ln w="19050" cmpd="sng">
            <a:solidFill>
              <a:sysClr val="windowText" lastClr="000000"/>
            </a:solidFill>
          </a:ln>
          <a:effectLst/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zh-CN" sz="1200" b="1" kern="0" dirty="0">
                <a:solidFill>
                  <a:srgbClr val="F37315"/>
                </a:solidFill>
              </a:rPr>
              <a:t>ACGCGATTCAGTA</a:t>
            </a:r>
            <a:endParaRPr kumimoji="1" lang="zh-CN" altLang="en-US" sz="1200" b="1" kern="0" dirty="0">
              <a:solidFill>
                <a:srgbClr val="F37315"/>
              </a:solidFill>
            </a:endParaRPr>
          </a:p>
        </p:txBody>
      </p:sp>
      <p:cxnSp>
        <p:nvCxnSpPr>
          <p:cNvPr id="147" name="曲线连接符 146"/>
          <p:cNvCxnSpPr>
            <a:stCxn id="101" idx="4"/>
            <a:endCxn id="100" idx="6"/>
          </p:cNvCxnSpPr>
          <p:nvPr/>
        </p:nvCxnSpPr>
        <p:spPr>
          <a:xfrm rot="5400000">
            <a:off x="1443098" y="1703113"/>
            <a:ext cx="552132" cy="1202462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tailEnd type="arrow"/>
          </a:ln>
          <a:effectLst/>
        </p:spPr>
      </p:cxnSp>
      <p:sp>
        <p:nvSpPr>
          <p:cNvPr id="163" name="文本框 162"/>
          <p:cNvSpPr txBox="1"/>
          <p:nvPr/>
        </p:nvSpPr>
        <p:spPr>
          <a:xfrm>
            <a:off x="2045733" y="2873711"/>
            <a:ext cx="396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AB0005"/>
                </a:solidFill>
              </a:rPr>
              <a:t>(64Bytes ~ 1MBytes </a:t>
            </a:r>
            <a:r>
              <a:rPr lang="en-US" altLang="zh-CN" i="1" dirty="0" smtClean="0">
                <a:solidFill>
                  <a:srgbClr val="AB0005"/>
                </a:solidFill>
              </a:rPr>
              <a:t>for single message</a:t>
            </a:r>
            <a:r>
              <a:rPr lang="en-US" altLang="zh-CN" i="1" dirty="0">
                <a:solidFill>
                  <a:srgbClr val="AB0005"/>
                </a:solidFill>
              </a:rPr>
              <a:t>)</a:t>
            </a:r>
            <a:endParaRPr lang="zh-CN" altLang="en-US" i="1" dirty="0">
              <a:solidFill>
                <a:srgbClr val="AB0005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478524" y="1850657"/>
            <a:ext cx="716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chemeClr val="bg2">
                    <a:lumMod val="10000"/>
                  </a:schemeClr>
                </a:solidFill>
              </a:rPr>
              <a:t>Step 1</a:t>
            </a:r>
            <a:endParaRPr kumimoji="1" lang="zh-CN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3670909" y="1330998"/>
            <a:ext cx="919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chemeClr val="bg2">
                    <a:lumMod val="10000"/>
                  </a:schemeClr>
                </a:solidFill>
              </a:rPr>
              <a:t>Step 2, 3</a:t>
            </a:r>
            <a:endParaRPr kumimoji="1" lang="zh-CN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1381949" y="2844460"/>
            <a:ext cx="716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chemeClr val="bg2">
                    <a:lumMod val="10000"/>
                  </a:schemeClr>
                </a:solidFill>
              </a:rPr>
              <a:t>Step 4</a:t>
            </a:r>
            <a:endParaRPr kumimoji="1" lang="zh-CN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95" name="组 194"/>
          <p:cNvGrpSpPr/>
          <p:nvPr/>
        </p:nvGrpSpPr>
        <p:grpSpPr>
          <a:xfrm>
            <a:off x="3430657" y="4083783"/>
            <a:ext cx="3967166" cy="2540597"/>
            <a:chOff x="3748301" y="4087519"/>
            <a:chExt cx="3967166" cy="2540597"/>
          </a:xfrm>
        </p:grpSpPr>
        <p:sp>
          <p:nvSpPr>
            <p:cNvPr id="178" name="文本框 177"/>
            <p:cNvSpPr txBox="1"/>
            <p:nvPr/>
          </p:nvSpPr>
          <p:spPr>
            <a:xfrm>
              <a:off x="6180775" y="5182181"/>
              <a:ext cx="1534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303030"/>
                  </a:solidFill>
                </a:rPr>
                <a:t>process (server 1)</a:t>
              </a:r>
              <a:endParaRPr kumimoji="1" lang="zh-CN" altLang="en-US" sz="1200" dirty="0">
                <a:solidFill>
                  <a:srgbClr val="303030"/>
                </a:solidFill>
              </a:endParaRP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6191358" y="5749199"/>
              <a:ext cx="1498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303030"/>
                  </a:solidFill>
                </a:rPr>
                <a:t>process (server 2)</a:t>
              </a:r>
              <a:endParaRPr kumimoji="1" lang="zh-CN" altLang="en-US" sz="1200" dirty="0">
                <a:solidFill>
                  <a:srgbClr val="303030"/>
                </a:solidFill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6211427" y="6351117"/>
              <a:ext cx="1498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303030"/>
                  </a:solidFill>
                </a:rPr>
                <a:t>process (server 3)</a:t>
              </a:r>
              <a:endParaRPr kumimoji="1" lang="zh-CN" altLang="en-US" sz="1200" dirty="0">
                <a:solidFill>
                  <a:srgbClr val="303030"/>
                </a:solidFill>
              </a:endParaRPr>
            </a:p>
          </p:txBody>
        </p:sp>
        <p:grpSp>
          <p:nvGrpSpPr>
            <p:cNvPr id="194" name="组 193"/>
            <p:cNvGrpSpPr/>
            <p:nvPr/>
          </p:nvGrpSpPr>
          <p:grpSpPr>
            <a:xfrm>
              <a:off x="3748301" y="4087519"/>
              <a:ext cx="3037170" cy="2331890"/>
              <a:chOff x="3748301" y="4087519"/>
              <a:chExt cx="3037170" cy="2331890"/>
            </a:xfrm>
          </p:grpSpPr>
          <p:sp>
            <p:nvSpPr>
              <p:cNvPr id="169" name="圆角矩形标注 168"/>
              <p:cNvSpPr/>
              <p:nvPr/>
            </p:nvSpPr>
            <p:spPr bwMode="auto">
              <a:xfrm>
                <a:off x="3748301" y="4421402"/>
                <a:ext cx="1351023" cy="1732808"/>
              </a:xfrm>
              <a:prstGeom prst="wedgeRoundRectCallout">
                <a:avLst>
                  <a:gd name="adj1" fmla="val 59812"/>
                  <a:gd name="adj2" fmla="val -34533"/>
                  <a:gd name="adj3" fmla="val 16667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5123753" y="4331403"/>
                <a:ext cx="180000" cy="180000"/>
              </a:xfrm>
              <a:prstGeom prst="ellipse">
                <a:avLst/>
              </a:prstGeom>
              <a:solidFill>
                <a:srgbClr val="3366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kumimoji="1" lang="zh-CN" altLang="en-US" sz="12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3854800" y="4676906"/>
                <a:ext cx="1170611" cy="323207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 smtClean="0">
                    <a:solidFill>
                      <a:srgbClr val="303030"/>
                    </a:solidFill>
                  </a:rPr>
                  <a:t>DNA units 1: </a:t>
                </a:r>
                <a:r>
                  <a:rPr kumimoji="1" lang="en-US" altLang="zh-CN" sz="900" b="1" dirty="0" smtClean="0">
                    <a:solidFill>
                      <a:srgbClr val="303030"/>
                    </a:solidFill>
                  </a:rPr>
                  <a:t>ACGCGATTCAG</a:t>
                </a:r>
              </a:p>
            </p:txBody>
          </p:sp>
          <p:sp>
            <p:nvSpPr>
              <p:cNvPr id="172" name="文本框 171"/>
              <p:cNvSpPr txBox="1"/>
              <p:nvPr/>
            </p:nvSpPr>
            <p:spPr>
              <a:xfrm>
                <a:off x="3854800" y="5647034"/>
                <a:ext cx="1170611" cy="323207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 smtClean="0">
                    <a:solidFill>
                      <a:srgbClr val="303030"/>
                    </a:solidFill>
                  </a:rPr>
                  <a:t>DNA units 3: </a:t>
                </a:r>
                <a:r>
                  <a:rPr kumimoji="1" lang="en-US" altLang="zh-CN" sz="900" b="1" dirty="0" smtClean="0">
                    <a:solidFill>
                      <a:srgbClr val="303030"/>
                    </a:solidFill>
                  </a:rPr>
                  <a:t>ATGAGGCATAC</a:t>
                </a:r>
              </a:p>
            </p:txBody>
          </p:sp>
          <p:sp>
            <p:nvSpPr>
              <p:cNvPr id="173" name="文本框 172"/>
              <p:cNvSpPr txBox="1"/>
              <p:nvPr/>
            </p:nvSpPr>
            <p:spPr>
              <a:xfrm>
                <a:off x="3854800" y="5150121"/>
                <a:ext cx="1170611" cy="323207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 smtClean="0">
                    <a:solidFill>
                      <a:srgbClr val="303030"/>
                    </a:solidFill>
                  </a:rPr>
                  <a:t>DNA units 2: </a:t>
                </a:r>
                <a:r>
                  <a:rPr kumimoji="1" lang="en-US" altLang="zh-CN" sz="900" b="1" dirty="0" smtClean="0">
                    <a:solidFill>
                      <a:srgbClr val="303030"/>
                    </a:solidFill>
                  </a:rPr>
                  <a:t>GCATAGTATCG</a:t>
                </a:r>
              </a:p>
            </p:txBody>
          </p:sp>
          <p:sp>
            <p:nvSpPr>
              <p:cNvPr id="174" name="文本框 173"/>
              <p:cNvSpPr txBox="1"/>
              <p:nvPr/>
            </p:nvSpPr>
            <p:spPr>
              <a:xfrm>
                <a:off x="3932761" y="4421403"/>
                <a:ext cx="9793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303030"/>
                    </a:solidFill>
                  </a:rPr>
                  <a:t>memory</a:t>
                </a:r>
                <a:endParaRPr kumimoji="1" lang="zh-CN" altLang="en-US" sz="1200" dirty="0">
                  <a:solidFill>
                    <a:srgbClr val="303030"/>
                  </a:solidFill>
                </a:endParaRPr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>
                <a:off x="4538905" y="4087519"/>
                <a:ext cx="16877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303030"/>
                    </a:solidFill>
                  </a:rPr>
                  <a:t>process (sender)</a:t>
                </a:r>
                <a:endParaRPr kumimoji="1" lang="zh-CN" altLang="en-US" sz="1200" dirty="0">
                  <a:solidFill>
                    <a:srgbClr val="303030"/>
                  </a:solidFill>
                </a:endParaRPr>
              </a:p>
            </p:txBody>
          </p:sp>
          <p:sp>
            <p:nvSpPr>
              <p:cNvPr id="176" name="任意形状 175"/>
              <p:cNvSpPr/>
              <p:nvPr/>
            </p:nvSpPr>
            <p:spPr>
              <a:xfrm rot="871872">
                <a:off x="5071286" y="4899441"/>
                <a:ext cx="1478607" cy="110586"/>
              </a:xfrm>
              <a:custGeom>
                <a:avLst/>
                <a:gdLst>
                  <a:gd name="connsiteX0" fmla="*/ 30239 w 1563802"/>
                  <a:gd name="connsiteY0" fmla="*/ 0 h 298056"/>
                  <a:gd name="connsiteX1" fmla="*/ 1563778 w 1563802"/>
                  <a:gd name="connsiteY1" fmla="*/ 177106 h 298056"/>
                  <a:gd name="connsiteX2" fmla="*/ 0 w 1563802"/>
                  <a:gd name="connsiteY2" fmla="*/ 298056 h 298056"/>
                  <a:gd name="connsiteX3" fmla="*/ 0 w 1563802"/>
                  <a:gd name="connsiteY3" fmla="*/ 298056 h 29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3802" h="298056">
                    <a:moveTo>
                      <a:pt x="30239" y="0"/>
                    </a:moveTo>
                    <a:cubicBezTo>
                      <a:pt x="799528" y="63715"/>
                      <a:pt x="1568818" y="127430"/>
                      <a:pt x="1563778" y="177106"/>
                    </a:cubicBezTo>
                    <a:cubicBezTo>
                      <a:pt x="1558738" y="226782"/>
                      <a:pt x="0" y="298056"/>
                      <a:pt x="0" y="298056"/>
                    </a:cubicBezTo>
                    <a:lnTo>
                      <a:pt x="0" y="298056"/>
                    </a:lnTo>
                  </a:path>
                </a:pathLst>
              </a:cu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endParaRPr kumimoji="1" lang="zh-CN" altLang="en-US" sz="6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6587697" y="5031311"/>
                <a:ext cx="180000" cy="180000"/>
              </a:xfrm>
              <a:prstGeom prst="ellipse">
                <a:avLst/>
              </a:prstGeom>
              <a:solidFill>
                <a:srgbClr val="FF66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kumimoji="1" lang="zh-CN" altLang="en-US" sz="12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9" name="任意形状 178"/>
              <p:cNvSpPr/>
              <p:nvPr/>
            </p:nvSpPr>
            <p:spPr>
              <a:xfrm rot="871872">
                <a:off x="5091219" y="5464572"/>
                <a:ext cx="1456515" cy="121087"/>
              </a:xfrm>
              <a:custGeom>
                <a:avLst/>
                <a:gdLst>
                  <a:gd name="connsiteX0" fmla="*/ 30239 w 1563802"/>
                  <a:gd name="connsiteY0" fmla="*/ 0 h 298056"/>
                  <a:gd name="connsiteX1" fmla="*/ 1563778 w 1563802"/>
                  <a:gd name="connsiteY1" fmla="*/ 177106 h 298056"/>
                  <a:gd name="connsiteX2" fmla="*/ 0 w 1563802"/>
                  <a:gd name="connsiteY2" fmla="*/ 298056 h 298056"/>
                  <a:gd name="connsiteX3" fmla="*/ 0 w 1563802"/>
                  <a:gd name="connsiteY3" fmla="*/ 298056 h 29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3802" h="298056">
                    <a:moveTo>
                      <a:pt x="30239" y="0"/>
                    </a:moveTo>
                    <a:cubicBezTo>
                      <a:pt x="799528" y="63715"/>
                      <a:pt x="1568818" y="127430"/>
                      <a:pt x="1563778" y="177106"/>
                    </a:cubicBezTo>
                    <a:cubicBezTo>
                      <a:pt x="1558738" y="226782"/>
                      <a:pt x="0" y="298056"/>
                      <a:pt x="0" y="298056"/>
                    </a:cubicBezTo>
                    <a:lnTo>
                      <a:pt x="0" y="298056"/>
                    </a:lnTo>
                  </a:path>
                </a:pathLst>
              </a:cu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endParaRPr kumimoji="1" lang="zh-CN" altLang="en-US" sz="600">
                  <a:solidFill>
                    <a:srgbClr val="0000FF"/>
                  </a:solidFill>
                </a:endParaRPr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6605471" y="5631861"/>
                <a:ext cx="180000" cy="180000"/>
              </a:xfrm>
              <a:prstGeom prst="ellipse">
                <a:avLst/>
              </a:prstGeom>
              <a:solidFill>
                <a:srgbClr val="FF66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kumimoji="1" lang="zh-CN" altLang="en-US" sz="12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2" name="任意形状 181"/>
              <p:cNvSpPr/>
              <p:nvPr/>
            </p:nvSpPr>
            <p:spPr>
              <a:xfrm rot="871872">
                <a:off x="5078027" y="6010791"/>
                <a:ext cx="1446296" cy="129092"/>
              </a:xfrm>
              <a:custGeom>
                <a:avLst/>
                <a:gdLst>
                  <a:gd name="connsiteX0" fmla="*/ 30239 w 1563802"/>
                  <a:gd name="connsiteY0" fmla="*/ 0 h 298056"/>
                  <a:gd name="connsiteX1" fmla="*/ 1563778 w 1563802"/>
                  <a:gd name="connsiteY1" fmla="*/ 177106 h 298056"/>
                  <a:gd name="connsiteX2" fmla="*/ 0 w 1563802"/>
                  <a:gd name="connsiteY2" fmla="*/ 298056 h 298056"/>
                  <a:gd name="connsiteX3" fmla="*/ 0 w 1563802"/>
                  <a:gd name="connsiteY3" fmla="*/ 298056 h 29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3802" h="298056">
                    <a:moveTo>
                      <a:pt x="30239" y="0"/>
                    </a:moveTo>
                    <a:cubicBezTo>
                      <a:pt x="799528" y="63715"/>
                      <a:pt x="1568818" y="127430"/>
                      <a:pt x="1563778" y="177106"/>
                    </a:cubicBezTo>
                    <a:cubicBezTo>
                      <a:pt x="1558738" y="226782"/>
                      <a:pt x="0" y="298056"/>
                      <a:pt x="0" y="298056"/>
                    </a:cubicBezTo>
                    <a:lnTo>
                      <a:pt x="0" y="298056"/>
                    </a:lnTo>
                  </a:path>
                </a:pathLst>
              </a:custGeom>
              <a:ln w="28575" cmpd="sng">
                <a:solidFill>
                  <a:schemeClr val="tx1">
                    <a:lumMod val="50000"/>
                  </a:schemeClr>
                </a:solidFill>
                <a:headEnd type="none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endParaRPr kumimoji="1" lang="zh-CN" altLang="en-US" sz="600">
                  <a:solidFill>
                    <a:srgbClr val="0000FF"/>
                  </a:solidFill>
                </a:endParaRPr>
              </a:p>
            </p:txBody>
          </p:sp>
          <p:sp>
            <p:nvSpPr>
              <p:cNvPr id="183" name="椭圆 182"/>
              <p:cNvSpPr/>
              <p:nvPr/>
            </p:nvSpPr>
            <p:spPr>
              <a:xfrm>
                <a:off x="6597429" y="6239409"/>
                <a:ext cx="180000" cy="180000"/>
              </a:xfrm>
              <a:prstGeom prst="ellipse">
                <a:avLst/>
              </a:prstGeom>
              <a:solidFill>
                <a:srgbClr val="FF66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kumimoji="1" lang="zh-CN" altLang="en-US" sz="12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5" name="文本框 184"/>
              <p:cNvSpPr txBox="1"/>
              <p:nvPr/>
            </p:nvSpPr>
            <p:spPr>
              <a:xfrm rot="966405">
                <a:off x="5328816" y="4689073"/>
                <a:ext cx="11508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DNA reads</a:t>
                </a:r>
                <a:endParaRPr kumimoji="1"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6" name="文本框 185"/>
              <p:cNvSpPr txBox="1"/>
              <p:nvPr/>
            </p:nvSpPr>
            <p:spPr>
              <a:xfrm rot="966405">
                <a:off x="5301256" y="5254760"/>
                <a:ext cx="11508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DNA reads</a:t>
                </a:r>
                <a:endParaRPr kumimoji="1"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7" name="文本框 186"/>
              <p:cNvSpPr txBox="1"/>
              <p:nvPr/>
            </p:nvSpPr>
            <p:spPr>
              <a:xfrm rot="966405">
                <a:off x="5265536" y="5789074"/>
                <a:ext cx="11508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DNA reads</a:t>
                </a:r>
                <a:endParaRPr kumimoji="1"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 rot="966405">
                <a:off x="5319589" y="4948244"/>
                <a:ext cx="11508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merging results</a:t>
                </a:r>
                <a:endParaRPr kumimoji="1"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 rot="843657">
                <a:off x="5266712" y="5518076"/>
                <a:ext cx="11508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merging results</a:t>
                </a:r>
                <a:endParaRPr kumimoji="1"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 rot="783432">
                <a:off x="5185898" y="6078365"/>
                <a:ext cx="11508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merging results</a:t>
                </a:r>
                <a:endParaRPr kumimoji="1"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91" name="任意形状 190"/>
          <p:cNvSpPr/>
          <p:nvPr/>
        </p:nvSpPr>
        <p:spPr>
          <a:xfrm rot="10185605">
            <a:off x="413468" y="5106999"/>
            <a:ext cx="1785177" cy="964953"/>
          </a:xfrm>
          <a:custGeom>
            <a:avLst/>
            <a:gdLst>
              <a:gd name="connsiteX0" fmla="*/ 193109 w 2074263"/>
              <a:gd name="connsiteY0" fmla="*/ 23019 h 1242193"/>
              <a:gd name="connsiteX1" fmla="*/ 94581 w 2074263"/>
              <a:gd name="connsiteY1" fmla="*/ 296737 h 1242193"/>
              <a:gd name="connsiteX2" fmla="*/ 674805 w 2074263"/>
              <a:gd name="connsiteY2" fmla="*/ 1074095 h 1242193"/>
              <a:gd name="connsiteX3" fmla="*/ 1857148 w 2074263"/>
              <a:gd name="connsiteY3" fmla="*/ 1227377 h 1242193"/>
              <a:gd name="connsiteX4" fmla="*/ 1911886 w 2074263"/>
              <a:gd name="connsiteY4" fmla="*/ 833224 h 1242193"/>
              <a:gd name="connsiteX5" fmla="*/ 193109 w 2074263"/>
              <a:gd name="connsiteY5" fmla="*/ 23019 h 1242193"/>
              <a:gd name="connsiteX0" fmla="*/ 218141 w 2398300"/>
              <a:gd name="connsiteY0" fmla="*/ 493 h 1219667"/>
              <a:gd name="connsiteX1" fmla="*/ 119613 w 2398300"/>
              <a:gd name="connsiteY1" fmla="*/ 274211 h 1219667"/>
              <a:gd name="connsiteX2" fmla="*/ 699837 w 2398300"/>
              <a:gd name="connsiteY2" fmla="*/ 1051569 h 1219667"/>
              <a:gd name="connsiteX3" fmla="*/ 1882180 w 2398300"/>
              <a:gd name="connsiteY3" fmla="*/ 1204851 h 1219667"/>
              <a:gd name="connsiteX4" fmla="*/ 2314769 w 2398300"/>
              <a:gd name="connsiteY4" fmla="*/ 326418 h 1219667"/>
              <a:gd name="connsiteX5" fmla="*/ 218141 w 2398300"/>
              <a:gd name="connsiteY5" fmla="*/ 493 h 1219667"/>
              <a:gd name="connsiteX0" fmla="*/ 213878 w 2404246"/>
              <a:gd name="connsiteY0" fmla="*/ 214 h 1400616"/>
              <a:gd name="connsiteX1" fmla="*/ 126946 w 2404246"/>
              <a:gd name="connsiteY1" fmla="*/ 455160 h 1400616"/>
              <a:gd name="connsiteX2" fmla="*/ 707170 w 2404246"/>
              <a:gd name="connsiteY2" fmla="*/ 1232518 h 1400616"/>
              <a:gd name="connsiteX3" fmla="*/ 1889513 w 2404246"/>
              <a:gd name="connsiteY3" fmla="*/ 1385800 h 1400616"/>
              <a:gd name="connsiteX4" fmla="*/ 2322102 w 2404246"/>
              <a:gd name="connsiteY4" fmla="*/ 507367 h 1400616"/>
              <a:gd name="connsiteX5" fmla="*/ 213878 w 2404246"/>
              <a:gd name="connsiteY5" fmla="*/ 214 h 1400616"/>
              <a:gd name="connsiteX0" fmla="*/ 213878 w 2364966"/>
              <a:gd name="connsiteY0" fmla="*/ 214 h 1244142"/>
              <a:gd name="connsiteX1" fmla="*/ 126946 w 2364966"/>
              <a:gd name="connsiteY1" fmla="*/ 455160 h 1244142"/>
              <a:gd name="connsiteX2" fmla="*/ 707170 w 2364966"/>
              <a:gd name="connsiteY2" fmla="*/ 1232518 h 1244142"/>
              <a:gd name="connsiteX3" fmla="*/ 1589651 w 2364966"/>
              <a:gd name="connsiteY3" fmla="*/ 926745 h 1244142"/>
              <a:gd name="connsiteX4" fmla="*/ 2322102 w 2364966"/>
              <a:gd name="connsiteY4" fmla="*/ 507367 h 1244142"/>
              <a:gd name="connsiteX5" fmla="*/ 213878 w 2364966"/>
              <a:gd name="connsiteY5" fmla="*/ 214 h 1244142"/>
              <a:gd name="connsiteX0" fmla="*/ 220424 w 2371512"/>
              <a:gd name="connsiteY0" fmla="*/ 223 h 1309329"/>
              <a:gd name="connsiteX1" fmla="*/ 133492 w 2371512"/>
              <a:gd name="connsiteY1" fmla="*/ 455169 h 1309329"/>
              <a:gd name="connsiteX2" fmla="*/ 831557 w 2371512"/>
              <a:gd name="connsiteY2" fmla="*/ 1299368 h 1309329"/>
              <a:gd name="connsiteX3" fmla="*/ 1596197 w 2371512"/>
              <a:gd name="connsiteY3" fmla="*/ 926754 h 1309329"/>
              <a:gd name="connsiteX4" fmla="*/ 2328648 w 2371512"/>
              <a:gd name="connsiteY4" fmla="*/ 507376 h 1309329"/>
              <a:gd name="connsiteX5" fmla="*/ 220424 w 2371512"/>
              <a:gd name="connsiteY5" fmla="*/ 223 h 1309329"/>
              <a:gd name="connsiteX0" fmla="*/ 148314 w 2299402"/>
              <a:gd name="connsiteY0" fmla="*/ 215 h 1305510"/>
              <a:gd name="connsiteX1" fmla="*/ 240058 w 2299402"/>
              <a:gd name="connsiteY1" fmla="*/ 569212 h 1305510"/>
              <a:gd name="connsiteX2" fmla="*/ 759447 w 2299402"/>
              <a:gd name="connsiteY2" fmla="*/ 1299360 h 1305510"/>
              <a:gd name="connsiteX3" fmla="*/ 1524087 w 2299402"/>
              <a:gd name="connsiteY3" fmla="*/ 926746 h 1305510"/>
              <a:gd name="connsiteX4" fmla="*/ 2256538 w 2299402"/>
              <a:gd name="connsiteY4" fmla="*/ 507368 h 1305510"/>
              <a:gd name="connsiteX5" fmla="*/ 148314 w 2299402"/>
              <a:gd name="connsiteY5" fmla="*/ 215 h 1305510"/>
              <a:gd name="connsiteX0" fmla="*/ 150400 w 2328436"/>
              <a:gd name="connsiteY0" fmla="*/ 34 h 1305329"/>
              <a:gd name="connsiteX1" fmla="*/ 242144 w 2328436"/>
              <a:gd name="connsiteY1" fmla="*/ 569031 h 1305329"/>
              <a:gd name="connsiteX2" fmla="*/ 761533 w 2328436"/>
              <a:gd name="connsiteY2" fmla="*/ 1299179 h 1305329"/>
              <a:gd name="connsiteX3" fmla="*/ 1526173 w 2328436"/>
              <a:gd name="connsiteY3" fmla="*/ 926565 h 1305329"/>
              <a:gd name="connsiteX4" fmla="*/ 2286831 w 2328436"/>
              <a:gd name="connsiteY4" fmla="*/ 593044 h 1305329"/>
              <a:gd name="connsiteX5" fmla="*/ 150400 w 2328436"/>
              <a:gd name="connsiteY5" fmla="*/ 34 h 130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8436" h="1305329">
                <a:moveTo>
                  <a:pt x="150400" y="34"/>
                </a:moveTo>
                <a:cubicBezTo>
                  <a:pt x="-190381" y="-3968"/>
                  <a:pt x="140288" y="352507"/>
                  <a:pt x="242144" y="569031"/>
                </a:cubicBezTo>
                <a:cubicBezTo>
                  <a:pt x="344000" y="785555"/>
                  <a:pt x="547528" y="1239590"/>
                  <a:pt x="761533" y="1299179"/>
                </a:cubicBezTo>
                <a:cubicBezTo>
                  <a:pt x="975538" y="1358768"/>
                  <a:pt x="1319993" y="966710"/>
                  <a:pt x="1526173" y="926565"/>
                </a:cubicBezTo>
                <a:cubicBezTo>
                  <a:pt x="1732353" y="886420"/>
                  <a:pt x="2516126" y="747466"/>
                  <a:pt x="2286831" y="593044"/>
                </a:cubicBezTo>
                <a:cubicBezTo>
                  <a:pt x="2057536" y="438622"/>
                  <a:pt x="491181" y="4036"/>
                  <a:pt x="150400" y="34"/>
                </a:cubicBezTo>
                <a:close/>
              </a:path>
            </a:pathLst>
          </a:custGeom>
          <a:solidFill>
            <a:srgbClr val="3366FF">
              <a:alpha val="15000"/>
            </a:srgbClr>
          </a:solidFill>
          <a:ln w="19050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右箭头 191"/>
          <p:cNvSpPr/>
          <p:nvPr/>
        </p:nvSpPr>
        <p:spPr bwMode="auto">
          <a:xfrm>
            <a:off x="2728152" y="5173785"/>
            <a:ext cx="702505" cy="371138"/>
          </a:xfrm>
          <a:prstGeom prst="rightArrow">
            <a:avLst/>
          </a:prstGeom>
          <a:solidFill>
            <a:srgbClr val="3366FF">
              <a:alpha val="15000"/>
            </a:srgbClr>
          </a:solidFill>
          <a:ln w="19050" cmpd="sng">
            <a:solidFill>
              <a:srgbClr val="2929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7270750" y="4720741"/>
            <a:ext cx="1873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b="1" dirty="0" smtClean="0"/>
              <a:t>* 64GB memory per node, 1KB memory per DNA reads, exclude runtime memory consumption.</a:t>
            </a:r>
          </a:p>
        </p:txBody>
      </p:sp>
      <p:sp>
        <p:nvSpPr>
          <p:cNvPr id="117" name="内容占位符 3"/>
          <p:cNvSpPr txBox="1">
            <a:spLocks/>
          </p:cNvSpPr>
          <p:nvPr/>
        </p:nvSpPr>
        <p:spPr bwMode="auto">
          <a:xfrm>
            <a:off x="341916" y="3490392"/>
            <a:ext cx="5271594" cy="593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kumimoji="1" lang="en-US" altLang="zh-CN" sz="2000" b="1" i="1" dirty="0">
                <a:solidFill>
                  <a:schemeClr val="bg2">
                    <a:lumMod val="10000"/>
                  </a:schemeClr>
                </a:solidFill>
              </a:rPr>
              <a:t>Large amount of outstanding data movement</a:t>
            </a:r>
            <a:endParaRPr kumimoji="1" lang="zh-CN" altLang="en-US" sz="20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Traditional </a:t>
            </a:r>
            <a:r>
              <a:rPr lang="en-US" dirty="0" err="1" smtClean="0"/>
              <a:t>MPI_Isend</a:t>
            </a:r>
            <a:r>
              <a:rPr lang="en-US" dirty="0" smtClean="0"/>
              <a:t>/</a:t>
            </a:r>
            <a:r>
              <a:rPr lang="en-US" dirty="0" err="1" smtClean="0"/>
              <a:t>MPI_Irecv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operation creates a new request object</a:t>
            </a:r>
          </a:p>
          <a:p>
            <a:r>
              <a:rPr lang="en-US" dirty="0" smtClean="0"/>
              <a:t>MPI library runs out of request objects after a few thousand operations</a:t>
            </a:r>
          </a:p>
          <a:p>
            <a:r>
              <a:rPr lang="en-US" dirty="0" smtClean="0"/>
              <a:t>Application cannot issue a lot of messages to fully utilize the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86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MPI applications (more details later)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 dirty="0" smtClean="0"/>
              <a:t>MPI is a library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Applications can be written in C, C++ or Fortran and appropriate calls to MPI can be added where required</a:t>
            </a:r>
          </a:p>
          <a:p>
            <a:pPr>
              <a:lnSpc>
                <a:spcPct val="105000"/>
              </a:lnSpc>
            </a:pPr>
            <a:r>
              <a:rPr lang="en-US" dirty="0" smtClean="0"/>
              <a:t>Compilation: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Regular applications:</a:t>
            </a:r>
          </a:p>
          <a:p>
            <a:pPr lvl="2">
              <a:lnSpc>
                <a:spcPct val="105000"/>
              </a:lnSpc>
            </a:pPr>
            <a:r>
              <a:rPr lang="en-US" b="1" dirty="0" err="1" smtClean="0">
                <a:latin typeface="Courier New" pitchFamily="49" charset="0"/>
                <a:ea typeface="+mn-ea"/>
                <a:cs typeface="+mn-cs"/>
              </a:rPr>
              <a:t>gcc</a:t>
            </a:r>
            <a:r>
              <a:rPr lang="en-US" b="1" dirty="0" smtClean="0">
                <a:latin typeface="Courier New" pitchFamily="49" charset="0"/>
                <a:ea typeface="+mn-ea"/>
                <a:cs typeface="+mn-cs"/>
              </a:rPr>
              <a:t> </a:t>
            </a:r>
            <a:r>
              <a:rPr lang="en-US" b="1" dirty="0" err="1" smtClean="0">
                <a:latin typeface="Courier New" pitchFamily="49" charset="0"/>
                <a:ea typeface="+mn-ea"/>
                <a:cs typeface="+mn-cs"/>
              </a:rPr>
              <a:t>test.c</a:t>
            </a:r>
            <a:r>
              <a:rPr lang="en-US" b="1" dirty="0" smtClean="0">
                <a:latin typeface="Courier New" pitchFamily="49" charset="0"/>
                <a:ea typeface="+mn-ea"/>
                <a:cs typeface="+mn-cs"/>
              </a:rPr>
              <a:t> -o test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MPI applications</a:t>
            </a:r>
          </a:p>
          <a:p>
            <a:pPr lvl="2">
              <a:lnSpc>
                <a:spcPct val="105000"/>
              </a:lnSpc>
            </a:pPr>
            <a:r>
              <a:rPr lang="en-US" b="1" dirty="0" err="1">
                <a:latin typeface="Courier New" pitchFamily="49" charset="0"/>
                <a:ea typeface="+mn-ea"/>
                <a:cs typeface="+mn-cs"/>
              </a:rPr>
              <a:t>mpicc</a:t>
            </a:r>
            <a:r>
              <a:rPr lang="en-US" b="1" dirty="0">
                <a:latin typeface="Courier New" pitchFamily="49" charset="0"/>
                <a:ea typeface="+mn-ea"/>
                <a:cs typeface="+mn-cs"/>
              </a:rPr>
              <a:t> </a:t>
            </a:r>
            <a:r>
              <a:rPr lang="en-US" b="1" dirty="0" err="1">
                <a:latin typeface="Courier New" pitchFamily="49" charset="0"/>
                <a:ea typeface="+mn-ea"/>
                <a:cs typeface="+mn-cs"/>
              </a:rPr>
              <a:t>test.c</a:t>
            </a:r>
            <a:r>
              <a:rPr lang="en-US" b="1" dirty="0">
                <a:latin typeface="Courier New" pitchFamily="49" charset="0"/>
                <a:ea typeface="+mn-ea"/>
                <a:cs typeface="+mn-cs"/>
              </a:rPr>
              <a:t> -o test</a:t>
            </a:r>
          </a:p>
          <a:p>
            <a:pPr>
              <a:lnSpc>
                <a:spcPct val="105000"/>
              </a:lnSpc>
            </a:pPr>
            <a:r>
              <a:rPr lang="en-US" dirty="0" smtClean="0"/>
              <a:t>Execution: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Regular applications</a:t>
            </a:r>
          </a:p>
          <a:p>
            <a:pPr lvl="2">
              <a:lnSpc>
                <a:spcPct val="105000"/>
              </a:lnSpc>
            </a:pPr>
            <a:r>
              <a:rPr lang="en-US" b="1" dirty="0" smtClean="0">
                <a:latin typeface="Courier New" pitchFamily="49" charset="0"/>
              </a:rPr>
              <a:t>./test</a:t>
            </a:r>
            <a:endParaRPr lang="en-US" dirty="0" smtClean="0"/>
          </a:p>
          <a:p>
            <a:pPr lvl="1">
              <a:lnSpc>
                <a:spcPct val="105000"/>
              </a:lnSpc>
            </a:pPr>
            <a:r>
              <a:rPr lang="en-US" dirty="0" smtClean="0"/>
              <a:t>MPI applications (running with 16 processes)</a:t>
            </a:r>
          </a:p>
          <a:p>
            <a:pPr lvl="2">
              <a:lnSpc>
                <a:spcPct val="105000"/>
              </a:lnSpc>
            </a:pPr>
            <a:r>
              <a:rPr lang="en-US" b="1" dirty="0" err="1">
                <a:latin typeface="Courier New" pitchFamily="49" charset="0"/>
              </a:rPr>
              <a:t>m</a:t>
            </a:r>
            <a:r>
              <a:rPr lang="en-US" b="1" dirty="0" err="1" smtClean="0">
                <a:latin typeface="Courier New" pitchFamily="49" charset="0"/>
              </a:rPr>
              <a:t>piexec</a:t>
            </a:r>
            <a:r>
              <a:rPr lang="en-US" b="1" dirty="0" smtClean="0">
                <a:latin typeface="Courier New" pitchFamily="49" charset="0"/>
              </a:rPr>
              <a:t> –n 16 ./test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Batched Communication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to batch multiple operations into a single request object</a:t>
            </a:r>
          </a:p>
          <a:p>
            <a:pPr lvl="1"/>
            <a:r>
              <a:rPr lang="en-US" dirty="0" err="1" smtClean="0"/>
              <a:t>MPI_Request_batch_init</a:t>
            </a:r>
            <a:endParaRPr lang="en-US" dirty="0" smtClean="0"/>
          </a:p>
          <a:p>
            <a:pPr lvl="1"/>
            <a:r>
              <a:rPr lang="en-US" dirty="0" err="1" smtClean="0"/>
              <a:t>MPI_Isend_batch</a:t>
            </a:r>
            <a:r>
              <a:rPr lang="en-US" dirty="0" smtClean="0"/>
              <a:t>, </a:t>
            </a:r>
            <a:r>
              <a:rPr lang="en-US" dirty="0" err="1" smtClean="0"/>
              <a:t>MPI_Irecv_batch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Proportionally reduced number of requests</a:t>
            </a:r>
          </a:p>
          <a:p>
            <a:r>
              <a:rPr lang="is-IS" dirty="0" smtClean="0"/>
              <a:t>Can allow applications to consolidate multiple completions into a single request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7811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Allocate Receive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MPI_Arecv</a:t>
            </a:r>
            <a:r>
              <a:rPr lang="en-US" dirty="0" smtClean="0"/>
              <a:t>: the receive buffer is an output argument instead of an input argument, and the implementation allocates that memory internally</a:t>
            </a:r>
          </a:p>
          <a:p>
            <a:r>
              <a:rPr lang="en-US" dirty="0" smtClean="0"/>
              <a:t>Allows implementation to allocate memory for the size of the message, eliminates buffering overhead when message size is not known a priori</a:t>
            </a:r>
          </a:p>
          <a:p>
            <a:r>
              <a:rPr lang="en-US" dirty="0" smtClean="0"/>
              <a:t>Allows copy-free implementation of unexpected messages using an eager-like protocol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0750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 reduce/accumulate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MPI_Recv</a:t>
            </a:r>
            <a:r>
              <a:rPr lang="en-US" dirty="0"/>
              <a:t>_{</a:t>
            </a:r>
            <a:r>
              <a:rPr lang="en-US" dirty="0" err="1"/>
              <a:t>reduce,accumulate</a:t>
            </a:r>
            <a:r>
              <a:rPr lang="en-US" dirty="0"/>
              <a:t>}: the incoming data is reduced/accumulated onto the receive </a:t>
            </a:r>
            <a:r>
              <a:rPr lang="en-US" dirty="0" smtClean="0"/>
              <a:t>buffer.</a:t>
            </a:r>
          </a:p>
          <a:p>
            <a:r>
              <a:rPr lang="en-US" dirty="0" smtClean="0"/>
              <a:t>Matches </a:t>
            </a:r>
            <a:r>
              <a:rPr lang="en-US" dirty="0"/>
              <a:t>a common application pattern during boundary element exchange and allows implementation to minimize buffering in this case and potentially do more </a:t>
            </a:r>
            <a:r>
              <a:rPr lang="en-US" dirty="0" smtClean="0"/>
              <a:t>efficiently.</a:t>
            </a:r>
          </a:p>
          <a:p>
            <a:r>
              <a:rPr lang="en-US" dirty="0" smtClean="0"/>
              <a:t>Useful </a:t>
            </a:r>
            <a:r>
              <a:rPr lang="en-US" dirty="0"/>
              <a:t>for creating user-defined, potentially dynamic reduction trees, without graph </a:t>
            </a:r>
            <a:r>
              <a:rPr lang="en-US" dirty="0" smtClean="0"/>
              <a:t>communicators.</a:t>
            </a:r>
          </a:p>
          <a:p>
            <a:r>
              <a:rPr lang="en-US" dirty="0" smtClean="0"/>
              <a:t>May </a:t>
            </a:r>
            <a:r>
              <a:rPr lang="en-US" dirty="0"/>
              <a:t>allow for more efficient implementation of some forms of active-messages.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7210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Relaxation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mpi_assert_no_any_tag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process will not use </a:t>
            </a:r>
            <a:r>
              <a:rPr lang="en-US" dirty="0" smtClean="0"/>
              <a:t>MPI_ANY_TAG</a:t>
            </a:r>
          </a:p>
          <a:p>
            <a:r>
              <a:rPr lang="en-US" dirty="0" err="1" smtClean="0"/>
              <a:t>mpi_assert_no_any_source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process will not use </a:t>
            </a:r>
            <a:r>
              <a:rPr lang="en-US" dirty="0" smtClean="0"/>
              <a:t>MPI_ANY_SOURCE</a:t>
            </a:r>
          </a:p>
          <a:p>
            <a:r>
              <a:rPr lang="en-US" dirty="0" err="1" smtClean="0"/>
              <a:t>mpi_assert_exact_length</a:t>
            </a:r>
            <a:endParaRPr lang="en-US" dirty="0" smtClean="0"/>
          </a:p>
          <a:p>
            <a:pPr lvl="1"/>
            <a:r>
              <a:rPr lang="en-US" dirty="0" smtClean="0"/>
              <a:t>Receive </a:t>
            </a:r>
            <a:r>
              <a:rPr lang="en-US" dirty="0"/>
              <a:t>buffers must be correct size for </a:t>
            </a:r>
            <a:r>
              <a:rPr lang="en-US" dirty="0" smtClean="0"/>
              <a:t>messages</a:t>
            </a:r>
          </a:p>
          <a:p>
            <a:r>
              <a:rPr lang="en-US" dirty="0" err="1" smtClean="0"/>
              <a:t>mpi_assert_overtaking_allowed</a:t>
            </a:r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dirty="0"/>
              <a:t>messages are logically concurrent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190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Teleconference </a:t>
            </a:r>
            <a:r>
              <a:rPr lang="en-US" dirty="0" smtClean="0"/>
              <a:t>calls</a:t>
            </a:r>
          </a:p>
          <a:p>
            <a:pPr lvl="1"/>
            <a:r>
              <a:rPr lang="en-US" dirty="0" smtClean="0"/>
              <a:t>Fortnightly </a:t>
            </a:r>
            <a:r>
              <a:rPr lang="en-US" dirty="0"/>
              <a:t>on Monday at 11:00 central </a:t>
            </a:r>
            <a:r>
              <a:rPr lang="en-US" dirty="0" smtClean="0"/>
              <a:t>US</a:t>
            </a:r>
          </a:p>
          <a:p>
            <a:r>
              <a:rPr lang="en-US" dirty="0" smtClean="0"/>
              <a:t>Email list:</a:t>
            </a:r>
          </a:p>
          <a:p>
            <a:pPr lvl="1"/>
            <a:r>
              <a:rPr lang="en-US" dirty="0" smtClean="0">
                <a:hlinkClick r:id="rId2"/>
              </a:rPr>
              <a:t>mpiwg-p2p@lists.mpi-forum.org</a:t>
            </a:r>
            <a:endParaRPr lang="en-US" dirty="0" smtClean="0"/>
          </a:p>
          <a:p>
            <a:r>
              <a:rPr lang="en-US" dirty="0" smtClean="0"/>
              <a:t>Face-to-face meetings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meetings.mpi-forum.org/Meeting_details.php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6697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Fault Tolerance </a:t>
            </a:r>
            <a:r>
              <a:rPr lang="en-US" dirty="0" smtClean="0"/>
              <a:t>Working Group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934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56431" y="6437868"/>
            <a:ext cx="480893" cy="365125"/>
          </a:xfrm>
          <a:prstGeom prst="rect">
            <a:avLst/>
          </a:prstGeom>
          <a:noFill/>
        </p:spPr>
        <p:txBody>
          <a:bodyPr/>
          <a:lstStyle/>
          <a:p>
            <a:fld id="{1495D2A6-2AB1-487A-8BB7-7B78F387C52D}" type="slidenum">
              <a:rPr lang="en-US"/>
              <a:pPr/>
              <a:t>286</a:t>
            </a:fld>
            <a:endParaRPr lang="en-US" dirty="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296863"/>
            <a:ext cx="8221662" cy="976312"/>
          </a:xfrm>
        </p:spPr>
        <p:txBody>
          <a:bodyPr/>
          <a:lstStyle/>
          <a:p>
            <a:pPr eaLnBrk="1" hangingPunct="1"/>
            <a:r>
              <a:rPr lang="en-US" dirty="0" smtClean="0"/>
              <a:t>Improved Support for Fault Tolerance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075" y="1123342"/>
            <a:ext cx="7935913" cy="5026025"/>
          </a:xfrm>
        </p:spPr>
        <p:txBody>
          <a:bodyPr/>
          <a:lstStyle/>
          <a:p>
            <a:pPr eaLnBrk="1" hangingPunct="1"/>
            <a:r>
              <a:rPr lang="en-US" sz="2000" dirty="0" smtClean="0"/>
              <a:t>MPI always had support for error handlers and allows implementations to return an error code and remain alive</a:t>
            </a:r>
          </a:p>
          <a:p>
            <a:pPr eaLnBrk="1" hangingPunct="1"/>
            <a:r>
              <a:rPr lang="en-US" sz="2000" dirty="0" smtClean="0"/>
              <a:t>MPI Forum working on additional support for MPI-4</a:t>
            </a:r>
          </a:p>
          <a:p>
            <a:pPr eaLnBrk="1" hangingPunct="1"/>
            <a:r>
              <a:rPr lang="en-US" sz="2000" dirty="0" smtClean="0"/>
              <a:t>Current proposal handles fail-stop process failures (not silent data corruption or Byzantine failures)</a:t>
            </a:r>
          </a:p>
          <a:p>
            <a:pPr marL="742950" lvl="2" indent="-342900" eaLnBrk="1" hangingPunct="1">
              <a:buFont typeface="Wingdings" charset="2"/>
              <a:buChar char="§"/>
            </a:pPr>
            <a:r>
              <a:rPr lang="en-US" sz="1600" dirty="0" smtClean="0"/>
              <a:t>If a communication operation fails because the other process has failed, the function returns error code MPI_ERR_PROC_FAILED</a:t>
            </a:r>
          </a:p>
          <a:p>
            <a:pPr marL="742950" lvl="2" indent="-342900" eaLnBrk="1" hangingPunct="1">
              <a:buFont typeface="Wingdings" charset="2"/>
              <a:buChar char="§"/>
            </a:pPr>
            <a:r>
              <a:rPr lang="en-US" sz="1600" dirty="0" smtClean="0"/>
              <a:t>User can call </a:t>
            </a:r>
            <a:r>
              <a:rPr lang="en-US" sz="1600" dirty="0" err="1" smtClean="0"/>
              <a:t>MPI_Comm_shrink</a:t>
            </a:r>
            <a:r>
              <a:rPr lang="en-US" sz="1600" dirty="0" smtClean="0"/>
              <a:t> to create a new communicator that excludes failed processes</a:t>
            </a:r>
          </a:p>
          <a:p>
            <a:pPr marL="742950" lvl="2" indent="-342900" eaLnBrk="1" hangingPunct="1">
              <a:buFont typeface="Wingdings" charset="2"/>
              <a:buChar char="§"/>
            </a:pPr>
            <a:r>
              <a:rPr lang="en-US" sz="1600" dirty="0" smtClean="0"/>
              <a:t>Collective communication can be performed on the new communicator</a:t>
            </a:r>
          </a:p>
          <a:p>
            <a:pPr marL="742950" lvl="2" indent="-342900" eaLnBrk="1" hangingPunct="1">
              <a:buFont typeface="Wingdings" charset="2"/>
              <a:buChar char="§"/>
            </a:pPr>
            <a:r>
              <a:rPr lang="en-US" sz="1600" dirty="0" smtClean="0"/>
              <a:t>Lots of other details in the proposal…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1" y="228600"/>
            <a:ext cx="8520599" cy="763599"/>
          </a:xfrm>
        </p:spPr>
        <p:txBody>
          <a:bodyPr/>
          <a:lstStyle/>
          <a:p>
            <a:r>
              <a:rPr lang="en" dirty="0"/>
              <a:t>What is the working group doing?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992200"/>
            <a:ext cx="8520599" cy="5099634"/>
          </a:xfrm>
        </p:spPr>
        <p:txBody>
          <a:bodyPr/>
          <a:lstStyle/>
          <a:p>
            <a:pPr marL="457200" indent="-228600">
              <a:buChar char="●"/>
            </a:pPr>
            <a:r>
              <a:rPr lang="en" dirty="0"/>
              <a:t>Decide the best way forward for fault tolerance in MPI.</a:t>
            </a:r>
          </a:p>
          <a:p>
            <a:pPr marL="914400" lvl="1" indent="-228600">
              <a:buChar char="○"/>
            </a:pPr>
            <a:r>
              <a:rPr lang="en" dirty="0"/>
              <a:t>Currently looking at User Level Failure Mitigation (ULFM), but that’s only part of the puzzle.</a:t>
            </a:r>
          </a:p>
          <a:p>
            <a:pPr marL="457200" indent="-228600">
              <a:buChar char="●"/>
            </a:pPr>
            <a:r>
              <a:rPr lang="en" dirty="0"/>
              <a:t>Look at all parts of MPI and how they describe error detection and handling.</a:t>
            </a:r>
          </a:p>
          <a:p>
            <a:pPr marL="914400" lvl="1" indent="-228600">
              <a:buChar char="○"/>
            </a:pPr>
            <a:r>
              <a:rPr lang="en" dirty="0"/>
              <a:t>Error handlers probably need an overhaul</a:t>
            </a:r>
          </a:p>
          <a:p>
            <a:pPr marL="914400" lvl="1" indent="-228600">
              <a:buChar char="○"/>
            </a:pPr>
            <a:r>
              <a:rPr lang="en" dirty="0"/>
              <a:t>Allow clean error detection even without recovery</a:t>
            </a:r>
          </a:p>
          <a:p>
            <a:pPr marL="457200" indent="-228600">
              <a:buChar char="●"/>
            </a:pPr>
            <a:r>
              <a:rPr lang="en" dirty="0"/>
              <a:t>Consider alternative proposals and how they can be integrated or live alongside existing proposals.</a:t>
            </a:r>
          </a:p>
          <a:p>
            <a:pPr marL="914400" lvl="1" indent="-228600">
              <a:buChar char="○"/>
            </a:pPr>
            <a:r>
              <a:rPr lang="en" dirty="0" err="1"/>
              <a:t>Reinit</a:t>
            </a:r>
            <a:r>
              <a:rPr lang="en" dirty="0"/>
              <a:t>, FA-MPI, others</a:t>
            </a:r>
          </a:p>
          <a:p>
            <a:pPr marL="457200" indent="-228600">
              <a:buChar char="●"/>
            </a:pPr>
            <a:r>
              <a:rPr lang="en" dirty="0"/>
              <a:t>Start looking at the next thing</a:t>
            </a:r>
          </a:p>
          <a:p>
            <a:pPr marL="914400" lvl="1" indent="-228600">
              <a:buChar char="○"/>
            </a:pPr>
            <a:r>
              <a:rPr lang="en" dirty="0"/>
              <a:t>Data resilience</a:t>
            </a:r>
            <a:r>
              <a:rPr lang="en" dirty="0" smtClean="0"/>
              <a:t>?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958135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1" y="304800"/>
            <a:ext cx="8520599" cy="763599"/>
          </a:xfrm>
        </p:spPr>
        <p:txBody>
          <a:bodyPr/>
          <a:lstStyle/>
          <a:p>
            <a:r>
              <a:rPr lang="en-US" dirty="0" err="1" smtClean="0"/>
              <a:t>Noncatastrophic</a:t>
            </a:r>
            <a:r>
              <a:rPr lang="en-US" dirty="0" smtClean="0"/>
              <a:t> Errors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1143000"/>
            <a:ext cx="8520599" cy="4948833"/>
          </a:xfrm>
        </p:spPr>
        <p:txBody>
          <a:bodyPr/>
          <a:lstStyle/>
          <a:p>
            <a:r>
              <a:rPr lang="en-US" dirty="0" smtClean="0"/>
              <a:t>Currently the state of MPI is undefined if any error occurs</a:t>
            </a:r>
          </a:p>
          <a:p>
            <a:r>
              <a:rPr lang="en-US" dirty="0" smtClean="0"/>
              <a:t>Even simple errors such as arguments are incorrect, can cause the state of MPI to be undefined</a:t>
            </a:r>
          </a:p>
          <a:p>
            <a:r>
              <a:rPr lang="en-US" dirty="0" err="1" smtClean="0"/>
              <a:t>Noncatastrophic</a:t>
            </a:r>
            <a:r>
              <a:rPr lang="en-US" dirty="0" smtClean="0"/>
              <a:t> errors are an opportunity for the MPI implementation to define some errors as “ignorable”</a:t>
            </a:r>
          </a:p>
          <a:p>
            <a:r>
              <a:rPr lang="en-US" dirty="0" smtClean="0"/>
              <a:t>For an error, the user can query if it is catastrophic or not</a:t>
            </a:r>
          </a:p>
          <a:p>
            <a:r>
              <a:rPr lang="en-US" dirty="0" smtClean="0"/>
              <a:t>If the error is not catastrophic, the user can simply pretend like (s)he never issued the operation and continue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71844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1" y="228600"/>
            <a:ext cx="8520599" cy="763599"/>
          </a:xfrm>
        </p:spPr>
        <p:txBody>
          <a:bodyPr/>
          <a:lstStyle/>
          <a:p>
            <a:r>
              <a:rPr lang="en"/>
              <a:t>User Level Failure Mitigation Main Ideas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838201"/>
            <a:ext cx="8520599" cy="3048000"/>
          </a:xfrm>
        </p:spPr>
        <p:txBody>
          <a:bodyPr/>
          <a:lstStyle/>
          <a:p>
            <a:pPr marL="457200" indent="-228600">
              <a:spcBef>
                <a:spcPts val="600"/>
              </a:spcBef>
              <a:spcAft>
                <a:spcPts val="0"/>
              </a:spcAft>
              <a:buClr>
                <a:srgbClr val="151515"/>
              </a:buClr>
              <a:buFont typeface="Calibri"/>
              <a:buChar char="●"/>
            </a:pPr>
            <a:r>
              <a:rPr lang="en" dirty="0">
                <a:solidFill>
                  <a:srgbClr val="151515"/>
                </a:solidFill>
                <a:ea typeface="Calibri"/>
                <a:cs typeface="Calibri"/>
                <a:sym typeface="Calibri"/>
              </a:rPr>
              <a:t>Enable application-level recovery by providing minimal FT API to prevent deadlock and enable recovery</a:t>
            </a:r>
          </a:p>
          <a:p>
            <a:pPr marL="457200" indent="-228600">
              <a:spcBef>
                <a:spcPts val="600"/>
              </a:spcBef>
              <a:spcAft>
                <a:spcPts val="0"/>
              </a:spcAft>
              <a:buClr>
                <a:srgbClr val="151515"/>
              </a:buClr>
              <a:buFont typeface="Calibri"/>
              <a:buChar char="●"/>
            </a:pPr>
            <a:r>
              <a:rPr lang="en" dirty="0">
                <a:solidFill>
                  <a:srgbClr val="151515"/>
                </a:solidFill>
                <a:ea typeface="Calibri"/>
                <a:cs typeface="Calibri"/>
                <a:sym typeface="Calibri"/>
              </a:rPr>
              <a:t>Don’t do recovery for the application, but let the application (or a library) do what is best.</a:t>
            </a:r>
          </a:p>
          <a:p>
            <a:pPr marL="457200" indent="-228600">
              <a:spcBef>
                <a:spcPts val="600"/>
              </a:spcBef>
              <a:spcAft>
                <a:spcPts val="0"/>
              </a:spcAft>
              <a:buClr>
                <a:srgbClr val="151515"/>
              </a:buClr>
              <a:buFont typeface="Calibri"/>
              <a:buChar char="●"/>
            </a:pPr>
            <a:r>
              <a:rPr lang="en" dirty="0">
                <a:solidFill>
                  <a:srgbClr val="151515"/>
                </a:solidFill>
                <a:ea typeface="Calibri"/>
                <a:cs typeface="Calibri"/>
                <a:sym typeface="Calibri"/>
              </a:rPr>
              <a:t>Currently focused on process failure (not data errors or protection</a:t>
            </a:r>
            <a:r>
              <a:rPr lang="en" dirty="0" smtClean="0">
                <a:solidFill>
                  <a:srgbClr val="151515"/>
                </a:solidFill>
                <a:ea typeface="Calibri"/>
                <a:cs typeface="Calibri"/>
                <a:sym typeface="Calibri"/>
              </a:rPr>
              <a:t>)</a:t>
            </a:r>
            <a:endParaRPr lang="en" dirty="0">
              <a:solidFill>
                <a:srgbClr val="151515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289</a:t>
            </a:fld>
            <a:endParaRPr lang="en"/>
          </a:p>
        </p:txBody>
      </p:sp>
      <p:pic>
        <p:nvPicPr>
          <p:cNvPr id="6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6101" y="4106675"/>
            <a:ext cx="2965725" cy="189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826" y="4336725"/>
            <a:ext cx="2814699" cy="14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0" y="4234737"/>
            <a:ext cx="3175400" cy="163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23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Identification</a:t>
            </a:r>
            <a:endParaRPr lang="en-US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458200" cy="5211763"/>
          </a:xfrm>
        </p:spPr>
        <p:txBody>
          <a:bodyPr/>
          <a:lstStyle/>
          <a:p>
            <a:r>
              <a:rPr lang="en-US" dirty="0" smtClean="0"/>
              <a:t>MPI processes can be collected into groups</a:t>
            </a:r>
          </a:p>
          <a:p>
            <a:pPr lvl="1"/>
            <a:r>
              <a:rPr lang="en-US" dirty="0" smtClean="0"/>
              <a:t>Each group can have multiple colors (some times called context)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Group + color == communicator (it is like a name for the group)</a:t>
            </a:r>
          </a:p>
          <a:p>
            <a:pPr lvl="1"/>
            <a:r>
              <a:rPr lang="en-US" dirty="0" smtClean="0"/>
              <a:t>When an MPI application starts, the group of all processes is initially given a predefined name called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</a:rPr>
              <a:t>MPI_COMM_WORLD</a:t>
            </a:r>
            <a:endParaRPr lang="en-US" dirty="0" smtClean="0"/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000" dirty="0" smtClean="0"/>
              <a:t>The same group can have many names, but simple programs do not have to worry about multiple names</a:t>
            </a:r>
            <a:endParaRPr lang="en-US" sz="2000" dirty="0"/>
          </a:p>
          <a:p>
            <a:r>
              <a:rPr lang="en-US" dirty="0" smtClean="0"/>
              <a:t>A </a:t>
            </a:r>
            <a:r>
              <a:rPr lang="en-US" dirty="0"/>
              <a:t>process is identified </a:t>
            </a:r>
            <a:r>
              <a:rPr lang="en-US" dirty="0" smtClean="0"/>
              <a:t>by a unique number within each communicator, called </a:t>
            </a:r>
            <a:r>
              <a:rPr lang="en-US" i="1" dirty="0" smtClean="0">
                <a:solidFill>
                  <a:srgbClr val="FF0000"/>
                </a:solidFill>
              </a:rPr>
              <a:t>rank</a:t>
            </a:r>
          </a:p>
          <a:p>
            <a:pPr lvl="1"/>
            <a:r>
              <a:rPr lang="en-US" dirty="0" smtClean="0"/>
              <a:t>For two different communicators, the same process can have two different ranks: so the meaning of a “rank” is only defined when you specify the communicator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1" y="228600"/>
            <a:ext cx="8520599" cy="763599"/>
          </a:xfrm>
        </p:spPr>
        <p:txBody>
          <a:bodyPr/>
          <a:lstStyle/>
          <a:p>
            <a:r>
              <a:rPr lang="en"/>
              <a:t>Is ULFM the only way?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914400"/>
            <a:ext cx="8520599" cy="5177433"/>
          </a:xfrm>
        </p:spPr>
        <p:txBody>
          <a:bodyPr/>
          <a:lstStyle/>
          <a:p>
            <a:pPr marL="457200" indent="-228600">
              <a:buChar char="●"/>
            </a:pPr>
            <a:r>
              <a:rPr lang="en" dirty="0"/>
              <a:t>No!</a:t>
            </a:r>
          </a:p>
          <a:p>
            <a:pPr marL="914400" lvl="1" indent="-228600">
              <a:buChar char="○"/>
            </a:pPr>
            <a:r>
              <a:rPr lang="en" dirty="0" err="1"/>
              <a:t>Fenix</a:t>
            </a:r>
            <a:r>
              <a:rPr lang="en" dirty="0"/>
              <a:t>, presented at SC ‘14 provides more user friendly semantics on top of MPI/ULFM</a:t>
            </a:r>
          </a:p>
          <a:p>
            <a:pPr marL="457200" indent="-228600">
              <a:buChar char="●"/>
            </a:pPr>
            <a:r>
              <a:rPr lang="en" dirty="0"/>
              <a:t>Other research discussions include</a:t>
            </a:r>
          </a:p>
          <a:p>
            <a:pPr marL="914400" lvl="1" indent="-228600">
              <a:buChar char="○"/>
            </a:pPr>
            <a:r>
              <a:rPr lang="en" dirty="0" err="1"/>
              <a:t>Reinit</a:t>
            </a:r>
            <a:r>
              <a:rPr lang="en" dirty="0"/>
              <a:t> (LLNL) - Fail fast by causing the entire application to roll back to MPI_INIT with the original number of processes.</a:t>
            </a:r>
          </a:p>
          <a:p>
            <a:pPr marL="914400" lvl="1" indent="-228600">
              <a:buChar char="○"/>
            </a:pPr>
            <a:r>
              <a:rPr lang="en" dirty="0"/>
              <a:t>FA-MPI (Auburn/UAB) - Transactions allow the user to use parallel try/catch-like semantics to write their application.</a:t>
            </a:r>
          </a:p>
          <a:p>
            <a:pPr marL="1371600" lvl="2">
              <a:buChar char="■"/>
            </a:pPr>
            <a:r>
              <a:rPr lang="en" dirty="0"/>
              <a:t>Paper in the SC ‘15 Proceedings (</a:t>
            </a:r>
            <a:r>
              <a:rPr lang="en" dirty="0" err="1"/>
              <a:t>ExaMPI</a:t>
            </a:r>
            <a:r>
              <a:rPr lang="en" dirty="0"/>
              <a:t> Workshop)</a:t>
            </a:r>
          </a:p>
          <a:p>
            <a:pPr marL="457200" indent="-228600">
              <a:buChar char="●"/>
            </a:pPr>
            <a:r>
              <a:rPr lang="en" dirty="0"/>
              <a:t>Some of these ideas fit with ULFM directly and others require some changes</a:t>
            </a:r>
          </a:p>
          <a:p>
            <a:pPr marL="914400" lvl="1" indent="-228600">
              <a:buChar char="○"/>
            </a:pPr>
            <a:r>
              <a:rPr lang="en" dirty="0"/>
              <a:t>We’re working with the Tools WG to revamp PMPI to support multiple tools/libraries/etc. which would enable nice fault tolerance semantics</a:t>
            </a:r>
            <a:r>
              <a:rPr lang="en" dirty="0" smtClean="0"/>
              <a:t>.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27012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1" y="228600"/>
            <a:ext cx="8520599" cy="763599"/>
          </a:xfrm>
        </p:spPr>
        <p:txBody>
          <a:bodyPr/>
          <a:lstStyle/>
          <a:p>
            <a:r>
              <a:rPr lang="en"/>
              <a:t>How Can I Participate?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dirty="0"/>
              <a:t>Website: </a:t>
            </a:r>
            <a:r>
              <a:rPr lang="en" u="sng" dirty="0">
                <a:solidFill>
                  <a:schemeClr val="hlink"/>
                </a:solidFill>
                <a:hlinkClick r:id="rId2"/>
              </a:rPr>
              <a:t>http://www.github.com/mpiwg-ft</a:t>
            </a:r>
          </a:p>
          <a:p>
            <a:pPr>
              <a:buNone/>
            </a:pPr>
            <a:r>
              <a:rPr lang="en" dirty="0"/>
              <a:t>Email: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mpiwg-ft@lists.mpi-forum.org</a:t>
            </a:r>
          </a:p>
          <a:p>
            <a:pPr>
              <a:buNone/>
            </a:pPr>
            <a:r>
              <a:rPr lang="en" dirty="0"/>
              <a:t>Conference Calls: Every other Tuesday at 3:00 PM Eastern US</a:t>
            </a:r>
          </a:p>
          <a:p>
            <a:pPr>
              <a:buNone/>
            </a:pPr>
            <a:r>
              <a:rPr lang="en" dirty="0"/>
              <a:t>In Person: MPI Forum Face To Face </a:t>
            </a:r>
            <a:r>
              <a:rPr lang="en" dirty="0" smtClean="0"/>
              <a:t>Meetings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859399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Hybrid Programming </a:t>
            </a:r>
            <a:r>
              <a:rPr lang="en-US" dirty="0" smtClean="0"/>
              <a:t>Working Group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87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Forum Hybrid WG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interoperability of MPI with other programming models</a:t>
            </a:r>
          </a:p>
          <a:p>
            <a:pPr lvl="1"/>
            <a:r>
              <a:rPr lang="en-US" dirty="0" err="1" smtClean="0"/>
              <a:t>MPI+threads</a:t>
            </a:r>
            <a:r>
              <a:rPr lang="en-US" dirty="0" smtClean="0"/>
              <a:t> (</a:t>
            </a:r>
            <a:r>
              <a:rPr lang="en-US" dirty="0" err="1" smtClean="0"/>
              <a:t>pthreads</a:t>
            </a:r>
            <a:r>
              <a:rPr lang="en-US" dirty="0" smtClean="0"/>
              <a:t>, </a:t>
            </a:r>
            <a:r>
              <a:rPr lang="en-US" dirty="0" err="1" smtClean="0"/>
              <a:t>OpenMP</a:t>
            </a:r>
            <a:r>
              <a:rPr lang="en-US" dirty="0" smtClean="0"/>
              <a:t>, user-level threads)</a:t>
            </a:r>
          </a:p>
          <a:p>
            <a:pPr lvl="1"/>
            <a:r>
              <a:rPr lang="en-US" dirty="0" smtClean="0"/>
              <a:t>MPI+CUDA, </a:t>
            </a:r>
            <a:r>
              <a:rPr lang="en-US" dirty="0" err="1" smtClean="0"/>
              <a:t>MPI+OpenCL</a:t>
            </a:r>
            <a:endParaRPr lang="en-US" dirty="0" smtClean="0"/>
          </a:p>
          <a:p>
            <a:pPr lvl="1"/>
            <a:r>
              <a:rPr lang="en-US" dirty="0" smtClean="0"/>
              <a:t>MPI+PGAS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4437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MPI-3.1 Performance/Interoperability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 dirty="0" smtClean="0"/>
              <a:t>Resource sharing between MPI processes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System resources do not scale at the same rate as processing cores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Memory, network endpoints, TLB entries, …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Sharing is necessary</a:t>
            </a:r>
          </a:p>
          <a:p>
            <a:pPr lvl="1">
              <a:lnSpc>
                <a:spcPct val="105000"/>
              </a:lnSpc>
            </a:pPr>
            <a:r>
              <a:rPr lang="en-US" dirty="0" err="1" smtClean="0"/>
              <a:t>MPI+threads</a:t>
            </a:r>
            <a:r>
              <a:rPr lang="en-US" dirty="0" smtClean="0"/>
              <a:t> gives a method for such sharing of resources</a:t>
            </a:r>
          </a:p>
          <a:p>
            <a:pPr>
              <a:lnSpc>
                <a:spcPct val="105000"/>
              </a:lnSpc>
            </a:pPr>
            <a:r>
              <a:rPr lang="en-US" dirty="0" smtClean="0"/>
              <a:t>Performance Concerns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MPI-3.1 provides a single view of the MPI stack to all threads</a:t>
            </a:r>
          </a:p>
          <a:p>
            <a:pPr lvl="2">
              <a:lnSpc>
                <a:spcPct val="105000"/>
              </a:lnSpc>
            </a:pPr>
            <a:r>
              <a:rPr lang="en-US" dirty="0"/>
              <a:t>R</a:t>
            </a:r>
            <a:r>
              <a:rPr lang="en-US" dirty="0" smtClean="0"/>
              <a:t>equires all MPI objects (requests, communicators) to be shared between all threads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Not scalable to large number of threads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Inefficient when sharing of objects is not required by the user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MPI-3.1 does not allow a high-level language to interchangeably use OS processes or threads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No notion of addressing a single or a collection of threads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Needs to be emulated with tags or communicators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4395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view of MPI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4038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 smtClean="0"/>
              <a:t>MPI-3.1 specification requirements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It is valid in MPI to have one thread generate a request (e.g., through MPI_IRECV) and another thread wait/test on it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One thread might need to make progress on another’s requests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Requires all objects to be maintained in a shared space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When a thread accesses an object, it needs to be protected through locks/atomics</a:t>
            </a:r>
          </a:p>
          <a:p>
            <a:pPr lvl="2">
              <a:lnSpc>
                <a:spcPct val="110000"/>
              </a:lnSpc>
            </a:pPr>
            <a:r>
              <a:rPr lang="en-US" sz="1600" dirty="0" smtClean="0"/>
              <a:t>Critical sections become expensive with hundreds of threads accessing it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Application behavior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Many (but not all) applications do not require such sharing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A thread that generates a request is responsible for completing it</a:t>
            </a:r>
          </a:p>
          <a:p>
            <a:pPr lvl="2">
              <a:lnSpc>
                <a:spcPct val="110000"/>
              </a:lnSpc>
            </a:pPr>
            <a:r>
              <a:rPr lang="en-US" sz="1600" dirty="0" smtClean="0"/>
              <a:t>MPI guarantees are safe, but unnecessary for such applications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4953000"/>
            <a:ext cx="861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rgbClr val="151515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rgbClr val="151515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rgbClr val="151515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rgbClr val="151515"/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rgbClr val="151515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50" b="1" kern="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	P0 (Thread 1)		P0 (Thread 2)			P1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MPI_Irecv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(…, comm1, &amp;req1);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MPI_Irecv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(…, comm2, &amp;req2);	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MPI_Ssend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(…, comm1);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pthread_barrier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();	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pthread_barrier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();		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MPI_Ssend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(…, comm2);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MPI_Wait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(&amp;req2, …);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pthread_barrier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();	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pthread_barrier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50" b="1" kern="0" dirty="0" err="1" smtClean="0">
                <a:latin typeface="Courier New" charset="0"/>
                <a:ea typeface="Courier New" charset="0"/>
                <a:cs typeface="Courier New" charset="0"/>
              </a:rPr>
              <a:t>MPI_Wait</a:t>
            </a:r>
            <a:r>
              <a:rPr lang="en-US" sz="1050" b="1" kern="0" dirty="0" smtClean="0">
                <a:latin typeface="Courier New" charset="0"/>
                <a:ea typeface="Courier New" charset="0"/>
                <a:cs typeface="Courier New" charset="0"/>
              </a:rPr>
              <a:t>(&amp;req1, …);</a:t>
            </a:r>
            <a:endParaRPr lang="en-US" sz="1050" b="1" kern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9753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with High-level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r>
              <a:rPr lang="en-US" dirty="0" smtClean="0"/>
              <a:t>In MPI-3.1, there is no notion of sending a message to a thread</a:t>
            </a:r>
          </a:p>
          <a:p>
            <a:pPr lvl="1"/>
            <a:r>
              <a:rPr lang="en-US" dirty="0" smtClean="0"/>
              <a:t>Communication is with MPI processes – threads share all resources in the MPI process</a:t>
            </a:r>
          </a:p>
          <a:p>
            <a:pPr lvl="1"/>
            <a:r>
              <a:rPr lang="en-US" dirty="0" smtClean="0"/>
              <a:t>You can emulate such matching with tags or communicators, but some pieces (like collectives) become harder and/or inefficient</a:t>
            </a:r>
          </a:p>
          <a:p>
            <a:r>
              <a:rPr lang="en-US" dirty="0" smtClean="0"/>
              <a:t>Some high-level languages do not expose whether their processing entities are processes or threads</a:t>
            </a:r>
          </a:p>
          <a:p>
            <a:pPr lvl="1"/>
            <a:r>
              <a:rPr lang="en-US" dirty="0" smtClean="0"/>
              <a:t>E.g., PGAS languages</a:t>
            </a:r>
          </a:p>
          <a:p>
            <a:r>
              <a:rPr lang="en-US" dirty="0" smtClean="0"/>
              <a:t>When these languages are implemented on top of MPI, the language runtime might not be able to use MPI efficiently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6553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Endpoints: Proposal for MPI-4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is to have multiple addressable communication entities within a single process</a:t>
            </a:r>
          </a:p>
          <a:p>
            <a:pPr lvl="1"/>
            <a:r>
              <a:rPr lang="en-US" dirty="0" smtClean="0"/>
              <a:t>Instantiated in the form of multiple ranks per MPI process</a:t>
            </a:r>
          </a:p>
          <a:p>
            <a:r>
              <a:rPr lang="en-US" dirty="0" smtClean="0"/>
              <a:t>Each rank can be associated with one or more threads</a:t>
            </a:r>
          </a:p>
          <a:p>
            <a:r>
              <a:rPr lang="en-US" dirty="0" smtClean="0"/>
              <a:t>Lesser contention for communication on each “rank”</a:t>
            </a:r>
          </a:p>
          <a:p>
            <a:r>
              <a:rPr lang="en-US" dirty="0" smtClean="0"/>
              <a:t>In the extreme case, we could have one rank per thread (or some ranks might be used by a single thread)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6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MPI Endpoints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200" y="4343400"/>
            <a:ext cx="8229600" cy="19812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Creates new MPI ranks from existing ranks in parent communicator</a:t>
            </a:r>
          </a:p>
          <a:p>
            <a:pPr lvl="2"/>
            <a:r>
              <a:rPr lang="en-US" dirty="0" smtClean="0"/>
              <a:t>Each process in parent comm. requests a number of endpoints</a:t>
            </a:r>
          </a:p>
          <a:p>
            <a:pPr lvl="2"/>
            <a:r>
              <a:rPr lang="en-US" dirty="0" smtClean="0"/>
              <a:t>Array of output handles, one per local rank (i.e. endpoint) in endpoints communicator</a:t>
            </a:r>
          </a:p>
          <a:p>
            <a:pPr lvl="2"/>
            <a:r>
              <a:rPr lang="en-US" dirty="0" smtClean="0"/>
              <a:t>Endpoints have MPI process semantics (e.g. progress, matching, collectives, …)</a:t>
            </a:r>
          </a:p>
          <a:p>
            <a:r>
              <a:rPr lang="en-US" dirty="0" smtClean="0"/>
              <a:t>Threads using endpoints behave like MPI processes</a:t>
            </a:r>
          </a:p>
          <a:p>
            <a:pPr lvl="2"/>
            <a:r>
              <a:rPr lang="en-US" dirty="0" smtClean="0"/>
              <a:t>Provide per-thread communication state/resources</a:t>
            </a:r>
          </a:p>
          <a:p>
            <a:pPr lvl="2"/>
            <a:r>
              <a:rPr lang="en-US" dirty="0" smtClean="0"/>
              <a:t>Allows implementation to provide process-like performance for threads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231327" y="1022392"/>
            <a:ext cx="7162790" cy="2362200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360"/>
            <a:endParaRPr lang="en-US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708" y="914400"/>
            <a:ext cx="93497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dirty="0" smtClean="0"/>
              <a:t>Parent</a:t>
            </a:r>
            <a:br>
              <a:rPr lang="en-US" dirty="0" smtClean="0"/>
            </a:br>
            <a:r>
              <a:rPr lang="en-US" dirty="0" err="1" smtClean="0"/>
              <a:t>Comm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83729" y="1179938"/>
            <a:ext cx="2057401" cy="2057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5231" tIns="42616" rIns="85231" bIns="42616" numCol="1" rtlCol="0" anchor="t" anchorCtr="0" compatLnSpc="1">
            <a:prstTxWarp prst="textNoShape">
              <a:avLst/>
            </a:prstTxWarp>
          </a:bodyPr>
          <a:lstStyle/>
          <a:p>
            <a:pPr algn="ctr" defTabSz="914360"/>
            <a:endParaRPr lang="en-US" dirty="0">
              <a:latin typeface="Calibr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36128" y="1694951"/>
            <a:ext cx="533400" cy="609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2616" rIns="0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536128" y="253296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85231" tIns="42616" rIns="85231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M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2145728" y="253296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85231" tIns="42616" rIns="85231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2755328" y="253296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85231" tIns="42616" rIns="85231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5944" y="1237566"/>
            <a:ext cx="2017584" cy="316897"/>
          </a:xfrm>
          <a:prstGeom prst="rect">
            <a:avLst/>
          </a:prstGeom>
          <a:noFill/>
        </p:spPr>
        <p:txBody>
          <a:bodyPr wrap="none" lIns="85231" tIns="42616" rIns="85231" bIns="42616" rtlCol="0">
            <a:spAutoFit/>
          </a:bodyPr>
          <a:lstStyle/>
          <a:p>
            <a:pPr algn="ctr"/>
            <a:r>
              <a:rPr lang="en-US" sz="1500" dirty="0"/>
              <a:t>Parent MPI Process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1796513" y="2304550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10" idx="0"/>
            <a:endCxn id="35" idx="2"/>
          </p:cNvCxnSpPr>
          <p:nvPr/>
        </p:nvCxnSpPr>
        <p:spPr bwMode="auto">
          <a:xfrm flipV="1">
            <a:off x="2412428" y="2304550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>
            <a:stCxn id="11" idx="0"/>
            <a:endCxn id="34" idx="2"/>
          </p:cNvCxnSpPr>
          <p:nvPr/>
        </p:nvCxnSpPr>
        <p:spPr bwMode="auto">
          <a:xfrm flipV="1">
            <a:off x="3022028" y="2304550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Rounded Rectangle 33"/>
          <p:cNvSpPr/>
          <p:nvPr/>
        </p:nvSpPr>
        <p:spPr bwMode="auto">
          <a:xfrm>
            <a:off x="2755328" y="1694951"/>
            <a:ext cx="533400" cy="609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2616" rIns="0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145728" y="1694951"/>
            <a:ext cx="533400" cy="609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2616" rIns="0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753446" y="1174792"/>
            <a:ext cx="2057400" cy="2057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360"/>
            <a:endParaRPr lang="en-US" dirty="0">
              <a:latin typeface="Calibri" pitchFamily="34" charset="0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846" y="1694950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53" name="Oval 52"/>
          <p:cNvSpPr/>
          <p:nvPr/>
        </p:nvSpPr>
        <p:spPr bwMode="auto">
          <a:xfrm>
            <a:off x="3905846" y="253296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M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4515446" y="253296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55" name="Oval 54"/>
          <p:cNvSpPr/>
          <p:nvPr/>
        </p:nvSpPr>
        <p:spPr bwMode="auto">
          <a:xfrm>
            <a:off x="5125046" y="253296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99396" y="1237567"/>
            <a:ext cx="2030115" cy="3231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1500" dirty="0"/>
              <a:t>Parent MPI Process</a:t>
            </a:r>
          </a:p>
        </p:txBody>
      </p:sp>
      <p:cxnSp>
        <p:nvCxnSpPr>
          <p:cNvPr id="64" name="Straight Connector 63"/>
          <p:cNvCxnSpPr>
            <a:stCxn id="53" idx="0"/>
            <a:endCxn id="52" idx="2"/>
          </p:cNvCxnSpPr>
          <p:nvPr/>
        </p:nvCxnSpPr>
        <p:spPr bwMode="auto">
          <a:xfrm flipV="1">
            <a:off x="4172546" y="2304550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>
            <a:stCxn id="54" idx="0"/>
            <a:endCxn id="68" idx="2"/>
          </p:cNvCxnSpPr>
          <p:nvPr/>
        </p:nvCxnSpPr>
        <p:spPr bwMode="auto">
          <a:xfrm flipV="1">
            <a:off x="4782146" y="2304550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ounded Rectangle 67"/>
          <p:cNvSpPr/>
          <p:nvPr/>
        </p:nvSpPr>
        <p:spPr bwMode="auto">
          <a:xfrm>
            <a:off x="4515446" y="1694950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70" name="Rounded Rectangle 69"/>
          <p:cNvSpPr/>
          <p:nvPr/>
        </p:nvSpPr>
        <p:spPr bwMode="auto">
          <a:xfrm>
            <a:off x="6126942" y="1174792"/>
            <a:ext cx="2057400" cy="2057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360"/>
            <a:endParaRPr lang="en-US" dirty="0">
              <a:latin typeface="Calibri" pitchFamily="34" charset="0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6279342" y="1694950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72" name="Oval 71"/>
          <p:cNvSpPr/>
          <p:nvPr/>
        </p:nvSpPr>
        <p:spPr bwMode="auto">
          <a:xfrm>
            <a:off x="6279342" y="253296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M</a:t>
            </a:r>
          </a:p>
        </p:txBody>
      </p:sp>
      <p:sp>
        <p:nvSpPr>
          <p:cNvPr id="73" name="Oval 72"/>
          <p:cNvSpPr/>
          <p:nvPr/>
        </p:nvSpPr>
        <p:spPr bwMode="auto">
          <a:xfrm>
            <a:off x="6888942" y="253296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74" name="Oval 73"/>
          <p:cNvSpPr/>
          <p:nvPr/>
        </p:nvSpPr>
        <p:spPr bwMode="auto">
          <a:xfrm>
            <a:off x="7498542" y="253296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172891" y="1237567"/>
            <a:ext cx="2030115" cy="3231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1500" dirty="0"/>
              <a:t>Parent MPI Process</a:t>
            </a:r>
          </a:p>
        </p:txBody>
      </p:sp>
      <p:cxnSp>
        <p:nvCxnSpPr>
          <p:cNvPr id="76" name="Straight Connector 75"/>
          <p:cNvCxnSpPr>
            <a:stCxn id="72" idx="0"/>
            <a:endCxn id="71" idx="2"/>
          </p:cNvCxnSpPr>
          <p:nvPr/>
        </p:nvCxnSpPr>
        <p:spPr bwMode="auto">
          <a:xfrm flipV="1">
            <a:off x="6546042" y="2304550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>
            <a:stCxn id="73" idx="0"/>
            <a:endCxn id="79" idx="2"/>
          </p:cNvCxnSpPr>
          <p:nvPr/>
        </p:nvCxnSpPr>
        <p:spPr bwMode="auto">
          <a:xfrm flipV="1">
            <a:off x="7155642" y="2304550"/>
            <a:ext cx="60960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>
            <a:stCxn id="74" idx="0"/>
            <a:endCxn id="79" idx="2"/>
          </p:cNvCxnSpPr>
          <p:nvPr/>
        </p:nvCxnSpPr>
        <p:spPr bwMode="auto">
          <a:xfrm flipV="1">
            <a:off x="7765242" y="2304550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/>
          <p:cNvSpPr/>
          <p:nvPr/>
        </p:nvSpPr>
        <p:spPr bwMode="auto">
          <a:xfrm>
            <a:off x="7498542" y="1694950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070325" y="1606899"/>
            <a:ext cx="7495668" cy="782425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360"/>
            <a:endParaRPr lang="en-US">
              <a:latin typeface="Calibr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0158" y="1658220"/>
            <a:ext cx="93497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dirty="0" smtClean="0"/>
              <a:t>E.P.</a:t>
            </a:r>
            <a:br>
              <a:rPr lang="en-US" dirty="0" smtClean="0"/>
            </a:br>
            <a:r>
              <a:rPr lang="en-US" dirty="0" err="1" smtClean="0"/>
              <a:t>Comm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5847" y="3544669"/>
            <a:ext cx="8094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MPI_Comm_create_endpoints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MPI_Comm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parent_comm</a:t>
            </a:r>
            <a:r>
              <a:rPr lang="en-US" dirty="0">
                <a:latin typeface="Consolas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my_num_ep</a:t>
            </a:r>
            <a:r>
              <a:rPr lang="en-US" dirty="0">
                <a:latin typeface="Consolas"/>
                <a:cs typeface="Consolas"/>
              </a:rPr>
              <a:t>,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MPI_Info</a:t>
            </a:r>
            <a:r>
              <a:rPr lang="en-US" dirty="0">
                <a:latin typeface="Consolas"/>
                <a:cs typeface="Consolas"/>
              </a:rPr>
              <a:t> info, </a:t>
            </a:r>
            <a:r>
              <a:rPr lang="en-US" dirty="0" err="1">
                <a:latin typeface="Consolas"/>
                <a:cs typeface="Consolas"/>
              </a:rPr>
              <a:t>MPI_Comm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out_comm_handles</a:t>
            </a:r>
            <a:r>
              <a:rPr lang="en-US" dirty="0">
                <a:latin typeface="Consolas"/>
                <a:cs typeface="Consolas"/>
              </a:rPr>
              <a:t>[]</a:t>
            </a:r>
            <a:r>
              <a:rPr lang="en-US" dirty="0" smtClean="0">
                <a:latin typeface="Consolas"/>
                <a:cs typeface="Consolas"/>
              </a:rPr>
              <a:t>)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35" grpId="0" animBg="1"/>
      <p:bldP spid="52" grpId="0" animBg="1"/>
      <p:bldP spid="68" grpId="0" animBg="1"/>
      <p:bldP spid="71" grpId="0" animBg="1"/>
      <p:bldP spid="79" grpId="0" animBg="1"/>
      <p:bldP spid="39" grpId="0" animBg="1"/>
      <p:bldP spid="40" grpId="0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Endpoints</a:t>
            </a:r>
            <a:br>
              <a:rPr lang="en-US" dirty="0" smtClean="0"/>
            </a:br>
            <a:r>
              <a:rPr lang="en-US" sz="2200" b="0" dirty="0"/>
              <a:t>Relax the 1-to-1 mapping of ranks to threads/processes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231327" y="1413163"/>
            <a:ext cx="7162790" cy="2362200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360"/>
            <a:endParaRPr lang="en-US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708" y="1305171"/>
            <a:ext cx="93497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dirty="0" smtClean="0"/>
              <a:t>Parent</a:t>
            </a:r>
            <a:br>
              <a:rPr lang="en-US" dirty="0" smtClean="0"/>
            </a:br>
            <a:r>
              <a:rPr lang="en-US" dirty="0" err="1" smtClean="0"/>
              <a:t>Comm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83729" y="1570708"/>
            <a:ext cx="2057401" cy="2057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5231" tIns="42616" rIns="85231" bIns="42616" numCol="1" rtlCol="0" anchor="t" anchorCtr="0" compatLnSpc="1">
            <a:prstTxWarp prst="textNoShape">
              <a:avLst/>
            </a:prstTxWarp>
          </a:bodyPr>
          <a:lstStyle/>
          <a:p>
            <a:pPr algn="ctr" defTabSz="914360"/>
            <a:endParaRPr lang="en-US" dirty="0">
              <a:latin typeface="Calibr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36128" y="2085721"/>
            <a:ext cx="533400" cy="609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2616" rIns="0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536128" y="292373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85231" tIns="42616" rIns="85231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2145728" y="292373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85231" tIns="42616" rIns="85231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2755328" y="292373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85231" tIns="42616" rIns="85231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5944" y="1628336"/>
            <a:ext cx="2017584" cy="316897"/>
          </a:xfrm>
          <a:prstGeom prst="rect">
            <a:avLst/>
          </a:prstGeom>
          <a:noFill/>
        </p:spPr>
        <p:txBody>
          <a:bodyPr wrap="none" lIns="85231" tIns="42616" rIns="85231" bIns="42616" rtlCol="0">
            <a:spAutoFit/>
          </a:bodyPr>
          <a:lstStyle/>
          <a:p>
            <a:pPr algn="ctr"/>
            <a:r>
              <a:rPr lang="en-US" sz="1500" dirty="0"/>
              <a:t>Parent MPI Process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1796513" y="2695321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10" idx="0"/>
            <a:endCxn id="35" idx="2"/>
          </p:cNvCxnSpPr>
          <p:nvPr/>
        </p:nvCxnSpPr>
        <p:spPr bwMode="auto">
          <a:xfrm flipV="1">
            <a:off x="2412428" y="2695321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>
            <a:stCxn id="11" idx="0"/>
            <a:endCxn id="34" idx="2"/>
          </p:cNvCxnSpPr>
          <p:nvPr/>
        </p:nvCxnSpPr>
        <p:spPr bwMode="auto">
          <a:xfrm flipV="1">
            <a:off x="3022028" y="2695321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Rounded Rectangle 33"/>
          <p:cNvSpPr/>
          <p:nvPr/>
        </p:nvSpPr>
        <p:spPr bwMode="auto">
          <a:xfrm>
            <a:off x="2755328" y="2085721"/>
            <a:ext cx="533400" cy="609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2616" rIns="0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145728" y="2085721"/>
            <a:ext cx="533400" cy="609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2616" rIns="0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753446" y="1565563"/>
            <a:ext cx="2057400" cy="2057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360"/>
            <a:endParaRPr lang="en-US" dirty="0">
              <a:latin typeface="Calibri" pitchFamily="34" charset="0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846" y="2085720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53" name="Oval 52"/>
          <p:cNvSpPr/>
          <p:nvPr/>
        </p:nvSpPr>
        <p:spPr bwMode="auto">
          <a:xfrm>
            <a:off x="3905846" y="292373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P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4515446" y="292373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55" name="Oval 54"/>
          <p:cNvSpPr/>
          <p:nvPr/>
        </p:nvSpPr>
        <p:spPr bwMode="auto">
          <a:xfrm>
            <a:off x="5125046" y="292373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99396" y="1628337"/>
            <a:ext cx="2030115" cy="3231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1500" dirty="0"/>
              <a:t>Parent MPI Process</a:t>
            </a:r>
          </a:p>
        </p:txBody>
      </p:sp>
      <p:cxnSp>
        <p:nvCxnSpPr>
          <p:cNvPr id="64" name="Straight Connector 63"/>
          <p:cNvCxnSpPr>
            <a:stCxn id="53" idx="0"/>
            <a:endCxn id="52" idx="2"/>
          </p:cNvCxnSpPr>
          <p:nvPr/>
        </p:nvCxnSpPr>
        <p:spPr bwMode="auto">
          <a:xfrm flipV="1">
            <a:off x="4172546" y="2695321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>
            <a:stCxn id="54" idx="0"/>
            <a:endCxn id="68" idx="2"/>
          </p:cNvCxnSpPr>
          <p:nvPr/>
        </p:nvCxnSpPr>
        <p:spPr bwMode="auto">
          <a:xfrm flipV="1">
            <a:off x="4782146" y="2695321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ounded Rectangle 67"/>
          <p:cNvSpPr/>
          <p:nvPr/>
        </p:nvSpPr>
        <p:spPr bwMode="auto">
          <a:xfrm>
            <a:off x="4515446" y="2085720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70" name="Rounded Rectangle 69"/>
          <p:cNvSpPr/>
          <p:nvPr/>
        </p:nvSpPr>
        <p:spPr bwMode="auto">
          <a:xfrm>
            <a:off x="6126942" y="1565563"/>
            <a:ext cx="2057400" cy="2057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360"/>
            <a:endParaRPr lang="en-US" dirty="0">
              <a:latin typeface="Calibri" pitchFamily="34" charset="0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6279342" y="2085720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72" name="Oval 71"/>
          <p:cNvSpPr/>
          <p:nvPr/>
        </p:nvSpPr>
        <p:spPr bwMode="auto">
          <a:xfrm>
            <a:off x="6279342" y="292373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P</a:t>
            </a:r>
          </a:p>
        </p:txBody>
      </p:sp>
      <p:sp>
        <p:nvSpPr>
          <p:cNvPr id="73" name="Oval 72"/>
          <p:cNvSpPr/>
          <p:nvPr/>
        </p:nvSpPr>
        <p:spPr bwMode="auto">
          <a:xfrm>
            <a:off x="6888942" y="292373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74" name="Oval 73"/>
          <p:cNvSpPr/>
          <p:nvPr/>
        </p:nvSpPr>
        <p:spPr bwMode="auto">
          <a:xfrm>
            <a:off x="7498542" y="2923736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172891" y="1628337"/>
            <a:ext cx="2030115" cy="3231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sz="1500" dirty="0"/>
              <a:t>Parent MPI Process</a:t>
            </a:r>
          </a:p>
        </p:txBody>
      </p:sp>
      <p:cxnSp>
        <p:nvCxnSpPr>
          <p:cNvPr id="76" name="Straight Connector 75"/>
          <p:cNvCxnSpPr>
            <a:stCxn id="72" idx="0"/>
            <a:endCxn id="71" idx="2"/>
          </p:cNvCxnSpPr>
          <p:nvPr/>
        </p:nvCxnSpPr>
        <p:spPr bwMode="auto">
          <a:xfrm flipV="1">
            <a:off x="6546042" y="2695321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>
            <a:stCxn id="73" idx="0"/>
            <a:endCxn id="79" idx="2"/>
          </p:cNvCxnSpPr>
          <p:nvPr/>
        </p:nvCxnSpPr>
        <p:spPr bwMode="auto">
          <a:xfrm flipV="1">
            <a:off x="7155642" y="2695321"/>
            <a:ext cx="60960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>
            <a:stCxn id="74" idx="0"/>
            <a:endCxn id="79" idx="2"/>
          </p:cNvCxnSpPr>
          <p:nvPr/>
        </p:nvCxnSpPr>
        <p:spPr bwMode="auto">
          <a:xfrm flipV="1">
            <a:off x="7765242" y="2695321"/>
            <a:ext cx="0" cy="22841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/>
          <p:cNvSpPr/>
          <p:nvPr/>
        </p:nvSpPr>
        <p:spPr bwMode="auto">
          <a:xfrm>
            <a:off x="7498542" y="2085720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Rank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1070325" y="1997670"/>
            <a:ext cx="7495668" cy="782425"/>
          </a:xfrm>
          <a:prstGeom prst="rect">
            <a:avLst/>
          </a:prstGeom>
          <a:noFill/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360"/>
            <a:endParaRPr lang="en-US">
              <a:latin typeface="Calibr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0158" y="2048990"/>
            <a:ext cx="93497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dirty="0" smtClean="0"/>
              <a:t>E.P.</a:t>
            </a:r>
            <a:br>
              <a:rPr lang="en-US" dirty="0" smtClean="0"/>
            </a:br>
            <a:r>
              <a:rPr lang="en-US" dirty="0" err="1" smtClean="0"/>
              <a:t>Comm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 bwMode="auto">
          <a:xfrm>
            <a:off x="2202681" y="4230581"/>
            <a:ext cx="532970" cy="606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5231" tIns="42616" rIns="85231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3962746" y="4225435"/>
            <a:ext cx="532970" cy="606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6332064" y="4225435"/>
            <a:ext cx="532970" cy="606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1593428" y="5142337"/>
            <a:ext cx="533400" cy="609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2616" rIns="0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0</a:t>
            </a:r>
          </a:p>
        </p:txBody>
      </p:sp>
      <p:cxnSp>
        <p:nvCxnSpPr>
          <p:cNvPr id="45" name="Straight Connector 44"/>
          <p:cNvCxnSpPr>
            <a:stCxn id="44" idx="0"/>
            <a:endCxn id="41" idx="2"/>
          </p:cNvCxnSpPr>
          <p:nvPr/>
        </p:nvCxnSpPr>
        <p:spPr bwMode="auto">
          <a:xfrm flipV="1">
            <a:off x="1860129" y="4837398"/>
            <a:ext cx="609038" cy="30493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49" idx="0"/>
            <a:endCxn id="41" idx="2"/>
          </p:cNvCxnSpPr>
          <p:nvPr/>
        </p:nvCxnSpPr>
        <p:spPr bwMode="auto">
          <a:xfrm flipH="1" flipV="1">
            <a:off x="2469167" y="4837398"/>
            <a:ext cx="215" cy="30493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48" idx="0"/>
            <a:endCxn id="41" idx="2"/>
          </p:cNvCxnSpPr>
          <p:nvPr/>
        </p:nvCxnSpPr>
        <p:spPr bwMode="auto">
          <a:xfrm flipH="1" flipV="1">
            <a:off x="2469166" y="4837398"/>
            <a:ext cx="609469" cy="30493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ounded Rectangle 47"/>
          <p:cNvSpPr/>
          <p:nvPr/>
        </p:nvSpPr>
        <p:spPr bwMode="auto">
          <a:xfrm>
            <a:off x="2811935" y="5142337"/>
            <a:ext cx="533400" cy="609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2616" rIns="0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2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2202682" y="5142337"/>
            <a:ext cx="533400" cy="609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2616" rIns="0" bIns="42616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62746" y="5142336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3</a:t>
            </a:r>
          </a:p>
        </p:txBody>
      </p:sp>
      <p:cxnSp>
        <p:nvCxnSpPr>
          <p:cNvPr id="56" name="Straight Connector 55"/>
          <p:cNvCxnSpPr>
            <a:stCxn id="50" idx="0"/>
            <a:endCxn id="42" idx="2"/>
          </p:cNvCxnSpPr>
          <p:nvPr/>
        </p:nvCxnSpPr>
        <p:spPr bwMode="auto">
          <a:xfrm flipH="1" flipV="1">
            <a:off x="4229232" y="4832252"/>
            <a:ext cx="215" cy="31008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>
            <a:stCxn id="58" idx="0"/>
            <a:endCxn id="42" idx="2"/>
          </p:cNvCxnSpPr>
          <p:nvPr/>
        </p:nvCxnSpPr>
        <p:spPr bwMode="auto">
          <a:xfrm flipH="1" flipV="1">
            <a:off x="4229231" y="4832252"/>
            <a:ext cx="609469" cy="31008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Rounded Rectangle 57"/>
          <p:cNvSpPr/>
          <p:nvPr/>
        </p:nvSpPr>
        <p:spPr bwMode="auto">
          <a:xfrm>
            <a:off x="4572000" y="5142336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4</a:t>
            </a:r>
          </a:p>
        </p:txBody>
      </p:sp>
      <p:sp>
        <p:nvSpPr>
          <p:cNvPr id="59" name="Rounded Rectangle 58"/>
          <p:cNvSpPr/>
          <p:nvPr/>
        </p:nvSpPr>
        <p:spPr bwMode="auto">
          <a:xfrm>
            <a:off x="6332065" y="5142336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5</a:t>
            </a:r>
          </a:p>
        </p:txBody>
      </p:sp>
      <p:cxnSp>
        <p:nvCxnSpPr>
          <p:cNvPr id="60" name="Straight Connector 59"/>
          <p:cNvCxnSpPr>
            <a:stCxn id="59" idx="0"/>
            <a:endCxn id="43" idx="2"/>
          </p:cNvCxnSpPr>
          <p:nvPr/>
        </p:nvCxnSpPr>
        <p:spPr bwMode="auto">
          <a:xfrm flipH="1" flipV="1">
            <a:off x="6598550" y="4832252"/>
            <a:ext cx="215" cy="31008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>
            <a:stCxn id="66" idx="0"/>
            <a:endCxn id="43" idx="2"/>
          </p:cNvCxnSpPr>
          <p:nvPr/>
        </p:nvCxnSpPr>
        <p:spPr bwMode="auto">
          <a:xfrm flipH="1" flipV="1">
            <a:off x="6598550" y="4832252"/>
            <a:ext cx="617627" cy="31008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ounded Rectangle 65"/>
          <p:cNvSpPr/>
          <p:nvPr/>
        </p:nvSpPr>
        <p:spPr bwMode="auto">
          <a:xfrm>
            <a:off x="6949476" y="5142336"/>
            <a:ext cx="533400" cy="609600"/>
          </a:xfrm>
          <a:prstGeom prst="roundRect">
            <a:avLst/>
          </a:prstGeom>
          <a:solidFill>
            <a:srgbClr val="FDEADA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18" rIns="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60"/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6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59708" y="4291805"/>
            <a:ext cx="93497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dirty="0" smtClean="0"/>
              <a:t>Parent</a:t>
            </a:r>
            <a:br>
              <a:rPr lang="en-US" dirty="0" smtClean="0"/>
            </a:br>
            <a:r>
              <a:rPr lang="en-US" dirty="0" err="1" smtClean="0"/>
              <a:t>Comm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50158" y="5035625"/>
            <a:ext cx="934976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dirty="0" smtClean="0"/>
              <a:t>E.P.</a:t>
            </a:r>
            <a:br>
              <a:rPr lang="en-US" dirty="0" smtClean="0"/>
            </a:br>
            <a:r>
              <a:rPr lang="en-US" dirty="0" err="1" smtClean="0"/>
              <a:t>Comm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307227" y="4026326"/>
            <a:ext cx="852954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35" grpId="0" animBg="1"/>
      <p:bldP spid="52" grpId="0" animBg="1"/>
      <p:bldP spid="68" grpId="0" animBg="1"/>
      <p:bldP spid="71" grpId="0" animBg="1"/>
      <p:bldP spid="79" grpId="0" animBg="1"/>
      <p:bldP spid="39" grpId="0" animBg="1"/>
      <p:bldP spid="40" grpId="0"/>
      <p:bldP spid="44" grpId="0" animBg="1"/>
      <p:bldP spid="48" grpId="0" animBg="1"/>
      <p:bldP spid="49" grpId="0" animBg="1"/>
      <p:bldP spid="50" grpId="0" animBg="1"/>
      <p:bldP spid="58" grpId="0" animBg="1"/>
      <p:bldP spid="59" grpId="0" animBg="1"/>
      <p:bldP spid="66" grpId="0" animBg="1"/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What </a:t>
            </a:r>
            <a:r>
              <a:rPr lang="en-US" sz="2000" b="1" dirty="0">
                <a:solidFill>
                  <a:srgbClr val="C00000"/>
                </a:solidFill>
              </a:rPr>
              <a:t>is MPI?</a:t>
            </a:r>
          </a:p>
          <a:p>
            <a:r>
              <a:rPr lang="en-US" sz="2000" dirty="0" smtClean="0"/>
              <a:t>How to write a simple program in MPI</a:t>
            </a:r>
          </a:p>
          <a:p>
            <a:r>
              <a:rPr lang="en-US" sz="2000" dirty="0" smtClean="0"/>
              <a:t>Running your application with MPICH</a:t>
            </a:r>
            <a:endParaRPr lang="en-US" sz="2000" dirty="0"/>
          </a:p>
          <a:p>
            <a:r>
              <a:rPr lang="en-US" sz="2000" dirty="0" smtClean="0"/>
              <a:t>Slightly more advanced topics:</a:t>
            </a:r>
          </a:p>
          <a:p>
            <a:pPr lvl="1"/>
            <a:r>
              <a:rPr lang="en-US" sz="1800" dirty="0" smtClean="0"/>
              <a:t>Non-blocking communication in MPI</a:t>
            </a:r>
          </a:p>
          <a:p>
            <a:pPr lvl="1"/>
            <a:r>
              <a:rPr lang="en-US" sz="1800" dirty="0" smtClean="0"/>
              <a:t>Group (collective) communication in MPI</a:t>
            </a:r>
          </a:p>
          <a:p>
            <a:pPr lvl="1"/>
            <a:r>
              <a:rPr lang="en-US" sz="1800" dirty="0" smtClean="0"/>
              <a:t>MPI </a:t>
            </a:r>
            <a:r>
              <a:rPr lang="en-US" sz="1800" dirty="0" err="1" smtClean="0"/>
              <a:t>Datatypes</a:t>
            </a:r>
            <a:endParaRPr lang="en-US" sz="1800" dirty="0" smtClean="0"/>
          </a:p>
          <a:p>
            <a:r>
              <a:rPr lang="en-US" sz="2000" dirty="0" smtClean="0"/>
              <a:t>Advanced topics:</a:t>
            </a:r>
          </a:p>
          <a:p>
            <a:pPr lvl="1"/>
            <a:r>
              <a:rPr lang="en-US" sz="1800" dirty="0" err="1" smtClean="0"/>
              <a:t>Nonblocking</a:t>
            </a:r>
            <a:r>
              <a:rPr lang="en-US" sz="1800" dirty="0" smtClean="0"/>
              <a:t> Collectives</a:t>
            </a:r>
          </a:p>
          <a:p>
            <a:pPr lvl="1"/>
            <a:r>
              <a:rPr lang="en-US" sz="1800" dirty="0" smtClean="0"/>
              <a:t>One-sided communication</a:t>
            </a:r>
          </a:p>
          <a:p>
            <a:pPr lvl="1"/>
            <a:r>
              <a:rPr lang="en-US" sz="1800" dirty="0" smtClean="0"/>
              <a:t>Hybrid Programming</a:t>
            </a:r>
          </a:p>
          <a:p>
            <a:pPr lvl="1"/>
            <a:r>
              <a:rPr lang="en-US" sz="1800" dirty="0" smtClean="0"/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0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 bwMode="auto">
          <a:xfrm>
            <a:off x="2971800" y="1905000"/>
            <a:ext cx="2514600" cy="2514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2971800" y="1905000"/>
            <a:ext cx="2514600" cy="2514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2971800" y="1905000"/>
            <a:ext cx="2514600" cy="2514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3124200" y="20574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733800" y="20574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43400" y="20574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953000" y="20574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124200" y="26670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733800" y="26670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343400" y="26670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953000" y="26670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124200" y="32766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733800" y="32766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343400" y="32766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953000" y="32766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124200" y="38862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733800" y="38862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343400" y="38862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953000" y="3886200"/>
            <a:ext cx="381000" cy="38100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971800" y="2514600"/>
            <a:ext cx="2514600" cy="1295400"/>
            <a:chOff x="304800" y="2514600"/>
            <a:chExt cx="2514600" cy="1295400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304800" y="2514600"/>
              <a:ext cx="2514600" cy="12954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457200" y="26670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</a:rPr>
                <a:t>0</a:t>
              </a: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1066800" y="26670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</a:rPr>
                <a:t>1</a:t>
              </a: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676400" y="26670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</a:rPr>
                <a:t>2</a:t>
              </a: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2286000" y="26670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</a:rPr>
                <a:t>3</a:t>
              </a: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457200" y="32766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FFFFFF"/>
                  </a:solidFill>
                  <a:latin typeface="Calibri" pitchFamily="34" charset="0"/>
                </a:rPr>
                <a:t>4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1066800" y="32766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</a:rPr>
                <a:t>5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1676400" y="32766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</a:rPr>
                <a:t>6</a:t>
              </a: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286000" y="32766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</a:rPr>
                <a:t>7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81400" y="1905000"/>
            <a:ext cx="1295400" cy="2514600"/>
            <a:chOff x="3581400" y="4343400"/>
            <a:chExt cx="1295400" cy="2514600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3581400" y="4343400"/>
              <a:ext cx="1295400" cy="251460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3733800" y="4495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0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343400" y="44958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1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733800" y="51054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2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343400" y="51054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3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733800" y="57150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4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4343400" y="57150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5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3733800" y="63246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6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343400" y="6324600"/>
              <a:ext cx="381000" cy="3810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7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943600" y="1675464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When you start an MPI program, there is one predefined communicator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MPI_COMM_WORLD</a:t>
            </a:r>
            <a:endParaRPr lang="en-US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43600" y="3231050"/>
            <a:ext cx="2839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Can make copies of this communicator (same group of processes, but different “aliases”)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5508" y="1888757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Communicators do not need to contain all processes in the system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2400" y="3244362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Every process in a communicator has an ID </a:t>
            </a:r>
            <a:r>
              <a:rPr lang="en-US" sz="1600" smtClean="0">
                <a:solidFill>
                  <a:schemeClr val="bg2">
                    <a:lumMod val="10000"/>
                  </a:schemeClr>
                </a:solidFill>
              </a:rPr>
              <a:t>called a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“rank”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86000" y="4558895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The same process might have different ranks in different communicators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08184" y="5334000"/>
            <a:ext cx="750863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Communicators can be created “by hand” or using tools provided by MPI (not discussed in this tutorial)</a:t>
            </a:r>
          </a:p>
          <a:p>
            <a:pPr algn="ctr">
              <a:lnSpc>
                <a:spcPct val="120000"/>
              </a:lnSpc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Simple programs typically only use the predefined communicator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MPI_COMM_WORLD</a:t>
            </a:r>
            <a:endParaRPr lang="en-US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09800" y="112389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piexec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-n  16  ./test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7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469312" y="2788488"/>
            <a:ext cx="6172200" cy="747623"/>
          </a:xfrm>
        </p:spPr>
        <p:txBody>
          <a:bodyPr/>
          <a:lstStyle/>
          <a:p>
            <a:r>
              <a:rPr lang="en-US" sz="2800" dirty="0" smtClean="0"/>
              <a:t>Hybrid </a:t>
            </a:r>
            <a:r>
              <a:rPr lang="en-US" sz="2800" dirty="0" err="1" smtClean="0"/>
              <a:t>MPI+OpenMP</a:t>
            </a:r>
            <a:r>
              <a:rPr lang="en-US" sz="2800" dirty="0" smtClean="0"/>
              <a:t> Example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With Endpoints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457200"/>
            <a:ext cx="7559955" cy="56382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lIns="91440" rtlCol="0">
            <a:noAutofit/>
          </a:bodyPr>
          <a:lstStyle/>
          <a:p>
            <a:r>
              <a:rPr lang="en-US" sz="1400" dirty="0" err="1">
                <a:latin typeface="Consolas"/>
                <a:cs typeface="Consolas"/>
              </a:rPr>
              <a:t>int</a:t>
            </a:r>
            <a:r>
              <a:rPr lang="en-US" sz="1400" dirty="0">
                <a:latin typeface="Consolas"/>
                <a:cs typeface="Consolas"/>
              </a:rPr>
              <a:t> main(</a:t>
            </a:r>
            <a:r>
              <a:rPr lang="en-US" sz="1400" dirty="0" err="1">
                <a:latin typeface="Consolas"/>
                <a:cs typeface="Consolas"/>
              </a:rPr>
              <a:t>int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argc</a:t>
            </a:r>
            <a:r>
              <a:rPr lang="en-US" sz="1400" dirty="0">
                <a:latin typeface="Consolas"/>
                <a:cs typeface="Consolas"/>
              </a:rPr>
              <a:t>, char **</a:t>
            </a:r>
            <a:r>
              <a:rPr lang="en-US" sz="1400" dirty="0" err="1">
                <a:latin typeface="Consolas"/>
                <a:cs typeface="Consolas"/>
              </a:rPr>
              <a:t>argv</a:t>
            </a:r>
            <a:r>
              <a:rPr lang="en-US" sz="1400" dirty="0">
                <a:latin typeface="Consolas"/>
                <a:cs typeface="Consolas"/>
              </a:rPr>
              <a:t>) {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dirty="0" err="1" smtClean="0">
                <a:latin typeface="Consolas"/>
                <a:cs typeface="Consolas"/>
              </a:rPr>
              <a:t>int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world_rank</a:t>
            </a:r>
            <a:r>
              <a:rPr lang="en-US" sz="1400" dirty="0">
                <a:latin typeface="Consolas"/>
                <a:cs typeface="Consolas"/>
              </a:rPr>
              <a:t>, </a:t>
            </a:r>
            <a:r>
              <a:rPr lang="en-US" sz="1400" dirty="0" err="1">
                <a:latin typeface="Consolas"/>
                <a:cs typeface="Consolas"/>
              </a:rPr>
              <a:t>tl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dirty="0" err="1" smtClean="0">
                <a:latin typeface="Consolas"/>
                <a:cs typeface="Consolas"/>
              </a:rPr>
              <a:t>int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max_threads</a:t>
            </a:r>
            <a:r>
              <a:rPr lang="en-US" sz="1400" dirty="0">
                <a:latin typeface="Consolas"/>
                <a:cs typeface="Consolas"/>
              </a:rPr>
              <a:t> = </a:t>
            </a:r>
            <a:r>
              <a:rPr lang="en-US" sz="1400" dirty="0" err="1">
                <a:latin typeface="Consolas"/>
                <a:cs typeface="Consolas"/>
              </a:rPr>
              <a:t>omp_get_max_threads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smtClean="0">
                <a:latin typeface="Consolas"/>
                <a:cs typeface="Consolas"/>
              </a:rPr>
              <a:t>);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MPI_Comm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ep_comm</a:t>
            </a:r>
            <a:r>
              <a:rPr lang="en-US" sz="1400" dirty="0">
                <a:latin typeface="Consolas"/>
                <a:cs typeface="Consolas"/>
              </a:rPr>
              <a:t>[</a:t>
            </a:r>
            <a:r>
              <a:rPr lang="en-US" sz="1400" dirty="0" err="1">
                <a:latin typeface="Consolas"/>
                <a:cs typeface="Consolas"/>
              </a:rPr>
              <a:t>max_threads</a:t>
            </a:r>
            <a:r>
              <a:rPr lang="en-US" sz="1400" dirty="0">
                <a:latin typeface="Consolas"/>
                <a:cs typeface="Consolas"/>
              </a:rPr>
              <a:t>]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</a:p>
          <a:p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 err="1" smtClean="0">
                <a:latin typeface="Consolas"/>
                <a:cs typeface="Consolas"/>
              </a:rPr>
              <a:t>MPI_Init_thread</a:t>
            </a:r>
            <a:r>
              <a:rPr lang="en-US" sz="1400" dirty="0">
                <a:latin typeface="Consolas"/>
                <a:cs typeface="Consolas"/>
              </a:rPr>
              <a:t>(&amp;</a:t>
            </a:r>
            <a:r>
              <a:rPr lang="en-US" sz="1400" dirty="0" err="1">
                <a:latin typeface="Consolas"/>
                <a:cs typeface="Consolas"/>
              </a:rPr>
              <a:t>argc</a:t>
            </a:r>
            <a:r>
              <a:rPr lang="en-US" sz="1400" dirty="0">
                <a:latin typeface="Consolas"/>
                <a:cs typeface="Consolas"/>
              </a:rPr>
              <a:t>, &amp;</a:t>
            </a:r>
            <a:r>
              <a:rPr lang="en-US" sz="1400" dirty="0" err="1">
                <a:latin typeface="Consolas"/>
                <a:cs typeface="Consolas"/>
              </a:rPr>
              <a:t>argv</a:t>
            </a:r>
            <a:r>
              <a:rPr lang="en-US" sz="1400" dirty="0">
                <a:latin typeface="Consolas"/>
                <a:cs typeface="Consolas"/>
              </a:rPr>
              <a:t>, </a:t>
            </a:r>
            <a:r>
              <a:rPr lang="en-US" sz="1400" dirty="0" smtClean="0">
                <a:latin typeface="Consolas"/>
                <a:cs typeface="Consolas"/>
              </a:rPr>
              <a:t>MPI_THREAD_MULTIPLE</a:t>
            </a:r>
            <a:r>
              <a:rPr lang="en-US" sz="1400" dirty="0">
                <a:latin typeface="Consolas"/>
                <a:cs typeface="Consolas"/>
              </a:rPr>
              <a:t>, &amp;</a:t>
            </a:r>
            <a:r>
              <a:rPr lang="en-US" sz="1400" dirty="0" err="1">
                <a:latin typeface="Consolas"/>
                <a:cs typeface="Consolas"/>
              </a:rPr>
              <a:t>tl</a:t>
            </a:r>
            <a:r>
              <a:rPr lang="en-US" sz="1400" dirty="0">
                <a:latin typeface="Consolas"/>
                <a:cs typeface="Consolas"/>
              </a:rPr>
              <a:t>);</a:t>
            </a:r>
          </a:p>
          <a:p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 err="1" smtClean="0">
                <a:latin typeface="Consolas"/>
                <a:cs typeface="Consolas"/>
              </a:rPr>
              <a:t>MPI_Comm_rank</a:t>
            </a:r>
            <a:r>
              <a:rPr lang="en-US" sz="1400" dirty="0">
                <a:latin typeface="Consolas"/>
                <a:cs typeface="Consolas"/>
              </a:rPr>
              <a:t>(MPI_COMM_WORLD, &amp;</a:t>
            </a:r>
            <a:r>
              <a:rPr lang="en-US" sz="1400" dirty="0" err="1">
                <a:latin typeface="Consolas"/>
                <a:cs typeface="Consolas"/>
              </a:rPr>
              <a:t>world_rank</a:t>
            </a:r>
            <a:r>
              <a:rPr lang="en-US" sz="1400" dirty="0">
                <a:latin typeface="Consolas"/>
                <a:cs typeface="Consolas"/>
              </a:rPr>
              <a:t>)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</a:t>
            </a:r>
          </a:p>
          <a:p>
            <a:r>
              <a:rPr lang="en-US" sz="1400" dirty="0" smtClean="0">
                <a:latin typeface="Consolas"/>
                <a:cs typeface="Consolas"/>
              </a:rPr>
              <a:t>#pragma </a:t>
            </a:r>
            <a:r>
              <a:rPr lang="en-US" sz="1400" dirty="0" err="1" smtClean="0">
                <a:latin typeface="Consolas"/>
                <a:cs typeface="Consolas"/>
              </a:rPr>
              <a:t>omp</a:t>
            </a:r>
            <a:r>
              <a:rPr lang="en-US" sz="1400" dirty="0" smtClean="0">
                <a:latin typeface="Consolas"/>
                <a:cs typeface="Consolas"/>
              </a:rPr>
              <a:t> parallel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{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</a:t>
            </a:r>
            <a:r>
              <a:rPr lang="en-US" sz="1400" dirty="0" err="1" smtClean="0">
                <a:latin typeface="Consolas"/>
                <a:cs typeface="Consolas"/>
              </a:rPr>
              <a:t>int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nt</a:t>
            </a:r>
            <a:r>
              <a:rPr lang="en-US" sz="1400" dirty="0">
                <a:latin typeface="Consolas"/>
                <a:cs typeface="Consolas"/>
              </a:rPr>
              <a:t> = </a:t>
            </a:r>
            <a:r>
              <a:rPr lang="en-US" sz="1400" dirty="0" err="1">
                <a:latin typeface="Consolas"/>
                <a:cs typeface="Consolas"/>
              </a:rPr>
              <a:t>omp_get_num_threads</a:t>
            </a:r>
            <a:r>
              <a:rPr lang="en-US" sz="1400" dirty="0">
                <a:latin typeface="Consolas"/>
                <a:cs typeface="Consolas"/>
              </a:rPr>
              <a:t>()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</a:t>
            </a:r>
            <a:r>
              <a:rPr lang="en-US" sz="1400" dirty="0" err="1" smtClean="0">
                <a:latin typeface="Consolas"/>
                <a:cs typeface="Consolas"/>
              </a:rPr>
              <a:t>int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 smtClean="0">
                <a:latin typeface="Consolas"/>
                <a:cs typeface="Consolas"/>
              </a:rPr>
              <a:t>tn</a:t>
            </a:r>
            <a:r>
              <a:rPr lang="en-US" sz="1400" dirty="0" smtClean="0">
                <a:latin typeface="Consolas"/>
                <a:cs typeface="Consolas"/>
              </a:rPr>
              <a:t> = </a:t>
            </a:r>
            <a:r>
              <a:rPr lang="en-US" sz="1400" dirty="0" err="1" smtClean="0">
                <a:latin typeface="Consolas"/>
                <a:cs typeface="Consolas"/>
              </a:rPr>
              <a:t>omp_get_thread_num</a:t>
            </a:r>
            <a:r>
              <a:rPr lang="en-US" sz="1400" dirty="0" smtClean="0">
                <a:latin typeface="Consolas"/>
                <a:cs typeface="Consolas"/>
              </a:rPr>
              <a:t>();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</a:t>
            </a:r>
            <a:r>
              <a:rPr lang="en-US" sz="1400" dirty="0" err="1" smtClean="0">
                <a:latin typeface="Consolas"/>
                <a:cs typeface="Consolas"/>
              </a:rPr>
              <a:t>int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ep_rank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r>
              <a:rPr lang="en-US" sz="1400" dirty="0" smtClean="0">
                <a:latin typeface="Consolas"/>
                <a:cs typeface="Consolas"/>
              </a:rPr>
              <a:t>#</a:t>
            </a:r>
            <a:r>
              <a:rPr lang="en-US" sz="1400" dirty="0">
                <a:latin typeface="Consolas"/>
                <a:cs typeface="Consolas"/>
              </a:rPr>
              <a:t>pragma </a:t>
            </a:r>
            <a:r>
              <a:rPr lang="en-US" sz="1400" dirty="0" err="1">
                <a:latin typeface="Consolas"/>
                <a:cs typeface="Consolas"/>
              </a:rPr>
              <a:t>omp</a:t>
            </a:r>
            <a:r>
              <a:rPr lang="en-US" sz="1400" dirty="0">
                <a:latin typeface="Consolas"/>
                <a:cs typeface="Consolas"/>
              </a:rPr>
              <a:t> master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{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  </a:t>
            </a:r>
            <a:r>
              <a:rPr lang="en-US" sz="1400" dirty="0" err="1" smtClean="0">
                <a:latin typeface="Consolas"/>
                <a:cs typeface="Consolas"/>
              </a:rPr>
              <a:t>MPI_Comm_create_endpoints</a:t>
            </a:r>
            <a:r>
              <a:rPr lang="en-US" sz="1400" dirty="0" smtClean="0">
                <a:latin typeface="Consolas"/>
                <a:cs typeface="Consolas"/>
              </a:rPr>
              <a:t>(MPI_COMM_WORLD, </a:t>
            </a:r>
            <a:r>
              <a:rPr lang="en-US" sz="1400" dirty="0" err="1" smtClean="0">
                <a:latin typeface="Consolas"/>
                <a:cs typeface="Consolas"/>
              </a:rPr>
              <a:t>nt</a:t>
            </a:r>
            <a:r>
              <a:rPr lang="en-US" sz="1400" dirty="0" smtClean="0">
                <a:latin typeface="Consolas"/>
                <a:cs typeface="Consolas"/>
              </a:rPr>
              <a:t>, MPI_INFO_NULL, </a:t>
            </a:r>
            <a:r>
              <a:rPr lang="en-US" sz="1400" dirty="0" err="1" smtClean="0">
                <a:latin typeface="Consolas"/>
                <a:cs typeface="Consolas"/>
              </a:rPr>
              <a:t>ep_comm</a:t>
            </a:r>
            <a:r>
              <a:rPr lang="en-US" sz="1400" dirty="0" smtClean="0">
                <a:latin typeface="Consolas"/>
                <a:cs typeface="Consolas"/>
              </a:rPr>
              <a:t>);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}</a:t>
            </a:r>
          </a:p>
          <a:p>
            <a:r>
              <a:rPr lang="en-US" sz="1400" dirty="0" smtClean="0">
                <a:latin typeface="Consolas"/>
                <a:cs typeface="Consolas"/>
              </a:rPr>
              <a:t>#pragma </a:t>
            </a:r>
            <a:r>
              <a:rPr lang="en-US" sz="1400" dirty="0" err="1" smtClean="0">
                <a:latin typeface="Consolas"/>
                <a:cs typeface="Consolas"/>
              </a:rPr>
              <a:t>omp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barrier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</a:t>
            </a:r>
            <a:r>
              <a:rPr lang="en-US" sz="1400" dirty="0" err="1" smtClean="0">
                <a:latin typeface="Consolas"/>
                <a:cs typeface="Consolas"/>
              </a:rPr>
              <a:t>MPI_Comm_rank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dirty="0" err="1">
                <a:latin typeface="Consolas"/>
                <a:cs typeface="Consolas"/>
              </a:rPr>
              <a:t>ep_comm</a:t>
            </a:r>
            <a:r>
              <a:rPr lang="en-US" sz="1400" dirty="0">
                <a:latin typeface="Consolas"/>
                <a:cs typeface="Consolas"/>
              </a:rPr>
              <a:t>[</a:t>
            </a:r>
            <a:r>
              <a:rPr lang="en-US" sz="1400" dirty="0" err="1">
                <a:latin typeface="Consolas"/>
                <a:cs typeface="Consolas"/>
              </a:rPr>
              <a:t>tn</a:t>
            </a:r>
            <a:r>
              <a:rPr lang="en-US" sz="1400" dirty="0">
                <a:latin typeface="Consolas"/>
                <a:cs typeface="Consolas"/>
              </a:rPr>
              <a:t>], &amp;</a:t>
            </a:r>
            <a:r>
              <a:rPr lang="en-US" sz="1400" dirty="0" err="1">
                <a:latin typeface="Consolas"/>
                <a:cs typeface="Consolas"/>
              </a:rPr>
              <a:t>ep_rank</a:t>
            </a:r>
            <a:r>
              <a:rPr lang="en-US" sz="1400" dirty="0">
                <a:latin typeface="Consolas"/>
                <a:cs typeface="Consolas"/>
              </a:rPr>
              <a:t>)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.</a:t>
            </a:r>
            <a:r>
              <a:rPr lang="en-US" sz="1400" dirty="0">
                <a:latin typeface="Consolas"/>
                <a:cs typeface="Consolas"/>
              </a:rPr>
              <a:t>.. // </a:t>
            </a:r>
            <a:r>
              <a:rPr lang="en-US" sz="1400" dirty="0" smtClean="0">
                <a:latin typeface="Consolas"/>
                <a:cs typeface="Consolas"/>
              </a:rPr>
              <a:t>Do work based </a:t>
            </a:r>
            <a:r>
              <a:rPr lang="en-US" sz="1400" dirty="0">
                <a:latin typeface="Consolas"/>
                <a:cs typeface="Consolas"/>
              </a:rPr>
              <a:t>on </a:t>
            </a:r>
            <a:r>
              <a:rPr lang="en-US" sz="1400" dirty="0" smtClean="0">
                <a:latin typeface="Consolas"/>
                <a:cs typeface="Consolas"/>
              </a:rPr>
              <a:t>‘</a:t>
            </a:r>
            <a:r>
              <a:rPr lang="en-US" sz="1400" dirty="0" err="1" smtClean="0">
                <a:latin typeface="Consolas"/>
                <a:cs typeface="Consolas"/>
              </a:rPr>
              <a:t>ep_rank</a:t>
            </a:r>
            <a:r>
              <a:rPr lang="en-US" sz="1400" dirty="0" smtClean="0">
                <a:latin typeface="Consolas"/>
                <a:cs typeface="Consolas"/>
              </a:rPr>
              <a:t>’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</a:t>
            </a:r>
            <a:r>
              <a:rPr lang="en-US" sz="1400" dirty="0" err="1" smtClean="0">
                <a:latin typeface="Consolas"/>
                <a:cs typeface="Consolas"/>
              </a:rPr>
              <a:t>MPI_Allreduce</a:t>
            </a:r>
            <a:r>
              <a:rPr lang="en-US" sz="1400" dirty="0">
                <a:latin typeface="Consolas"/>
                <a:cs typeface="Consolas"/>
              </a:rPr>
              <a:t>(..., </a:t>
            </a:r>
            <a:r>
              <a:rPr lang="en-US" sz="1400" dirty="0" err="1">
                <a:latin typeface="Consolas"/>
                <a:cs typeface="Consolas"/>
              </a:rPr>
              <a:t>ep_comm</a:t>
            </a:r>
            <a:r>
              <a:rPr lang="en-US" sz="1400" dirty="0">
                <a:latin typeface="Consolas"/>
                <a:cs typeface="Consolas"/>
              </a:rPr>
              <a:t>[</a:t>
            </a:r>
            <a:r>
              <a:rPr lang="en-US" sz="1400" dirty="0" err="1">
                <a:latin typeface="Consolas"/>
                <a:cs typeface="Consolas"/>
              </a:rPr>
              <a:t>tn</a:t>
            </a:r>
            <a:r>
              <a:rPr lang="en-US" sz="1400" dirty="0">
                <a:latin typeface="Consolas"/>
                <a:cs typeface="Consolas"/>
              </a:rPr>
              <a:t>])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    </a:t>
            </a:r>
            <a:r>
              <a:rPr lang="en-US" sz="1400" dirty="0" err="1" smtClean="0">
                <a:latin typeface="Consolas"/>
                <a:cs typeface="Consolas"/>
              </a:rPr>
              <a:t>MPI_Comm_free</a:t>
            </a:r>
            <a:r>
              <a:rPr lang="en-US" sz="1400" dirty="0">
                <a:latin typeface="Consolas"/>
                <a:cs typeface="Consolas"/>
              </a:rPr>
              <a:t>(&amp;</a:t>
            </a:r>
            <a:r>
              <a:rPr lang="en-US" sz="1400" dirty="0" err="1">
                <a:latin typeface="Consolas"/>
                <a:cs typeface="Consolas"/>
              </a:rPr>
              <a:t>ep_comm</a:t>
            </a:r>
            <a:r>
              <a:rPr lang="en-US" sz="1400" dirty="0">
                <a:latin typeface="Consolas"/>
                <a:cs typeface="Consolas"/>
              </a:rPr>
              <a:t>[</a:t>
            </a:r>
            <a:r>
              <a:rPr lang="en-US" sz="1400" dirty="0" err="1">
                <a:latin typeface="Consolas"/>
                <a:cs typeface="Consolas"/>
              </a:rPr>
              <a:t>tn</a:t>
            </a:r>
            <a:r>
              <a:rPr lang="en-US" sz="1400" dirty="0">
                <a:latin typeface="Consolas"/>
                <a:cs typeface="Consolas"/>
              </a:rPr>
              <a:t>])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}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dirty="0" err="1" smtClean="0">
                <a:latin typeface="Consolas"/>
                <a:cs typeface="Consolas"/>
              </a:rPr>
              <a:t>MPI_Finalize</a:t>
            </a:r>
            <a:r>
              <a:rPr lang="en-US" sz="1400" dirty="0">
                <a:latin typeface="Consolas"/>
                <a:cs typeface="Consolas"/>
              </a:rPr>
              <a:t>()</a:t>
            </a:r>
            <a:r>
              <a:rPr lang="en-US" sz="1400" dirty="0" smtClean="0">
                <a:latin typeface="Consolas"/>
                <a:cs typeface="Consolas"/>
              </a:rPr>
              <a:t>;</a:t>
            </a:r>
          </a:p>
          <a:p>
            <a:r>
              <a:rPr lang="en-US" sz="14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for more than just avoiding locks</a:t>
            </a:r>
          </a:p>
          <a:p>
            <a:pPr lvl="1"/>
            <a:r>
              <a:rPr lang="en-US" dirty="0" smtClean="0"/>
              <a:t>Semantics that are “rank-specific” become more flexible</a:t>
            </a:r>
          </a:p>
          <a:p>
            <a:pPr lvl="2"/>
            <a:r>
              <a:rPr lang="en-US" dirty="0" smtClean="0"/>
              <a:t>E.g., ordering for operations from a process</a:t>
            </a:r>
          </a:p>
          <a:p>
            <a:pPr lvl="2"/>
            <a:r>
              <a:rPr lang="en-US" dirty="0" smtClean="0"/>
              <a:t>Ordering constraints for MPI RMA accumulate operations</a:t>
            </a:r>
          </a:p>
          <a:p>
            <a:r>
              <a:rPr lang="en-US" dirty="0" smtClean="0"/>
              <a:t>Supplementary proposal on thread-safety requirements for endpoint communicators</a:t>
            </a:r>
          </a:p>
          <a:p>
            <a:pPr lvl="1"/>
            <a:r>
              <a:rPr lang="en-US" dirty="0" smtClean="0"/>
              <a:t>Is each rank only accessed by a single thread or multiple threads?</a:t>
            </a:r>
          </a:p>
          <a:p>
            <a:pPr lvl="1"/>
            <a:r>
              <a:rPr lang="en-US" dirty="0" smtClean="0"/>
              <a:t>Might get integrated into the core proposal</a:t>
            </a:r>
          </a:p>
          <a:p>
            <a:r>
              <a:rPr lang="en-US" dirty="0" smtClean="0"/>
              <a:t>Implementation challenges being looked into</a:t>
            </a:r>
          </a:p>
          <a:p>
            <a:pPr lvl="1"/>
            <a:r>
              <a:rPr lang="en-US" dirty="0" smtClean="0"/>
              <a:t>Simply having endpoint communicators might not be useful, if the MPI implementation has to make progress on other communicators too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9254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Endpoints:</a:t>
            </a:r>
          </a:p>
          <a:p>
            <a:pPr lvl="2"/>
            <a:r>
              <a:rPr lang="en-US" smtClean="0">
                <a:hlinkClick r:id="rId2"/>
              </a:rPr>
              <a:t>https://svn.mpi-forum.org/trac/mpi-forum-web/ticket/380</a:t>
            </a:r>
            <a:endParaRPr lang="en-US" smtClean="0"/>
          </a:p>
          <a:p>
            <a:r>
              <a:rPr lang="en-US" smtClean="0"/>
              <a:t>Hybrid Working Group:</a:t>
            </a:r>
          </a:p>
          <a:p>
            <a:pPr lvl="2"/>
            <a:r>
              <a:rPr lang="en-US" smtClean="0">
                <a:hlinkClick r:id="rId3"/>
              </a:rPr>
              <a:t>https://svn.mpi-forum.org/trac/mpi-forum-web/wiki/MPI3Hybrid</a:t>
            </a:r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Parallel Programming with MPI, IT4 Innovations (12/14/2015)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Persistence Working Group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5648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Collective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r>
              <a:rPr lang="en-US" sz="2000" dirty="0" smtClean="0"/>
              <a:t>An all-to-all transfer is done many times in an application</a:t>
            </a:r>
          </a:p>
          <a:p>
            <a:r>
              <a:rPr lang="en-US" sz="2000" dirty="0" smtClean="0"/>
              <a:t>The specific sends and receives represented never change (size, type, lengths, transfers)</a:t>
            </a:r>
          </a:p>
          <a:p>
            <a:r>
              <a:rPr lang="en-US" sz="2000" dirty="0" smtClean="0"/>
              <a:t>A </a:t>
            </a:r>
            <a:r>
              <a:rPr lang="en-US" sz="2000" dirty="0" err="1" smtClean="0"/>
              <a:t>nonblocking</a:t>
            </a:r>
            <a:r>
              <a:rPr lang="en-US" sz="2000" dirty="0"/>
              <a:t> </a:t>
            </a:r>
            <a:r>
              <a:rPr lang="en-US" sz="2000" dirty="0" smtClean="0"/>
              <a:t>persistent collective operation can take the time to apply a heuristic and choose a faster way to move that data</a:t>
            </a:r>
          </a:p>
          <a:p>
            <a:r>
              <a:rPr lang="en-US" sz="2000" dirty="0" smtClean="0"/>
              <a:t>Fixed cost of making those decisions could be high (are amortized over all the times the function is used</a:t>
            </a:r>
          </a:p>
          <a:p>
            <a:r>
              <a:rPr lang="en-US" sz="2000" dirty="0" smtClean="0"/>
              <a:t>Static resource allocation can be done</a:t>
            </a:r>
          </a:p>
          <a:p>
            <a:r>
              <a:rPr lang="en-US" sz="2000" dirty="0" smtClean="0"/>
              <a:t>Choose fast(</a:t>
            </a:r>
            <a:r>
              <a:rPr lang="en-US" sz="2000" dirty="0" err="1" smtClean="0"/>
              <a:t>er</a:t>
            </a:r>
            <a:r>
              <a:rPr lang="en-US" sz="2000" dirty="0" smtClean="0"/>
              <a:t>) algorithm, take advantage of special cases</a:t>
            </a:r>
          </a:p>
          <a:p>
            <a:r>
              <a:rPr lang="en-US" sz="2000" dirty="0" smtClean="0"/>
              <a:t>Reduce queueing costs</a:t>
            </a:r>
          </a:p>
          <a:p>
            <a:r>
              <a:rPr lang="en-US" sz="2000" dirty="0" smtClean="0"/>
              <a:t>Special limited hardware can be allocated if available</a:t>
            </a:r>
          </a:p>
          <a:p>
            <a:r>
              <a:rPr lang="en-US" sz="2000" dirty="0" smtClean="0"/>
              <a:t>Choice of multiple transfer paths could also be performed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3735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Mirror regular </a:t>
            </a:r>
            <a:r>
              <a:rPr lang="en-US" dirty="0" err="1" smtClean="0"/>
              <a:t>nonblocking</a:t>
            </a:r>
            <a:r>
              <a:rPr lang="en-US" dirty="0" smtClean="0"/>
              <a:t> collective operations</a:t>
            </a:r>
          </a:p>
          <a:p>
            <a:r>
              <a:rPr lang="en-US" dirty="0" smtClean="0"/>
              <a:t>For each </a:t>
            </a:r>
            <a:r>
              <a:rPr lang="en-US" dirty="0" err="1" smtClean="0"/>
              <a:t>nonblocking</a:t>
            </a:r>
            <a:r>
              <a:rPr lang="en-US" dirty="0" smtClean="0"/>
              <a:t> MPI collective, add a persistent variant</a:t>
            </a:r>
          </a:p>
          <a:p>
            <a:r>
              <a:rPr lang="en-US" dirty="0" smtClean="0"/>
              <a:t>For every MPI_I&lt;</a:t>
            </a:r>
            <a:r>
              <a:rPr lang="en-US" dirty="0" err="1" smtClean="0"/>
              <a:t>coll</a:t>
            </a:r>
            <a:r>
              <a:rPr lang="en-US" dirty="0" smtClean="0"/>
              <a:t>&gt;, add MPI_&lt;</a:t>
            </a:r>
            <a:r>
              <a:rPr lang="en-US" dirty="0" err="1" smtClean="0"/>
              <a:t>coll</a:t>
            </a:r>
            <a:r>
              <a:rPr lang="en-US" dirty="0" smtClean="0"/>
              <a:t>&gt;_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Parameters are identical to the corresponding </a:t>
            </a:r>
            <a:r>
              <a:rPr lang="en-US" dirty="0" err="1" smtClean="0"/>
              <a:t>nonblocking</a:t>
            </a:r>
            <a:r>
              <a:rPr lang="en-US" dirty="0" smtClean="0"/>
              <a:t> variant</a:t>
            </a:r>
          </a:p>
          <a:p>
            <a:r>
              <a:rPr lang="en-US" dirty="0" smtClean="0"/>
              <a:t>All arguments “fixed” for subsequent uses</a:t>
            </a:r>
          </a:p>
          <a:p>
            <a:r>
              <a:rPr lang="en-US" dirty="0" smtClean="0"/>
              <a:t>Persistent collective operations cannot be matched with blocking or </a:t>
            </a:r>
            <a:r>
              <a:rPr lang="en-US" dirty="0" err="1" smtClean="0"/>
              <a:t>nonblocking</a:t>
            </a:r>
            <a:r>
              <a:rPr lang="en-US" dirty="0" smtClean="0"/>
              <a:t> collective calls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4966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/Start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init</a:t>
            </a:r>
            <a:r>
              <a:rPr lang="en-US" dirty="0" smtClean="0"/>
              <a:t> function calls only perform initialization; do not start the operation</a:t>
            </a:r>
          </a:p>
          <a:p>
            <a:r>
              <a:rPr lang="en-US" dirty="0" smtClean="0"/>
              <a:t>E.g., </a:t>
            </a:r>
            <a:r>
              <a:rPr lang="en-US" dirty="0" err="1" smtClean="0"/>
              <a:t>MPI_Allreduce_init</a:t>
            </a:r>
            <a:endParaRPr lang="en-US" dirty="0" smtClean="0"/>
          </a:p>
          <a:p>
            <a:pPr lvl="1"/>
            <a:r>
              <a:rPr lang="en-US" dirty="0" smtClean="0"/>
              <a:t>Produces a persistent request (not destroyed by completion)</a:t>
            </a:r>
          </a:p>
          <a:p>
            <a:r>
              <a:rPr lang="en-US" dirty="0" smtClean="0"/>
              <a:t>Works with </a:t>
            </a:r>
            <a:r>
              <a:rPr lang="en-US" dirty="0" err="1" smtClean="0"/>
              <a:t>MPI_Start</a:t>
            </a:r>
            <a:r>
              <a:rPr lang="en-US" dirty="0" smtClean="0"/>
              <a:t>/</a:t>
            </a:r>
            <a:r>
              <a:rPr lang="en-US" dirty="0" err="1" smtClean="0"/>
              <a:t>MPI_Startall</a:t>
            </a:r>
            <a:r>
              <a:rPr lang="en-US" dirty="0" smtClean="0"/>
              <a:t> (cannot have multiple operations on the same communicator in </a:t>
            </a:r>
            <a:r>
              <a:rPr lang="en-US" dirty="0" err="1" smtClean="0"/>
              <a:t>Startall</a:t>
            </a:r>
            <a:r>
              <a:rPr lang="en-US" dirty="0" smtClean="0"/>
              <a:t>)</a:t>
            </a:r>
          </a:p>
          <a:p>
            <a:r>
              <a:rPr lang="en-US" dirty="0" smtClean="0"/>
              <a:t>Only inactive requests can be started</a:t>
            </a:r>
          </a:p>
          <a:p>
            <a:r>
              <a:rPr lang="en-US" dirty="0" err="1" smtClean="0"/>
              <a:t>MPI_Request_free</a:t>
            </a:r>
            <a:r>
              <a:rPr lang="en-US" dirty="0" smtClean="0"/>
              <a:t> can free inactive requests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15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of </a:t>
            </a:r>
            <a:r>
              <a:rPr lang="en-US" dirty="0" err="1" smtClean="0"/>
              <a:t>Inits</a:t>
            </a:r>
            <a:r>
              <a:rPr lang="en-US" dirty="0" smtClean="0"/>
              <a:t> and Starts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Inits</a:t>
            </a:r>
            <a:r>
              <a:rPr lang="en-US" dirty="0" smtClean="0"/>
              <a:t> are </a:t>
            </a:r>
            <a:r>
              <a:rPr lang="en-US" dirty="0" err="1" smtClean="0"/>
              <a:t>nonblocking</a:t>
            </a:r>
            <a:r>
              <a:rPr lang="en-US" dirty="0" smtClean="0"/>
              <a:t> collective calls and must be ordered</a:t>
            </a:r>
          </a:p>
          <a:p>
            <a:r>
              <a:rPr lang="en-US" dirty="0" smtClean="0"/>
              <a:t>Persistent collective operations must be started in the same order at all processes</a:t>
            </a:r>
          </a:p>
          <a:p>
            <a:r>
              <a:rPr lang="en-US" dirty="0" err="1" smtClean="0"/>
              <a:t>Startall</a:t>
            </a:r>
            <a:r>
              <a:rPr lang="en-US" dirty="0" smtClean="0"/>
              <a:t> cannot contain multiple operations on the same communicator due to ordering ambiguity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0036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296"/>
            <a:ext cx="9144000" cy="3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1985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Tools Working Group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72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304800" y="838200"/>
            <a:ext cx="8458200" cy="5562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#include &lt;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mpi.h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&gt;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#include &lt;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stdio.h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&gt;</a:t>
            </a:r>
          </a:p>
          <a:p>
            <a:pPr>
              <a:lnSpc>
                <a:spcPct val="120000"/>
              </a:lnSpc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main(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argc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, char **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argv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)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{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rank, size;</a:t>
            </a:r>
          </a:p>
          <a:p>
            <a:pPr>
              <a:lnSpc>
                <a:spcPct val="120000"/>
              </a:lnSpc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MPI_Init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(&amp;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argc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, &amp;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argv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120000"/>
              </a:lnSpc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MPI_Comm_rank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(MPI_COMM_WORLD, &amp;rank);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MPI_Comm_size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(MPI_COMM_WORLD, &amp;size);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printf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("I am %d of %d\n", </a:t>
            </a:r>
            <a:r>
              <a:rPr lang="en-US" altLang="zh-CN" b="1" dirty="0" smtClean="0">
                <a:solidFill>
                  <a:srgbClr val="151515"/>
                </a:solidFill>
                <a:latin typeface="Courier New" pitchFamily="49" charset="0"/>
              </a:rPr>
              <a:t>rank + 1, 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size);</a:t>
            </a:r>
          </a:p>
          <a:p>
            <a:pPr>
              <a:lnSpc>
                <a:spcPct val="120000"/>
              </a:lnSpc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MPI_Finalize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();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return 0;</a:t>
            </a:r>
            <a:endParaRPr lang="en-US" altLang="zh-CN" b="1" dirty="0">
              <a:solidFill>
                <a:srgbClr val="151515"/>
              </a:solidFill>
              <a:latin typeface="Courier" pitchFamily="49" charset="0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" pitchFamily="49" charset="0"/>
              </a:rPr>
              <a:t>}</a:t>
            </a: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MPI Program </a:t>
            </a:r>
            <a:r>
              <a:rPr lang="en-US" dirty="0"/>
              <a:t>I</a:t>
            </a:r>
            <a:r>
              <a:rPr lang="en-US" dirty="0" smtClean="0"/>
              <a:t>dentifying Processes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2743200" y="1066800"/>
            <a:ext cx="4191000" cy="1447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4191000" y="2895600"/>
            <a:ext cx="274320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10800000" flipV="1">
            <a:off x="3505200" y="3200400"/>
            <a:ext cx="36576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858000" y="21336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accent2"/>
                </a:solidFill>
              </a:rPr>
              <a:t>Basic requirements for an MPI program</a:t>
            </a:r>
            <a:endParaRPr lang="en-US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2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Proposals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r>
              <a:rPr lang="en-US" dirty="0"/>
              <a:t>New interface to replace </a:t>
            </a:r>
            <a:r>
              <a:rPr lang="en-US" dirty="0" smtClean="0"/>
              <a:t>PMPI</a:t>
            </a:r>
          </a:p>
          <a:p>
            <a:pPr lvl="1"/>
            <a:r>
              <a:rPr lang="en-US" dirty="0" smtClean="0"/>
              <a:t>Known</a:t>
            </a:r>
            <a:r>
              <a:rPr lang="en-US" dirty="0"/>
              <a:t>, longstanding problems with the current profiling interface </a:t>
            </a:r>
            <a:r>
              <a:rPr lang="en-US" dirty="0" smtClean="0"/>
              <a:t>PMPI</a:t>
            </a:r>
          </a:p>
          <a:p>
            <a:pPr lvl="2"/>
            <a:r>
              <a:rPr lang="en-US" dirty="0" smtClean="0"/>
              <a:t>One </a:t>
            </a:r>
            <a:r>
              <a:rPr lang="en-US" dirty="0"/>
              <a:t>tool at a time can use </a:t>
            </a:r>
            <a:r>
              <a:rPr lang="en-US" dirty="0" smtClean="0"/>
              <a:t>it</a:t>
            </a:r>
          </a:p>
          <a:p>
            <a:pPr lvl="2"/>
            <a:r>
              <a:rPr lang="en-US" dirty="0" smtClean="0"/>
              <a:t>Forces </a:t>
            </a:r>
            <a:r>
              <a:rPr lang="en-US" dirty="0"/>
              <a:t>tools to be monolithic (a single shared </a:t>
            </a:r>
            <a:r>
              <a:rPr lang="en-US" dirty="0" smtClean="0"/>
              <a:t>library)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interception model is OS </a:t>
            </a:r>
            <a:r>
              <a:rPr lang="en-US" dirty="0" smtClean="0"/>
              <a:t>dependent</a:t>
            </a:r>
          </a:p>
          <a:p>
            <a:pPr lvl="1"/>
            <a:r>
              <a:rPr lang="en-US" dirty="0" smtClean="0"/>
              <a:t>New interface</a:t>
            </a:r>
          </a:p>
          <a:p>
            <a:pPr lvl="2"/>
            <a:r>
              <a:rPr lang="en-US" dirty="0" smtClean="0"/>
              <a:t>Callback design</a:t>
            </a:r>
          </a:p>
          <a:p>
            <a:pPr lvl="2"/>
            <a:r>
              <a:rPr lang="en-US" dirty="0" smtClean="0"/>
              <a:t>Multiple </a:t>
            </a:r>
            <a:r>
              <a:rPr lang="en-US" dirty="0"/>
              <a:t>tools can potentially </a:t>
            </a:r>
            <a:r>
              <a:rPr lang="en-US" dirty="0" smtClean="0"/>
              <a:t>attach</a:t>
            </a:r>
          </a:p>
          <a:p>
            <a:pPr lvl="2"/>
            <a:r>
              <a:rPr lang="en-US" dirty="0" smtClean="0"/>
              <a:t>Maintain </a:t>
            </a:r>
            <a:r>
              <a:rPr lang="en-US" dirty="0"/>
              <a:t>all old </a:t>
            </a:r>
            <a:r>
              <a:rPr lang="en-US" dirty="0" smtClean="0"/>
              <a:t>functionality</a:t>
            </a:r>
          </a:p>
          <a:p>
            <a:r>
              <a:rPr lang="en-US" dirty="0" smtClean="0"/>
              <a:t>New </a:t>
            </a:r>
            <a:r>
              <a:rPr lang="en-US" dirty="0"/>
              <a:t>feature for event notification in </a:t>
            </a:r>
            <a:r>
              <a:rPr lang="en-US" dirty="0" smtClean="0"/>
              <a:t>MPI_T</a:t>
            </a:r>
          </a:p>
          <a:p>
            <a:pPr lvl="1"/>
            <a:r>
              <a:rPr lang="en-US" dirty="0" smtClean="0"/>
              <a:t>PERUSE</a:t>
            </a:r>
          </a:p>
          <a:p>
            <a:pPr lvl="1"/>
            <a:r>
              <a:rPr lang="en-US" dirty="0" smtClean="0"/>
              <a:t>Tool </a:t>
            </a:r>
            <a:r>
              <a:rPr lang="en-US" dirty="0"/>
              <a:t>registers for interesting event and gets callback when it happens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2899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Proposals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r>
              <a:rPr lang="en-US" dirty="0"/>
              <a:t>Debugger </a:t>
            </a:r>
            <a:r>
              <a:rPr lang="en-US" dirty="0" smtClean="0"/>
              <a:t>support - MPIR interface</a:t>
            </a:r>
          </a:p>
          <a:p>
            <a:pPr lvl="1"/>
            <a:r>
              <a:rPr lang="en-US" dirty="0" smtClean="0"/>
              <a:t>Fixing </a:t>
            </a:r>
            <a:r>
              <a:rPr lang="en-US" dirty="0"/>
              <a:t>some bugs in the original “blessed” </a:t>
            </a:r>
            <a:r>
              <a:rPr lang="en-US" dirty="0" smtClean="0"/>
              <a:t>document</a:t>
            </a:r>
          </a:p>
          <a:p>
            <a:pPr lvl="2"/>
            <a:r>
              <a:rPr lang="en-US" dirty="0" smtClean="0"/>
              <a:t>Missing </a:t>
            </a:r>
            <a:r>
              <a:rPr lang="en-US" dirty="0"/>
              <a:t>line </a:t>
            </a:r>
            <a:r>
              <a:rPr lang="en-US" dirty="0" smtClean="0"/>
              <a:t>numbers!</a:t>
            </a:r>
          </a:p>
          <a:p>
            <a:pPr lvl="1"/>
            <a:r>
              <a:rPr lang="en-US" dirty="0" smtClean="0"/>
              <a:t>Support </a:t>
            </a:r>
            <a:r>
              <a:rPr lang="en-US" dirty="0"/>
              <a:t>non-traditional MPI </a:t>
            </a:r>
            <a:r>
              <a:rPr lang="en-US" dirty="0" smtClean="0"/>
              <a:t>implementations</a:t>
            </a:r>
          </a:p>
          <a:p>
            <a:pPr lvl="2"/>
            <a:r>
              <a:rPr lang="en-US" dirty="0" smtClean="0"/>
              <a:t>Ranks </a:t>
            </a:r>
            <a:r>
              <a:rPr lang="en-US" dirty="0"/>
              <a:t>are implemented as </a:t>
            </a:r>
            <a:r>
              <a:rPr lang="en-US" dirty="0" smtClean="0"/>
              <a:t>threads</a:t>
            </a:r>
          </a:p>
          <a:p>
            <a:pPr lvl="1"/>
            <a:r>
              <a:rPr lang="en-US" dirty="0" smtClean="0"/>
              <a:t>Support </a:t>
            </a:r>
            <a:r>
              <a:rPr lang="en-US" dirty="0"/>
              <a:t>for dynamic </a:t>
            </a:r>
            <a:r>
              <a:rPr lang="en-US" dirty="0" smtClean="0"/>
              <a:t>applications</a:t>
            </a:r>
          </a:p>
          <a:p>
            <a:pPr lvl="2"/>
            <a:r>
              <a:rPr lang="en-US" dirty="0" smtClean="0"/>
              <a:t>Commercial </a:t>
            </a:r>
            <a:r>
              <a:rPr lang="en-US" dirty="0"/>
              <a:t>applications/ Ensemble </a:t>
            </a:r>
            <a:r>
              <a:rPr lang="en-US" dirty="0" smtClean="0"/>
              <a:t>applications</a:t>
            </a:r>
          </a:p>
          <a:p>
            <a:pPr lvl="2"/>
            <a:r>
              <a:rPr lang="en-US" dirty="0" smtClean="0"/>
              <a:t>Fault tolerance</a:t>
            </a:r>
          </a:p>
          <a:p>
            <a:pPr lvl="1"/>
            <a:r>
              <a:rPr lang="en-US" dirty="0" smtClean="0"/>
              <a:t>Handle </a:t>
            </a:r>
            <a:r>
              <a:rPr lang="en-US" dirty="0"/>
              <a:t>Introspection </a:t>
            </a:r>
            <a:r>
              <a:rPr lang="en-US" dirty="0" smtClean="0"/>
              <a:t>Interface</a:t>
            </a:r>
          </a:p>
          <a:p>
            <a:pPr lvl="2"/>
            <a:r>
              <a:rPr lang="en-US" dirty="0" smtClean="0"/>
              <a:t>See </a:t>
            </a:r>
            <a:r>
              <a:rPr lang="en-US" dirty="0"/>
              <a:t>inside MPI to get details about MPI </a:t>
            </a:r>
            <a:r>
              <a:rPr lang="en-US" dirty="0" smtClean="0"/>
              <a:t>Objects</a:t>
            </a:r>
          </a:p>
          <a:p>
            <a:pPr lvl="3"/>
            <a:r>
              <a:rPr lang="en-US" dirty="0" smtClean="0"/>
              <a:t>Communicators</a:t>
            </a:r>
            <a:r>
              <a:rPr lang="en-US" dirty="0"/>
              <a:t>, File Handles,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0343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Join?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the mailing </a:t>
            </a:r>
            <a:r>
              <a:rPr lang="en-US" dirty="0" smtClean="0"/>
              <a:t>list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lists.mpi-forum.org/</a:t>
            </a:r>
            <a:endParaRPr lang="en-US" dirty="0" smtClean="0"/>
          </a:p>
          <a:p>
            <a:pPr lvl="1"/>
            <a:r>
              <a:rPr lang="en-US" dirty="0" err="1" smtClean="0"/>
              <a:t>mpiwg</a:t>
            </a:r>
            <a:r>
              <a:rPr lang="en-US" dirty="0" smtClean="0"/>
              <a:t>-tools</a:t>
            </a:r>
          </a:p>
          <a:p>
            <a:r>
              <a:rPr lang="en-US" dirty="0" smtClean="0"/>
              <a:t>Join </a:t>
            </a:r>
            <a:r>
              <a:rPr lang="en-US" dirty="0"/>
              <a:t>our </a:t>
            </a:r>
            <a:r>
              <a:rPr lang="en-US" dirty="0" smtClean="0"/>
              <a:t>meetings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github.com/mpiwg-tools/tools-issues/wiki/Meetings</a:t>
            </a:r>
            <a:endParaRPr lang="en-US" dirty="0" smtClean="0"/>
          </a:p>
          <a:p>
            <a:r>
              <a:rPr lang="en-US" dirty="0" smtClean="0"/>
              <a:t>Look </a:t>
            </a:r>
            <a:r>
              <a:rPr lang="en-US" dirty="0"/>
              <a:t>at the wiki for current </a:t>
            </a:r>
            <a:r>
              <a:rPr lang="en-US" dirty="0" smtClean="0"/>
              <a:t>topics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github.com/mpiwg-tools/tools-issues/wiki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4363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Large Count Working Group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4723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Large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MPI_Send</a:t>
            </a:r>
            <a:r>
              <a:rPr lang="en-US" dirty="0" smtClean="0"/>
              <a:t>/</a:t>
            </a:r>
            <a:r>
              <a:rPr lang="en-US" dirty="0" err="1" smtClean="0"/>
              <a:t>Recv</a:t>
            </a:r>
            <a:r>
              <a:rPr lang="en-US" dirty="0" smtClean="0"/>
              <a:t> and other functions take “</a:t>
            </a:r>
            <a:r>
              <a:rPr lang="en-US" dirty="0" err="1" smtClean="0"/>
              <a:t>int</a:t>
            </a:r>
            <a:r>
              <a:rPr lang="en-US" dirty="0" smtClean="0"/>
              <a:t>” as the count for data</a:t>
            </a:r>
          </a:p>
          <a:p>
            <a:pPr lvl="1"/>
            <a:r>
              <a:rPr lang="en-US" dirty="0" smtClean="0"/>
              <a:t>What happens for data larger than 2GB x </a:t>
            </a:r>
            <a:r>
              <a:rPr lang="en-US" dirty="0" err="1" smtClean="0"/>
              <a:t>datatype</a:t>
            </a:r>
            <a:r>
              <a:rPr lang="en-US" dirty="0" smtClean="0"/>
              <a:t> size?</a:t>
            </a:r>
          </a:p>
          <a:p>
            <a:pPr lvl="1"/>
            <a:r>
              <a:rPr lang="en-US" dirty="0" smtClean="0"/>
              <a:t>You create a new large “contiguous” derived </a:t>
            </a:r>
            <a:r>
              <a:rPr lang="en-US" dirty="0" err="1" smtClean="0"/>
              <a:t>datatype</a:t>
            </a:r>
            <a:r>
              <a:rPr lang="en-US" dirty="0" smtClean="0"/>
              <a:t> and send that</a:t>
            </a:r>
          </a:p>
          <a:p>
            <a:pPr lvl="1"/>
            <a:r>
              <a:rPr lang="en-US" dirty="0" smtClean="0"/>
              <a:t>Possible, but clumsy</a:t>
            </a:r>
          </a:p>
          <a:p>
            <a:r>
              <a:rPr lang="en-US" dirty="0" smtClean="0"/>
              <a:t>What about duplicating all MPI functions to change “</a:t>
            </a:r>
            <a:r>
              <a:rPr lang="en-US" dirty="0" err="1" smtClean="0"/>
              <a:t>int</a:t>
            </a:r>
            <a:r>
              <a:rPr lang="en-US" dirty="0" smtClean="0"/>
              <a:t>” to “</a:t>
            </a:r>
            <a:r>
              <a:rPr lang="en-US" dirty="0" err="1" smtClean="0"/>
              <a:t>MPI_Count</a:t>
            </a:r>
            <a:r>
              <a:rPr lang="en-US" dirty="0" smtClean="0"/>
              <a:t>” (which is a large, typically 64-bit, integer)</a:t>
            </a:r>
          </a:p>
          <a:p>
            <a:pPr lvl="1"/>
            <a:r>
              <a:rPr lang="en-US" dirty="0" smtClean="0"/>
              <a:t>Doubles the number of MPI functions</a:t>
            </a:r>
          </a:p>
          <a:p>
            <a:pPr lvl="1"/>
            <a:r>
              <a:rPr lang="en-US" dirty="0" smtClean="0"/>
              <a:t>Possible, but clumsy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7558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C11 Bindings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C11 _Generic type to provide multiple function prototypes</a:t>
            </a:r>
          </a:p>
          <a:p>
            <a:pPr lvl="1"/>
            <a:r>
              <a:rPr lang="en-US" dirty="0" smtClean="0"/>
              <a:t>Like C++ function overloading, but done with compile time macro replacement</a:t>
            </a:r>
          </a:p>
          <a:p>
            <a:r>
              <a:rPr lang="en-US" dirty="0" err="1" smtClean="0"/>
              <a:t>MPI_Send</a:t>
            </a:r>
            <a:r>
              <a:rPr lang="en-US" dirty="0" smtClean="0"/>
              <a:t> will have two function signatures</a:t>
            </a:r>
          </a:p>
          <a:p>
            <a:pPr lvl="1"/>
            <a:r>
              <a:rPr lang="en-US" dirty="0" smtClean="0"/>
              <a:t>One for traditional “</a:t>
            </a:r>
            <a:r>
              <a:rPr lang="en-US" dirty="0" err="1" smtClean="0"/>
              <a:t>int</a:t>
            </a:r>
            <a:r>
              <a:rPr lang="en-US" dirty="0" smtClean="0"/>
              <a:t>” arguments</a:t>
            </a:r>
          </a:p>
          <a:p>
            <a:pPr lvl="1"/>
            <a:r>
              <a:rPr lang="en-US" dirty="0" smtClean="0"/>
              <a:t>One for new “</a:t>
            </a:r>
            <a:r>
              <a:rPr lang="en-US" dirty="0" err="1" smtClean="0"/>
              <a:t>MPI_Count</a:t>
            </a:r>
            <a:r>
              <a:rPr lang="en-US" dirty="0" smtClean="0"/>
              <a:t>” arguments</a:t>
            </a:r>
          </a:p>
          <a:p>
            <a:r>
              <a:rPr lang="en-US" dirty="0" smtClean="0"/>
              <a:t>Fully backward compatible for existing applications</a:t>
            </a:r>
          </a:p>
          <a:p>
            <a:r>
              <a:rPr lang="en-US" dirty="0" smtClean="0"/>
              <a:t>New applications can promote their data lengths to 64-bit without changing functions everywhere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6464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Running your application with MPICH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Slightly more advanced topics: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Non-blocking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Group (collective) communication in MPI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MPI </a:t>
            </a:r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Datatypes</a:t>
            </a:r>
            <a:endParaRPr lang="en-US" sz="18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Advanced topics:</a:t>
            </a:r>
          </a:p>
          <a:p>
            <a:pPr lvl="1"/>
            <a:r>
              <a:rPr lang="en-US" sz="1800" dirty="0" err="1" smtClean="0">
                <a:solidFill>
                  <a:schemeClr val="bg1">
                    <a:lumMod val="85000"/>
                  </a:schemeClr>
                </a:solidFill>
              </a:rPr>
              <a:t>Nonblocking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 Collectives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One-sided communication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Hybrid Programming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Network locality and Topology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What’s coming in MPI-4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Parallelism is critical today, given that that is the only way to achieve performance improvement with the modern hardware</a:t>
            </a:r>
          </a:p>
          <a:p>
            <a:r>
              <a:rPr lang="en-US" dirty="0" smtClean="0"/>
              <a:t>MPI is an industry standard model for parallel programming</a:t>
            </a:r>
          </a:p>
          <a:p>
            <a:pPr lvl="1"/>
            <a:r>
              <a:rPr lang="en-US" dirty="0" smtClean="0"/>
              <a:t>A large number of implementations of MPI exist (both commercial and public domain)</a:t>
            </a:r>
          </a:p>
          <a:p>
            <a:pPr lvl="1"/>
            <a:r>
              <a:rPr lang="en-US" dirty="0" smtClean="0"/>
              <a:t>Virtually every system in the world supports MPI</a:t>
            </a:r>
          </a:p>
          <a:p>
            <a:r>
              <a:rPr lang="en-US" dirty="0" smtClean="0"/>
              <a:t>Gives user explicit control on data management</a:t>
            </a:r>
          </a:p>
          <a:p>
            <a:r>
              <a:rPr lang="en-US" dirty="0" smtClean="0"/>
              <a:t>Widely used by many scientific applications with great success</a:t>
            </a:r>
          </a:p>
          <a:p>
            <a:r>
              <a:rPr lang="en-US" dirty="0" smtClean="0"/>
              <a:t>Your application can be next!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3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Pointers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MPI standard : </a:t>
            </a:r>
            <a:r>
              <a:rPr lang="en-US" sz="2000" dirty="0" smtClean="0">
                <a:hlinkClick r:id="rId2"/>
              </a:rPr>
              <a:t>http://www.mpi-forum.org/docs/docs.html</a:t>
            </a:r>
            <a:endParaRPr lang="en-US" sz="2000" dirty="0" smtClean="0"/>
          </a:p>
          <a:p>
            <a:r>
              <a:rPr lang="en-US" sz="2000" dirty="0" smtClean="0"/>
              <a:t>MPICH : </a:t>
            </a:r>
            <a:r>
              <a:rPr lang="en-US" sz="2000" dirty="0" smtClean="0">
                <a:hlinkClick r:id="rId3"/>
              </a:rPr>
              <a:t>http://www.mpich.org</a:t>
            </a:r>
            <a:endParaRPr lang="en-US" sz="2000" dirty="0" smtClean="0"/>
          </a:p>
          <a:p>
            <a:r>
              <a:rPr lang="en-US" sz="2000" dirty="0" smtClean="0"/>
              <a:t>MPICH mailing list: </a:t>
            </a:r>
            <a:r>
              <a:rPr lang="en-US" sz="2000" dirty="0" smtClean="0">
                <a:hlinkClick r:id="rId4"/>
              </a:rPr>
              <a:t>discuss@mpich.org</a:t>
            </a:r>
            <a:endParaRPr lang="en-US" sz="2000" dirty="0" smtClean="0"/>
          </a:p>
          <a:p>
            <a:r>
              <a:rPr lang="en-US" sz="2000" dirty="0" smtClean="0"/>
              <a:t>MPI Forum : </a:t>
            </a:r>
            <a:r>
              <a:rPr lang="en-US" sz="2000" dirty="0" smtClean="0">
                <a:hlinkClick r:id="rId5"/>
              </a:rPr>
              <a:t>http://www.mpi-forum.org/</a:t>
            </a:r>
            <a:endParaRPr lang="en-US" sz="2000" dirty="0" smtClean="0"/>
          </a:p>
          <a:p>
            <a:pPr>
              <a:buNone/>
            </a:pPr>
            <a:endParaRPr lang="en-US" sz="1200" dirty="0" smtClean="0"/>
          </a:p>
          <a:p>
            <a:r>
              <a:rPr lang="en-US" sz="2000" dirty="0" smtClean="0"/>
              <a:t>Other MPI implementations: </a:t>
            </a:r>
          </a:p>
          <a:p>
            <a:pPr lvl="1"/>
            <a:r>
              <a:rPr lang="en-US" sz="1800" dirty="0" smtClean="0"/>
              <a:t>MVAPICH (MPICH on InfiniBand) : </a:t>
            </a:r>
            <a:r>
              <a:rPr lang="en-US" sz="1800" dirty="0" smtClean="0">
                <a:hlinkClick r:id="rId6"/>
              </a:rPr>
              <a:t>http://mvapich.cse.ohio-state.edu/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smtClean="0"/>
              <a:t>Intel MPI (MPICH derivative): </a:t>
            </a:r>
            <a:r>
              <a:rPr lang="en-US" sz="1800" dirty="0" smtClean="0">
                <a:hlinkClick r:id="rId7"/>
              </a:rPr>
              <a:t>http://software.intel.com/en-us/intel-mpi-library/</a:t>
            </a:r>
            <a:endParaRPr lang="en-US" sz="1800" dirty="0" smtClean="0"/>
          </a:p>
          <a:p>
            <a:pPr lvl="1"/>
            <a:r>
              <a:rPr lang="en-US" sz="1800" dirty="0" smtClean="0"/>
              <a:t>Microsoft MPI (MPICH derivative)</a:t>
            </a:r>
          </a:p>
          <a:p>
            <a:pPr lvl="1"/>
            <a:r>
              <a:rPr lang="en-US" sz="1800" dirty="0" smtClean="0"/>
              <a:t>Open MPI : </a:t>
            </a:r>
            <a:r>
              <a:rPr lang="en-US" sz="1800" dirty="0" smtClean="0">
                <a:hlinkClick r:id="rId8"/>
              </a:rPr>
              <a:t>http://www.open-mpi.org/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200" dirty="0" smtClean="0"/>
              <a:t>Several MPI tutorials can be found on the web</a:t>
            </a:r>
          </a:p>
          <a:p>
            <a:pPr lvl="1">
              <a:buNone/>
            </a:pPr>
            <a:endParaRPr lang="en-US" sz="18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Tutorial Books on MPI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319</a:t>
            </a:fld>
            <a:endParaRPr lang="en-US" dirty="0"/>
          </a:p>
        </p:txBody>
      </p:sp>
      <p:pic>
        <p:nvPicPr>
          <p:cNvPr id="6" name="Picture 5" descr="UsingMP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4114800" cy="480959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UsingAdvancedMP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301159" cy="48006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30791" y="5802868"/>
            <a:ext cx="11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Basic</a:t>
            </a:r>
            <a:r>
              <a:rPr lang="en-US" sz="1400" b="1" dirty="0" smtClean="0"/>
              <a:t>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MPI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580286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Advanced</a:t>
            </a:r>
            <a:r>
              <a:rPr lang="en-US" sz="1400" b="1" dirty="0" smtClean="0"/>
              <a:t>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MPI</a:t>
            </a:r>
            <a:r>
              <a:rPr lang="en-US" sz="1400" b="1" dirty="0" smtClean="0"/>
              <a:t>,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including</a:t>
            </a:r>
            <a:r>
              <a:rPr lang="en-US" sz="1400" b="1" dirty="0" smtClean="0"/>
              <a:t>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MPI-3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</p:spPr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</a:t>
            </a:r>
            <a:r>
              <a:rPr lang="en-US" i="1" dirty="0" smtClean="0"/>
              <a:t>ntro-</a:t>
            </a:r>
            <a:r>
              <a:rPr lang="en-US" i="1" dirty="0" err="1" smtClean="0"/>
              <a:t>hello.c</a:t>
            </a:r>
            <a:endParaRPr lang="en-US" i="1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93" y="379269"/>
            <a:ext cx="7419416" cy="422563"/>
          </a:xfrm>
        </p:spPr>
        <p:txBody>
          <a:bodyPr>
            <a:noAutofit/>
          </a:bodyPr>
          <a:lstStyle/>
          <a:p>
            <a:r>
              <a:rPr lang="en-US" sz="2800" dirty="0"/>
              <a:t>New </a:t>
            </a:r>
            <a:r>
              <a:rPr lang="en-US" sz="2600" dirty="0"/>
              <a:t>Book</a:t>
            </a:r>
            <a:r>
              <a:rPr lang="en-US" sz="2800" dirty="0"/>
              <a:t> on </a:t>
            </a:r>
            <a:r>
              <a:rPr lang="en-US" sz="2800" dirty="0" smtClean="0"/>
              <a:t>Parallel Programming </a:t>
            </a:r>
            <a:r>
              <a:rPr lang="en-US" sz="2800" dirty="0"/>
              <a:t>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6" b="14906"/>
          <a:stretch>
            <a:fillRect/>
          </a:stretch>
        </p:blipFill>
        <p:spPr>
          <a:xfrm>
            <a:off x="4343400" y="954234"/>
            <a:ext cx="4662911" cy="4487004"/>
          </a:xfrm>
          <a:ln>
            <a:solidFill>
              <a:schemeClr val="bg2">
                <a:lumMod val="1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652" y="906184"/>
            <a:ext cx="4281055" cy="548039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1400" dirty="0" smtClean="0"/>
              <a:t>Edited by </a:t>
            </a:r>
            <a:r>
              <a:rPr lang="en-US" sz="1400" dirty="0" err="1" smtClean="0"/>
              <a:t>Pavan</a:t>
            </a:r>
            <a:r>
              <a:rPr lang="en-US" sz="1400" dirty="0" smtClean="0"/>
              <a:t> </a:t>
            </a:r>
            <a:r>
              <a:rPr lang="en-US" sz="1400" dirty="0" err="1" smtClean="0"/>
              <a:t>Balaji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MPI:</a:t>
            </a:r>
            <a:r>
              <a:rPr lang="en-US" sz="1400" dirty="0" smtClean="0"/>
              <a:t> W. </a:t>
            </a:r>
            <a:r>
              <a:rPr lang="en-US" sz="1400" dirty="0" err="1" smtClean="0"/>
              <a:t>Gropp</a:t>
            </a:r>
            <a:r>
              <a:rPr lang="en-US" sz="1400" dirty="0" smtClean="0"/>
              <a:t> and R. Thakur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GASNet</a:t>
            </a:r>
            <a:r>
              <a:rPr lang="en-US" sz="1400" b="1" i="1" dirty="0" smtClean="0"/>
              <a:t>:</a:t>
            </a:r>
            <a:r>
              <a:rPr lang="en-US" sz="1400" dirty="0" smtClean="0"/>
              <a:t> P. Hargrove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OpenSHMEM</a:t>
            </a:r>
            <a:r>
              <a:rPr lang="en-US" sz="1400" b="1" i="1" dirty="0" smtClean="0"/>
              <a:t>:</a:t>
            </a:r>
            <a:r>
              <a:rPr lang="en-US" sz="1400" dirty="0" smtClean="0"/>
              <a:t> J. Kuehn and S. Poole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UPC:</a:t>
            </a:r>
            <a:r>
              <a:rPr lang="en-US" sz="1400" dirty="0" smtClean="0"/>
              <a:t> K. </a:t>
            </a:r>
            <a:r>
              <a:rPr lang="en-US" sz="1400" dirty="0" err="1" smtClean="0"/>
              <a:t>Yelick</a:t>
            </a:r>
            <a:r>
              <a:rPr lang="en-US" sz="1400" dirty="0" smtClean="0"/>
              <a:t> and Y. Zheng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Global Arrays:</a:t>
            </a:r>
            <a:r>
              <a:rPr lang="en-US" sz="1400" dirty="0" smtClean="0"/>
              <a:t> S. </a:t>
            </a:r>
            <a:r>
              <a:rPr lang="en-US" sz="1400" dirty="0" err="1" smtClean="0"/>
              <a:t>Krishnamoorthy</a:t>
            </a:r>
            <a:r>
              <a:rPr lang="en-US" sz="1400" dirty="0" smtClean="0"/>
              <a:t>, J. Daily, A. Vishnu, and B. Palmer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Chapel:</a:t>
            </a:r>
            <a:r>
              <a:rPr lang="en-US" sz="1400" dirty="0" smtClean="0"/>
              <a:t> B. Chamberlain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Charm++:</a:t>
            </a:r>
            <a:r>
              <a:rPr lang="en-US" sz="1400" dirty="0" smtClean="0"/>
              <a:t> L. Kale, N. Jain, and J. </a:t>
            </a:r>
            <a:r>
              <a:rPr lang="en-US" sz="1400" dirty="0" err="1" smtClean="0"/>
              <a:t>Lifflander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ADLB:</a:t>
            </a:r>
            <a:r>
              <a:rPr lang="en-US" sz="1400" dirty="0" smtClean="0"/>
              <a:t> E. Lusk, R. Butler, and S. Pieper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Scioto:</a:t>
            </a:r>
            <a:r>
              <a:rPr lang="en-US" sz="1400" dirty="0" smtClean="0"/>
              <a:t> J. </a:t>
            </a:r>
            <a:r>
              <a:rPr lang="en-US" sz="1400" dirty="0" err="1" smtClean="0"/>
              <a:t>Dinan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SWIFT:</a:t>
            </a:r>
            <a:r>
              <a:rPr lang="en-US" sz="1400" dirty="0" smtClean="0"/>
              <a:t> T. Armstrong, J. M. Wozniak, M. Wilde, and I. Foster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CnC</a:t>
            </a:r>
            <a:r>
              <a:rPr lang="en-US" sz="1400" b="1" i="1" dirty="0" smtClean="0"/>
              <a:t>:</a:t>
            </a:r>
            <a:r>
              <a:rPr lang="en-US" sz="1400" dirty="0" smtClean="0"/>
              <a:t> K. </a:t>
            </a:r>
            <a:r>
              <a:rPr lang="en-US" sz="1400" dirty="0" err="1" smtClean="0"/>
              <a:t>Knobe</a:t>
            </a:r>
            <a:r>
              <a:rPr lang="en-US" sz="1400" dirty="0" smtClean="0"/>
              <a:t>, M. Burke, and F. </a:t>
            </a:r>
            <a:r>
              <a:rPr lang="en-US" sz="1400" dirty="0" err="1" smtClean="0"/>
              <a:t>Schlimbach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OpenMP</a:t>
            </a:r>
            <a:r>
              <a:rPr lang="en-US" sz="1400" b="1" i="1" dirty="0" smtClean="0"/>
              <a:t>:</a:t>
            </a:r>
            <a:r>
              <a:rPr lang="en-US" sz="1400" dirty="0" smtClean="0"/>
              <a:t> B. Chapman, D. </a:t>
            </a:r>
            <a:r>
              <a:rPr lang="en-US" sz="1400" dirty="0" err="1" smtClean="0"/>
              <a:t>Eachempati</a:t>
            </a:r>
            <a:r>
              <a:rPr lang="en-US" sz="1400" dirty="0" smtClean="0"/>
              <a:t>, and S. </a:t>
            </a:r>
            <a:r>
              <a:rPr lang="en-US" sz="1400" dirty="0" err="1" smtClean="0"/>
              <a:t>Chandrasekaran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Cilk</a:t>
            </a:r>
            <a:r>
              <a:rPr lang="en-US" sz="1400" b="1" i="1" dirty="0" smtClean="0"/>
              <a:t> Plus:</a:t>
            </a:r>
            <a:r>
              <a:rPr lang="en-US" sz="1400" dirty="0" smtClean="0"/>
              <a:t> A. Robison and C. </a:t>
            </a:r>
            <a:r>
              <a:rPr lang="en-US" sz="1400" dirty="0" err="1" smtClean="0"/>
              <a:t>Leiserson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Intel TBB:</a:t>
            </a:r>
            <a:r>
              <a:rPr lang="en-US" sz="1400" dirty="0" smtClean="0"/>
              <a:t> A. </a:t>
            </a:r>
            <a:r>
              <a:rPr lang="en-US" sz="1400" dirty="0" err="1" smtClean="0"/>
              <a:t>Kukanov</a:t>
            </a:r>
            <a:endParaRPr lang="en-US" sz="1400" dirty="0" smtClean="0"/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smtClean="0"/>
              <a:t>CUDA:</a:t>
            </a:r>
            <a:r>
              <a:rPr lang="en-US" sz="1400" dirty="0" smtClean="0"/>
              <a:t> W. </a:t>
            </a:r>
            <a:r>
              <a:rPr lang="en-US" sz="1400" dirty="0" err="1" smtClean="0"/>
              <a:t>Hwu</a:t>
            </a:r>
            <a:r>
              <a:rPr lang="en-US" sz="1400" dirty="0" smtClean="0"/>
              <a:t> and D. Kirk</a:t>
            </a:r>
          </a:p>
          <a:p>
            <a:pPr marL="257175" indent="-257175">
              <a:lnSpc>
                <a:spcPct val="11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400" b="1" i="1" dirty="0" err="1" smtClean="0"/>
              <a:t>OpenCL</a:t>
            </a:r>
            <a:r>
              <a:rPr lang="en-US" sz="1400" b="1" i="1" dirty="0" smtClean="0"/>
              <a:t>:</a:t>
            </a:r>
            <a:r>
              <a:rPr lang="en-US" sz="1400" dirty="0" smtClean="0"/>
              <a:t> T. Mattson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42867" y="5761761"/>
            <a:ext cx="430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Pre-order at </a:t>
            </a:r>
            <a:r>
              <a:rPr lang="en-US" sz="1400" b="1" i="1" u="sng" dirty="0">
                <a:solidFill>
                  <a:srgbClr val="FF0000"/>
                </a:solidFill>
                <a:hlinkClick r:id="rId4"/>
              </a:rPr>
              <a:t>https://mitpress.mit.edu/models</a:t>
            </a:r>
            <a:endParaRPr lang="en-US" sz="1400" b="1" i="1" u="sng" dirty="0">
              <a:solidFill>
                <a:srgbClr val="FF0000"/>
              </a:solidFill>
            </a:endParaRPr>
          </a:p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Discount code: MBALAJI30 (valid till 12/31/2015)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8827-EC23-ED41-862E-C84A977538C0}" type="slidenum">
              <a:rPr lang="en-US" smtClean="0"/>
              <a:t>320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1200" i="1" smtClean="0">
                <a:solidFill>
                  <a:srgbClr val="151515"/>
                </a:solidFill>
              </a:rPr>
              <a:t>Parallel Programming with MPI, IT4 Innovations (12/14/2015)</a:t>
            </a:r>
            <a:endParaRPr lang="en-US" sz="1200" i="1" dirty="0">
              <a:solidFill>
                <a:srgbClr val="15151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0908" y="42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59196" y="2407"/>
            <a:ext cx="1990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Released at SC15</a:t>
            </a:r>
          </a:p>
        </p:txBody>
      </p:sp>
    </p:spTree>
    <p:extLst>
      <p:ext uri="{BB962C8B-B14F-4D97-AF65-F5344CB8AC3E}">
        <p14:creationId xmlns:p14="http://schemas.microsoft.com/office/powerpoint/2010/main" val="14626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562600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 dirty="0" smtClean="0"/>
              <a:t>Data communication in MPI is like email exchange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One process sends a copy of the data to another process (or a group of processes), and the other process receives it</a:t>
            </a:r>
          </a:p>
          <a:p>
            <a:pPr>
              <a:lnSpc>
                <a:spcPct val="105000"/>
              </a:lnSpc>
            </a:pPr>
            <a:r>
              <a:rPr lang="en-US" dirty="0" smtClean="0"/>
              <a:t>Communication requires the following information: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Sender has to know: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Whom to send the data to (receiver’s process rank)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What kind of data to send (100 integers or 200 characters,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A user-defined “tag” for the message (think of it as an email subject; allows the receiver to understand what type of data is being received)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Receiver “might” have to know: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Who is sending the data (OK if the receiver does not know; in this case sender rank will be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MPI_ANY_SOURCE</a:t>
            </a:r>
            <a:r>
              <a:rPr lang="en-US" dirty="0" smtClean="0"/>
              <a:t>, meaning anyone can send)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What kind of data is being received (partial information is OK: I might receive </a:t>
            </a:r>
            <a:r>
              <a:rPr lang="en-US" i="1" dirty="0" smtClean="0">
                <a:solidFill>
                  <a:srgbClr val="FF0000"/>
                </a:solidFill>
              </a:rPr>
              <a:t>up to</a:t>
            </a:r>
            <a:r>
              <a:rPr lang="en-US" dirty="0" smtClean="0"/>
              <a:t> 1000 integers)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What the user-defined “tag” of the message is (OK if the receiver does not know; in this case tag will be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MPI_ANY_TAG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on </a:t>
            </a:r>
            <a:r>
              <a:rPr lang="en-US" dirty="0" smtClean="0"/>
              <a:t>Describing Data </a:t>
            </a:r>
            <a:r>
              <a:rPr lang="en-US" dirty="0"/>
              <a:t>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 </a:t>
            </a:r>
            <a:r>
              <a:rPr lang="en-US" dirty="0" err="1"/>
              <a:t>Datatype</a:t>
            </a:r>
            <a:r>
              <a:rPr lang="en-US" dirty="0"/>
              <a:t> is very similar to a C or Fortran </a:t>
            </a:r>
            <a:r>
              <a:rPr lang="en-US" dirty="0" err="1"/>
              <a:t>datatype</a:t>
            </a:r>
            <a:endParaRPr lang="en-US" dirty="0"/>
          </a:p>
          <a:p>
            <a:pPr lvl="1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MPI_INT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double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MPI_DOUBLE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char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MPI_CHAR</a:t>
            </a:r>
          </a:p>
          <a:p>
            <a:r>
              <a:rPr lang="en-US" dirty="0">
                <a:sym typeface="Wingdings" pitchFamily="2" charset="2"/>
              </a:rPr>
              <a:t>More complex </a:t>
            </a:r>
            <a:r>
              <a:rPr lang="en-US" dirty="0" err="1">
                <a:sym typeface="Wingdings" pitchFamily="2" charset="2"/>
              </a:rPr>
              <a:t>datatypes</a:t>
            </a:r>
            <a:r>
              <a:rPr lang="en-US" dirty="0">
                <a:sym typeface="Wingdings" pitchFamily="2" charset="2"/>
              </a:rPr>
              <a:t> are also possible:</a:t>
            </a:r>
          </a:p>
          <a:p>
            <a:pPr lvl="1"/>
            <a:r>
              <a:rPr lang="en-US" dirty="0">
                <a:sym typeface="Wingdings" pitchFamily="2" charset="2"/>
              </a:rPr>
              <a:t>E.g., you can create a structure </a:t>
            </a:r>
            <a:r>
              <a:rPr lang="en-US" dirty="0" err="1">
                <a:sym typeface="Wingdings" pitchFamily="2" charset="2"/>
              </a:rPr>
              <a:t>datatype</a:t>
            </a:r>
            <a:r>
              <a:rPr lang="en-US" dirty="0">
                <a:sym typeface="Wingdings" pitchFamily="2" charset="2"/>
              </a:rPr>
              <a:t> that comprises of other </a:t>
            </a:r>
            <a:r>
              <a:rPr lang="en-US" dirty="0" err="1">
                <a:sym typeface="Wingdings" pitchFamily="2" charset="2"/>
              </a:rPr>
              <a:t>datatypes</a:t>
            </a:r>
            <a:r>
              <a:rPr lang="en-US" dirty="0">
                <a:sym typeface="Wingdings" pitchFamily="2" charset="2"/>
              </a:rPr>
              <a:t>  a char, an </a:t>
            </a:r>
            <a:r>
              <a:rPr lang="en-US" dirty="0" err="1">
                <a:sym typeface="Wingdings" pitchFamily="2" charset="2"/>
              </a:rPr>
              <a:t>int</a:t>
            </a:r>
            <a:r>
              <a:rPr lang="en-US" dirty="0">
                <a:sym typeface="Wingdings" pitchFamily="2" charset="2"/>
              </a:rPr>
              <a:t> and a double.</a:t>
            </a:r>
          </a:p>
          <a:p>
            <a:pPr lvl="1"/>
            <a:r>
              <a:rPr lang="en-US" dirty="0">
                <a:sym typeface="Wingdings" pitchFamily="2" charset="2"/>
              </a:rPr>
              <a:t>Or, a vector </a:t>
            </a:r>
            <a:r>
              <a:rPr lang="en-US" dirty="0" err="1">
                <a:sym typeface="Wingdings" pitchFamily="2" charset="2"/>
              </a:rPr>
              <a:t>datatype</a:t>
            </a:r>
            <a:r>
              <a:rPr lang="en-US" dirty="0">
                <a:sym typeface="Wingdings" pitchFamily="2" charset="2"/>
              </a:rPr>
              <a:t> for the columns of a matrix</a:t>
            </a:r>
          </a:p>
          <a:p>
            <a:r>
              <a:rPr lang="en-US" dirty="0">
                <a:sym typeface="Wingdings" pitchFamily="2" charset="2"/>
              </a:rPr>
              <a:t>The “count” in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MPI_SEND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and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MPI_RECV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refers to how many </a:t>
            </a:r>
            <a:r>
              <a:rPr lang="en-US" dirty="0" err="1">
                <a:sym typeface="Wingdings" pitchFamily="2" charset="2"/>
              </a:rPr>
              <a:t>datatype</a:t>
            </a:r>
            <a:r>
              <a:rPr lang="en-US" dirty="0">
                <a:sym typeface="Wingdings" pitchFamily="2" charset="2"/>
              </a:rPr>
              <a:t> elements should be </a:t>
            </a:r>
            <a:r>
              <a:rPr lang="en-US" dirty="0" smtClean="0">
                <a:sym typeface="Wingdings" pitchFamily="2" charset="2"/>
              </a:rPr>
              <a:t>communicated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Basic (Blocking) Send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33600"/>
            <a:ext cx="8534400" cy="3962400"/>
          </a:xfrm>
        </p:spPr>
        <p:txBody>
          <a:bodyPr/>
          <a:lstStyle/>
          <a:p>
            <a:r>
              <a:rPr lang="en-US" smtClean="0"/>
              <a:t>The </a:t>
            </a:r>
            <a:r>
              <a:rPr lang="en-US" dirty="0"/>
              <a:t>message buffer is described by (</a:t>
            </a:r>
            <a:r>
              <a:rPr lang="en-US" sz="2000" b="1" dirty="0" err="1">
                <a:latin typeface="Courier New" pitchFamily="49" charset="0"/>
              </a:rPr>
              <a:t>buf</a:t>
            </a:r>
            <a:r>
              <a:rPr lang="en-US" sz="2000" b="1" dirty="0">
                <a:latin typeface="Courier New" pitchFamily="49" charset="0"/>
              </a:rPr>
              <a:t>,</a:t>
            </a:r>
            <a:r>
              <a:rPr lang="en-US" sz="2000" b="1" dirty="0"/>
              <a:t> </a:t>
            </a:r>
            <a:r>
              <a:rPr lang="en-US" sz="2000" b="1" dirty="0">
                <a:latin typeface="Courier New" pitchFamily="49" charset="0"/>
              </a:rPr>
              <a:t>count, </a:t>
            </a:r>
            <a:r>
              <a:rPr lang="en-US" sz="2000" b="1" dirty="0" err="1">
                <a:latin typeface="Courier New" pitchFamily="49" charset="0"/>
              </a:rPr>
              <a:t>datatype</a:t>
            </a:r>
            <a:r>
              <a:rPr lang="en-US" dirty="0"/>
              <a:t>).</a:t>
            </a:r>
          </a:p>
          <a:p>
            <a:r>
              <a:rPr lang="en-US" dirty="0"/>
              <a:t>The target process is specified by </a:t>
            </a:r>
            <a:r>
              <a:rPr lang="en-US" sz="2000" b="1" dirty="0" err="1">
                <a:latin typeface="Courier New" pitchFamily="49" charset="0"/>
              </a:rPr>
              <a:t>dest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sz="2000" b="1" dirty="0">
                <a:latin typeface="Courier New" pitchFamily="49" charset="0"/>
              </a:rPr>
              <a:t>comm</a:t>
            </a:r>
            <a:r>
              <a:rPr lang="en-US" dirty="0"/>
              <a:t>. </a:t>
            </a:r>
          </a:p>
          <a:p>
            <a:pPr lvl="1"/>
            <a:r>
              <a:rPr lang="en-US" b="1" dirty="0" err="1">
                <a:latin typeface="Courier New" pitchFamily="49" charset="0"/>
              </a:rPr>
              <a:t>dest</a:t>
            </a:r>
            <a:r>
              <a:rPr lang="en-US" dirty="0"/>
              <a:t> is the rank of the target process in the communicator specified by </a:t>
            </a:r>
            <a:r>
              <a:rPr lang="en-US" b="1" dirty="0">
                <a:latin typeface="Courier New" pitchFamily="49" charset="0"/>
              </a:rPr>
              <a:t>comm</a:t>
            </a:r>
            <a:r>
              <a:rPr lang="en-US" dirty="0"/>
              <a:t>.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ag</a:t>
            </a:r>
            <a:r>
              <a:rPr lang="en-US" dirty="0" smtClean="0"/>
              <a:t> is a user-defined “type” for the message</a:t>
            </a:r>
          </a:p>
          <a:p>
            <a:r>
              <a:rPr lang="en-US" dirty="0" smtClean="0"/>
              <a:t>When </a:t>
            </a:r>
            <a:r>
              <a:rPr lang="en-US" dirty="0"/>
              <a:t>this function returns, the data has been delivered to the system and the buffer can be reused.  </a:t>
            </a:r>
          </a:p>
          <a:p>
            <a:pPr lvl="1"/>
            <a:r>
              <a:rPr lang="en-US" dirty="0"/>
              <a:t>The message may not have been received by the target process.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066800" y="933299"/>
            <a:ext cx="7315200" cy="7559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MPI_Send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(void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buf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count,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dest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tag,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562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Basic (Blocking) Receive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981200"/>
            <a:ext cx="8991600" cy="4419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400" smtClean="0"/>
              <a:t>Waits </a:t>
            </a:r>
            <a:r>
              <a:rPr lang="en-US" sz="2400" dirty="0"/>
              <a:t>until a matching (on </a:t>
            </a:r>
            <a:r>
              <a:rPr lang="en-US" sz="2000" b="1" dirty="0" smtClean="0">
                <a:latin typeface="Courier New" pitchFamily="49" charset="0"/>
              </a:rPr>
              <a:t>source</a:t>
            </a:r>
            <a:r>
              <a:rPr lang="en-US" sz="2000" dirty="0" smtClean="0"/>
              <a:t>, </a:t>
            </a:r>
            <a:r>
              <a:rPr lang="en-US" sz="2000" b="1" dirty="0" smtClean="0">
                <a:latin typeface="Courier New" pitchFamily="49" charset="0"/>
              </a:rPr>
              <a:t>tag, </a:t>
            </a:r>
            <a:r>
              <a:rPr lang="en-US" sz="2000" b="1" dirty="0" err="1" smtClean="0">
                <a:latin typeface="Courier New" pitchFamily="49" charset="0"/>
              </a:rPr>
              <a:t>comm</a:t>
            </a:r>
            <a:r>
              <a:rPr lang="en-US" sz="2400" dirty="0" smtClean="0"/>
              <a:t>) </a:t>
            </a:r>
            <a:r>
              <a:rPr lang="en-US" sz="2400" dirty="0"/>
              <a:t>message is received from the system, and the buffer can be used.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Courier New" pitchFamily="49" charset="0"/>
              </a:rPr>
              <a:t>source</a:t>
            </a: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dirty="0"/>
              <a:t>is rank in communicator </a:t>
            </a:r>
            <a:r>
              <a:rPr lang="en-US" sz="2000" b="1" dirty="0" err="1" smtClean="0">
                <a:latin typeface="Courier New" pitchFamily="49" charset="0"/>
              </a:rPr>
              <a:t>comm</a:t>
            </a:r>
            <a:r>
              <a:rPr lang="en-US" sz="2400" dirty="0"/>
              <a:t>, or </a:t>
            </a:r>
            <a:r>
              <a:rPr lang="en-US" sz="2000" b="1" dirty="0">
                <a:latin typeface="Courier New" pitchFamily="49" charset="0"/>
              </a:rPr>
              <a:t>MPI_ANY_SOURCE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Receiving fewer than </a:t>
            </a:r>
            <a:r>
              <a:rPr lang="en-US" sz="2400" b="1" dirty="0">
                <a:latin typeface="Courier New" pitchFamily="49" charset="0"/>
              </a:rPr>
              <a:t>count</a:t>
            </a:r>
            <a:r>
              <a:rPr lang="en-US" sz="2400" dirty="0"/>
              <a:t> occurrences of </a:t>
            </a:r>
            <a:r>
              <a:rPr lang="en-US" sz="2000" b="1" dirty="0" err="1">
                <a:latin typeface="Courier New" pitchFamily="49" charset="0"/>
              </a:rPr>
              <a:t>datatype</a:t>
            </a:r>
            <a:r>
              <a:rPr lang="en-US" sz="2400" dirty="0"/>
              <a:t> is OK, but receiving more is an error.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Courier New" pitchFamily="49" charset="0"/>
              </a:rPr>
              <a:t>status</a:t>
            </a:r>
            <a:r>
              <a:rPr lang="en-US" sz="2400" dirty="0"/>
              <a:t> contains further information: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Who sent the </a:t>
            </a:r>
            <a:r>
              <a:rPr lang="en-US" sz="1900" dirty="0" smtClean="0"/>
              <a:t>message (can be used if you used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MPI_ANY_SOURCE</a:t>
            </a:r>
            <a:r>
              <a:rPr lang="en-US" sz="1900" dirty="0" smtClean="0"/>
              <a:t>)</a:t>
            </a:r>
            <a:endParaRPr lang="en-US" sz="1900" dirty="0"/>
          </a:p>
          <a:p>
            <a:pPr lvl="1">
              <a:lnSpc>
                <a:spcPct val="110000"/>
              </a:lnSpc>
            </a:pPr>
            <a:r>
              <a:rPr lang="en-US" sz="1900" dirty="0"/>
              <a:t>How much data was actually </a:t>
            </a:r>
            <a:r>
              <a:rPr lang="en-US" sz="1900" dirty="0" smtClean="0"/>
              <a:t>received</a:t>
            </a:r>
          </a:p>
          <a:p>
            <a:pPr lvl="1">
              <a:lnSpc>
                <a:spcPct val="110000"/>
              </a:lnSpc>
            </a:pPr>
            <a:r>
              <a:rPr lang="en-US" sz="1900" dirty="0" smtClean="0"/>
              <a:t>What tag was used with the message (can be used if you used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MPI_ANY_TAG)</a:t>
            </a:r>
            <a:endParaRPr lang="en-US" sz="1900" dirty="0" smtClean="0"/>
          </a:p>
          <a:p>
            <a:pPr lvl="1">
              <a:lnSpc>
                <a:spcPct val="110000"/>
              </a:lnSpc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MPI_STATUS_IGNORE</a:t>
            </a:r>
            <a:r>
              <a:rPr lang="en-US" sz="1900" dirty="0" smtClean="0"/>
              <a:t> can be used if we don’t need any additional information</a:t>
            </a:r>
            <a:endParaRPr lang="en-US" sz="19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933299"/>
            <a:ext cx="8153400" cy="7559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MPI_Recv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(void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*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buf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count,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datatype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source,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int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tag,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MPI_Comm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MPI_Status</a:t>
            </a:r>
            <a:r>
              <a:rPr lang="en-US" sz="1600" b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*status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8342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04800" y="838200"/>
            <a:ext cx="8458200" cy="5562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#include &lt;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mpi.h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#include &lt;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stdio.h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&gt;</a:t>
            </a:r>
          </a:p>
          <a:p>
            <a:pPr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main(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argc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, char **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argv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rank, data[100];</a:t>
            </a:r>
          </a:p>
          <a:p>
            <a:pPr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MPI_Init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(&amp;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argc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, &amp;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argv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MPI_Comm_rank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(MPI_COMM_WORLD, &amp;rank);</a:t>
            </a:r>
          </a:p>
          <a:p>
            <a:pPr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if (rank == 0)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MPI_Send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(data, 100, MPI_INT, 1, 0, MPI_COMM_WORLD);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else if (rank == 1)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MPI_Recv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(data, 100, MPI_INT, 0, 0, MPI_COMM_WORLD,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         MPI_STATUS_IGNORE);</a:t>
            </a:r>
          </a:p>
          <a:p>
            <a:pPr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MPI_Finalize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();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return 0;</a:t>
            </a:r>
            <a:endParaRPr lang="en-US" altLang="zh-CN" b="1" dirty="0">
              <a:solidFill>
                <a:srgbClr val="151515"/>
              </a:solidFill>
              <a:latin typeface="Courier" pitchFamily="49" charset="0"/>
            </a:endParaRP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" pitchFamily="49" charset="0"/>
              </a:rPr>
              <a:t>}</a:t>
            </a: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Communication in MPI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1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</a:t>
            </a:r>
            <a:r>
              <a:rPr lang="en-US" i="1" dirty="0" smtClean="0"/>
              <a:t>ntro-</a:t>
            </a:r>
            <a:r>
              <a:rPr lang="en-US" i="1" dirty="0" err="1" smtClean="0"/>
              <a:t>sendrecv.c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Sort using MPI Send/</a:t>
            </a:r>
            <a:r>
              <a:rPr lang="en-US" dirty="0" err="1" smtClean="0"/>
              <a:t>Recv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002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8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23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146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19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67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4290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45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862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35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434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8006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24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2578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30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629400" y="1447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5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62000" y="2513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 8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219200" y="2513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19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676400" y="2513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23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133600" y="2513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35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590800" y="2513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45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048000" y="2513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67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29200" y="2513806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486400" y="2513806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943600" y="2513806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400800" y="2513806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513806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24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315200" y="2513806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30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16200000" flipH="1">
            <a:off x="5524500" y="2094706"/>
            <a:ext cx="4572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507261" y="206827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Rank 0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91400" y="205660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Rank 1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6002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 8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0574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19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5146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23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9718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35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66294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30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34290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45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38862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67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3434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48006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2578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57150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6172200" y="37330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24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39000" y="152400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O(N 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log</a:t>
            </a:r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 N)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5400000">
            <a:off x="3848100" y="1713706"/>
            <a:ext cx="990600" cy="1588"/>
          </a:xfrm>
          <a:prstGeom prst="line">
            <a:avLst/>
          </a:prstGeom>
          <a:ln w="254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rot="10800000" flipV="1">
            <a:off x="5181600" y="3123405"/>
            <a:ext cx="1066800" cy="4571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Rectangle 48"/>
          <p:cNvSpPr/>
          <p:nvPr/>
        </p:nvSpPr>
        <p:spPr bwMode="auto">
          <a:xfrm>
            <a:off x="16002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 1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0574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5146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9718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8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6294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67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34290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13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8862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19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43434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23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48006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24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2578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30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7150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35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6172200" y="5180806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rPr>
              <a:t>45</a:t>
            </a:r>
          </a:p>
        </p:txBody>
      </p:sp>
      <p:cxnSp>
        <p:nvCxnSpPr>
          <p:cNvPr id="61" name="Straight Connector 60"/>
          <p:cNvCxnSpPr/>
          <p:nvPr/>
        </p:nvCxnSpPr>
        <p:spPr bwMode="auto">
          <a:xfrm rot="5400000">
            <a:off x="3848894" y="3922712"/>
            <a:ext cx="990600" cy="1588"/>
          </a:xfrm>
          <a:prstGeom prst="line">
            <a:avLst/>
          </a:prstGeom>
          <a:ln w="254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 rot="16200000" flipH="1">
            <a:off x="4267201" y="4723606"/>
            <a:ext cx="6096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887517" y="10784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Rank 0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77902" y="327868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Rank 0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23343" y="472360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Rank 0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772400" y="2590800"/>
            <a:ext cx="1308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O(N/2 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log</a:t>
            </a:r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 N/2)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24400" y="4572000"/>
            <a:ext cx="5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O(N)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switch from sequential to parallel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/>
          <a:lstStyle/>
          <a:p>
            <a:r>
              <a:rPr lang="en-US" dirty="0"/>
              <a:t>Moore’s law continues to be true, but…</a:t>
            </a:r>
          </a:p>
          <a:p>
            <a:pPr lvl="1"/>
            <a:r>
              <a:rPr lang="en-US" dirty="0"/>
              <a:t>Processor speeds no longer double every 18-24 months</a:t>
            </a:r>
          </a:p>
          <a:p>
            <a:pPr lvl="1"/>
            <a:r>
              <a:rPr lang="en-US" dirty="0"/>
              <a:t>Number of processing units double, instead</a:t>
            </a:r>
          </a:p>
          <a:p>
            <a:pPr lvl="2"/>
            <a:r>
              <a:rPr lang="en-US" dirty="0"/>
              <a:t>Multi-core chips (dual-core, quad-core)</a:t>
            </a:r>
          </a:p>
          <a:p>
            <a:pPr lvl="1"/>
            <a:r>
              <a:rPr lang="en-US" dirty="0"/>
              <a:t>No more automatic increase in speed for software</a:t>
            </a:r>
          </a:p>
          <a:p>
            <a:r>
              <a:rPr lang="en-US" dirty="0" smtClean="0"/>
              <a:t>Parallelism is </a:t>
            </a:r>
            <a:r>
              <a:rPr lang="en-US" dirty="0"/>
              <a:t>the norm</a:t>
            </a:r>
          </a:p>
          <a:p>
            <a:pPr lvl="1"/>
            <a:r>
              <a:rPr lang="en-US" dirty="0"/>
              <a:t>Lots of processors connected over a network and coordinating to solve large problems</a:t>
            </a:r>
          </a:p>
          <a:p>
            <a:pPr lvl="1"/>
            <a:r>
              <a:rPr lang="en-US" dirty="0"/>
              <a:t>Used every where!</a:t>
            </a:r>
          </a:p>
          <a:p>
            <a:pPr lvl="2"/>
            <a:r>
              <a:rPr lang="en-US" dirty="0"/>
              <a:t>By USPS for tracking and minimizing fuel routes</a:t>
            </a:r>
          </a:p>
          <a:p>
            <a:pPr lvl="2"/>
            <a:r>
              <a:rPr lang="en-US" dirty="0"/>
              <a:t>By automobile companies for car crash </a:t>
            </a:r>
            <a:r>
              <a:rPr lang="en-US" dirty="0" smtClean="0"/>
              <a:t>simulations</a:t>
            </a:r>
          </a:p>
          <a:p>
            <a:pPr lvl="2"/>
            <a:r>
              <a:rPr lang="en-US" dirty="0" smtClean="0"/>
              <a:t>By airline industry to build newer models of flights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0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04800" y="838200"/>
            <a:ext cx="8458200" cy="5562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mpi.h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char **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rank, a[1000], b[500];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600" b="1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MPI_Init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MPI_Comm_rank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(MPI_COMM_WORLD, &amp;rank);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if (rank == 0)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MPI_Send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(&amp;a[500], 500, MPI_INT, 1, 0, MPI_COMM_WORLD);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sort(a, 500);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MPI_Recv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(b, 500, MPI_INT, 1, 0, MPI_COMM_WORLD,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			MPI_STATUS_IGNORE);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600" b="1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/* Serial: Merge array b and sorted part of array a */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else if (rank == 1)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MPI_Recv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(b, 500, MPI_INT, 0, 0, MPI_COMM_WORLD,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				MPI_STATUS_IGNORE);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sort(b, 500);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MPI_Send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(b, 500, MPI_INT, 0, 0, MPI_COMM_WORLD);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b="1" dirty="0">
              <a:solidFill>
                <a:schemeClr val="bg2">
                  <a:lumMod val="1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6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MPI_Finalize</a:t>
            </a: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(); return 0;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Sort using MPI </a:t>
            </a:r>
            <a:r>
              <a:rPr lang="en-US" dirty="0" smtClean="0"/>
              <a:t>Send/</a:t>
            </a:r>
            <a:r>
              <a:rPr lang="en-US" dirty="0" err="1" smtClean="0"/>
              <a:t>Recv</a:t>
            </a:r>
            <a:r>
              <a:rPr lang="en-US" dirty="0"/>
              <a:t> </a:t>
            </a:r>
            <a:r>
              <a:rPr lang="en-US" dirty="0" smtClean="0"/>
              <a:t>(contd.)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r>
              <a:rPr lang="en-US"/>
              <a:t>Status Object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9235" y="990600"/>
            <a:ext cx="8450263" cy="3765550"/>
          </a:xfrm>
        </p:spPr>
        <p:txBody>
          <a:bodyPr/>
          <a:lstStyle/>
          <a:p>
            <a:r>
              <a:rPr lang="en-US" sz="2200" dirty="0"/>
              <a:t>The status object is used after completion of a receive to find the actual length, source, and tag of a message</a:t>
            </a:r>
          </a:p>
          <a:p>
            <a:r>
              <a:rPr lang="en-US" sz="2200" dirty="0"/>
              <a:t>Status object is MPI-defined type and provides information about:</a:t>
            </a:r>
          </a:p>
          <a:p>
            <a:pPr lvl="1"/>
            <a:r>
              <a:rPr lang="en-US" sz="1700" dirty="0"/>
              <a:t>The source process for the message  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status.MPI_SOURCE</a:t>
            </a:r>
            <a:r>
              <a:rPr lang="en-US" sz="1700" dirty="0" smtClean="0"/>
              <a:t>)</a:t>
            </a:r>
            <a:endParaRPr lang="en-US" sz="1700" dirty="0"/>
          </a:p>
          <a:p>
            <a:pPr lvl="1"/>
            <a:r>
              <a:rPr lang="en-US" sz="1700" dirty="0" smtClean="0"/>
              <a:t>The message tag 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status.MPI_TAG</a:t>
            </a:r>
            <a:r>
              <a:rPr lang="en-US" sz="1700" dirty="0" smtClean="0"/>
              <a:t>)</a:t>
            </a:r>
          </a:p>
          <a:p>
            <a:pPr lvl="1"/>
            <a:r>
              <a:rPr lang="en-US" sz="1700" dirty="0" smtClean="0"/>
              <a:t>Error status 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status.MPI_ERROR</a:t>
            </a:r>
            <a:r>
              <a:rPr lang="en-US" sz="1700" dirty="0" smtClean="0"/>
              <a:t>)</a:t>
            </a:r>
          </a:p>
          <a:p>
            <a:r>
              <a:rPr lang="en-US" sz="2200" dirty="0" smtClean="0"/>
              <a:t>The number of elements received is given by:</a:t>
            </a:r>
            <a:endParaRPr lang="en-US" sz="2200" dirty="0"/>
          </a:p>
        </p:txBody>
      </p:sp>
      <p:sp>
        <p:nvSpPr>
          <p:cNvPr id="252932" name="Text Box 4"/>
          <p:cNvSpPr txBox="1">
            <a:spLocks noChangeArrowheads="1"/>
          </p:cNvSpPr>
          <p:nvPr/>
        </p:nvSpPr>
        <p:spPr bwMode="auto">
          <a:xfrm>
            <a:off x="476102" y="4080808"/>
            <a:ext cx="857798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lnSpc>
                <a:spcPct val="120000"/>
              </a:lnSpc>
            </a:pP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MPI_Get_count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MPI_Status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*status,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MPI_Datatype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datatype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count)</a:t>
            </a:r>
            <a:endParaRPr lang="en-US" sz="2000" b="1" dirty="0">
              <a:ea typeface="宋体" pitchFamily="2" charset="-122"/>
            </a:endParaRPr>
          </a:p>
          <a:p>
            <a:pPr algn="l" eaLnBrk="0" hangingPunct="0">
              <a:lnSpc>
                <a:spcPct val="120000"/>
              </a:lnSpc>
            </a:pPr>
            <a:endParaRPr lang="en-US" sz="2000" b="1" dirty="0" smtClean="0">
              <a:ea typeface="宋体" pitchFamily="2" charset="-122"/>
            </a:endParaRPr>
          </a:p>
          <a:p>
            <a:pPr algn="l" eaLnBrk="0" hangingPunct="0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status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	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return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status of receive operation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(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tatus)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/>
            </a:r>
            <a:br>
              <a:rPr 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</a:b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datatype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	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datatype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of each receive buffer element (handle) </a:t>
            </a:r>
            <a:endParaRPr lang="en-US" sz="2000" b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algn="l" eaLnBrk="0" hangingPunct="0">
              <a:lnSpc>
                <a:spcPct val="120000"/>
              </a:lnSpc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</a:rPr>
              <a:t>count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		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number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of received elements (integer)(OUT)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 bwMode="auto">
          <a:xfrm>
            <a:off x="4495689" y="2273973"/>
            <a:ext cx="1752600" cy="685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6889" y="2273973"/>
            <a:ext cx="1752600" cy="685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the “status” field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971800"/>
          </a:xfrm>
        </p:spPr>
        <p:txBody>
          <a:bodyPr/>
          <a:lstStyle/>
          <a:p>
            <a:r>
              <a:rPr lang="en-US" dirty="0" smtClean="0"/>
              <a:t>Each “worker process” computes some task (maximum 100 elements) and sends it to the “master” process together with its group number: the “tag” field can be used to represent the task</a:t>
            </a:r>
          </a:p>
          <a:p>
            <a:pPr lvl="1"/>
            <a:r>
              <a:rPr lang="en-US" dirty="0" smtClean="0"/>
              <a:t>Data count is not fixed (maximum 100 elements)</a:t>
            </a:r>
          </a:p>
          <a:p>
            <a:pPr lvl="1"/>
            <a:r>
              <a:rPr lang="en-US" dirty="0" smtClean="0"/>
              <a:t>Order in which workers send output to master is not fixed (different workers = different source ranks, and different tasks = different tags)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267089" y="1054773"/>
            <a:ext cx="381000" cy="381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971689" y="2426373"/>
            <a:ext cx="381000" cy="381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733689" y="2426373"/>
            <a:ext cx="381000" cy="381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800489" y="2426373"/>
            <a:ext cx="381000" cy="381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486289" y="2426373"/>
            <a:ext cx="381000" cy="381000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16" name="Straight Arrow Connector 15"/>
          <p:cNvCxnSpPr>
            <a:stCxn id="9" idx="7"/>
            <a:endCxn id="8" idx="3"/>
          </p:cNvCxnSpPr>
          <p:nvPr/>
        </p:nvCxnSpPr>
        <p:spPr bwMode="auto">
          <a:xfrm flipV="1">
            <a:off x="3296893" y="1379977"/>
            <a:ext cx="1025992" cy="1102192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10" idx="0"/>
          </p:cNvCxnSpPr>
          <p:nvPr/>
        </p:nvCxnSpPr>
        <p:spPr bwMode="auto">
          <a:xfrm flipV="1">
            <a:off x="3924189" y="1435773"/>
            <a:ext cx="398696" cy="99060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1" idx="1"/>
            <a:endCxn id="8" idx="4"/>
          </p:cNvCxnSpPr>
          <p:nvPr/>
        </p:nvCxnSpPr>
        <p:spPr bwMode="auto">
          <a:xfrm flipH="1" flipV="1">
            <a:off x="4457589" y="1435773"/>
            <a:ext cx="398696" cy="1046396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2" idx="1"/>
            <a:endCxn id="8" idx="5"/>
          </p:cNvCxnSpPr>
          <p:nvPr/>
        </p:nvCxnSpPr>
        <p:spPr bwMode="auto">
          <a:xfrm flipH="1" flipV="1">
            <a:off x="4592293" y="1379977"/>
            <a:ext cx="949792" cy="1102192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895489" y="2959773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Task 1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724289" y="2989173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Task 2</a:t>
            </a:r>
            <a:endParaRPr lang="en-US" sz="1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7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04800" y="914400"/>
            <a:ext cx="8610600" cy="5257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#include &lt;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mpi.h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#include &lt;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stdio.h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&gt;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main(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argc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, char **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argv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[...snip...]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if (rank != 0</a:t>
            </a:r>
            <a:r>
              <a:rPr lang="en-US" altLang="zh-CN" b="1" dirty="0" smtClean="0">
                <a:solidFill>
                  <a:srgbClr val="151515"/>
                </a:solidFill>
                <a:latin typeface="Courier New" pitchFamily="49" charset="0"/>
              </a:rPr>
              <a:t>)  /* worker process */</a:t>
            </a: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MPI_Send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(data, rand() % 100, MPI_INT, 0,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group_id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         MPI_COMM_WORLD);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else </a:t>
            </a:r>
            <a:r>
              <a:rPr lang="en-US" altLang="zh-CN" b="1" dirty="0" smtClean="0">
                <a:solidFill>
                  <a:srgbClr val="151515"/>
                </a:solidFill>
                <a:latin typeface="Courier New" pitchFamily="49" charset="0"/>
              </a:rPr>
              <a:t>{  /* master process */</a:t>
            </a: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for (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= 0;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&lt; size – </a:t>
            </a:r>
            <a:r>
              <a:rPr lang="en-US" altLang="zh-CN" b="1" dirty="0" smtClean="0">
                <a:solidFill>
                  <a:srgbClr val="151515"/>
                </a:solidFill>
                <a:latin typeface="Courier New" pitchFamily="49" charset="0"/>
              </a:rPr>
              <a:t>1;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++)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MPI_Recv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(data, 100, MPI_INT, MPI_ANY_SOURCE,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             MPI_ANY_TAG, MPI_COMM_WORLD, &amp;status);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MPI_Get_count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(&amp;status, MPI_INT, &amp;count);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printf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(“worker ID: %d; task ID: %d; count: %d\n”,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          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status.MPI_SOURCE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, </a:t>
            </a:r>
            <a:r>
              <a:rPr lang="en-US" altLang="zh-CN" b="1" dirty="0" err="1">
                <a:solidFill>
                  <a:srgbClr val="151515"/>
                </a:solidFill>
                <a:latin typeface="Courier New" pitchFamily="49" charset="0"/>
              </a:rPr>
              <a:t>status.MPI_TAG</a:t>
            </a: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, count);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   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 New" pitchFamily="49" charset="0"/>
              </a:rPr>
              <a:t>    [...snip...]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rgbClr val="151515"/>
                </a:solidFill>
                <a:latin typeface="Courier" pitchFamily="49" charset="0"/>
              </a:rPr>
              <a:t>}</a:t>
            </a:r>
            <a:endParaRPr lang="en-US" altLang="zh-CN" b="1" dirty="0">
              <a:solidFill>
                <a:srgbClr val="151515"/>
              </a:solidFill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“status” field (contd.)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is Simple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r>
              <a:rPr lang="en-US" sz="2000" dirty="0"/>
              <a:t>Many parallel programs can be written using just these six functions, only two of which are non-trivial:</a:t>
            </a:r>
          </a:p>
          <a:p>
            <a:pPr lvl="1"/>
            <a:r>
              <a:rPr lang="en-US" sz="1800" b="1" dirty="0">
                <a:latin typeface="Courier New" pitchFamily="49" charset="0"/>
              </a:rPr>
              <a:t>MPI_INIT </a:t>
            </a:r>
            <a:r>
              <a:rPr lang="en-US" sz="1800" b="1" dirty="0">
                <a:latin typeface="Arial"/>
                <a:ea typeface="MS PGothic" pitchFamily="34" charset="-128"/>
              </a:rPr>
              <a:t>–</a:t>
            </a:r>
            <a:r>
              <a:rPr lang="en-US" sz="1800" b="1" dirty="0">
                <a:latin typeface="Courier New" pitchFamily="49" charset="0"/>
                <a:ea typeface="MS PGothic" pitchFamily="34" charset="-128"/>
              </a:rPr>
              <a:t> initialize the MPI library (must be the first routine called)</a:t>
            </a:r>
            <a:endParaRPr lang="en-US" sz="1800" b="1" dirty="0">
              <a:latin typeface="Courier New" pitchFamily="49" charset="0"/>
            </a:endParaRPr>
          </a:p>
          <a:p>
            <a:pPr lvl="1"/>
            <a:r>
              <a:rPr lang="en-US" sz="1800" b="1" dirty="0">
                <a:latin typeface="Courier New" pitchFamily="49" charset="0"/>
              </a:rPr>
              <a:t>MPI_COMM_SIZE - </a:t>
            </a:r>
            <a:r>
              <a:rPr lang="en-US" sz="1800" b="1" dirty="0">
                <a:latin typeface="Courier New" pitchFamily="49" charset="0"/>
                <a:ea typeface="MS PGothic" pitchFamily="34" charset="-128"/>
              </a:rPr>
              <a:t>get the size of a communicator</a:t>
            </a:r>
            <a:endParaRPr lang="en-US" sz="1800" b="1" dirty="0">
              <a:latin typeface="Courier New" pitchFamily="49" charset="0"/>
            </a:endParaRPr>
          </a:p>
          <a:p>
            <a:pPr lvl="1"/>
            <a:r>
              <a:rPr lang="en-US" sz="1800" b="1" dirty="0">
                <a:latin typeface="Courier New" pitchFamily="49" charset="0"/>
              </a:rPr>
              <a:t>MPI_COMM_RANK </a:t>
            </a:r>
            <a:r>
              <a:rPr lang="en-US" sz="1800" b="1" dirty="0">
                <a:latin typeface="Arial"/>
                <a:ea typeface="MS PGothic" pitchFamily="34" charset="-128"/>
              </a:rPr>
              <a:t>–</a:t>
            </a:r>
            <a:r>
              <a:rPr lang="en-US" sz="1800" b="1" dirty="0">
                <a:latin typeface="Courier New" pitchFamily="49" charset="0"/>
                <a:ea typeface="MS PGothic" pitchFamily="34" charset="-128"/>
              </a:rPr>
              <a:t> get the rank of the calling process in the communicator</a:t>
            </a:r>
          </a:p>
          <a:p>
            <a:pPr lvl="1"/>
            <a:r>
              <a:rPr lang="en-US" sz="1800" b="1" dirty="0">
                <a:latin typeface="Courier New" pitchFamily="49" charset="0"/>
              </a:rPr>
              <a:t>MPI_SEND </a:t>
            </a:r>
            <a:r>
              <a:rPr lang="en-US" sz="1800" b="1" dirty="0">
                <a:latin typeface="Arial"/>
                <a:ea typeface="MS PGothic" pitchFamily="34" charset="-128"/>
              </a:rPr>
              <a:t>–</a:t>
            </a:r>
            <a:r>
              <a:rPr lang="en-US" sz="1800" b="1" dirty="0">
                <a:latin typeface="Courier New" pitchFamily="49" charset="0"/>
                <a:ea typeface="MS PGothic" pitchFamily="34" charset="-128"/>
              </a:rPr>
              <a:t> send a message to another process</a:t>
            </a:r>
          </a:p>
          <a:p>
            <a:pPr lvl="1"/>
            <a:r>
              <a:rPr lang="en-US" sz="1800" b="1" dirty="0">
                <a:latin typeface="Courier New" pitchFamily="49" charset="0"/>
                <a:ea typeface="MS PGothic" pitchFamily="34" charset="-128"/>
              </a:rPr>
              <a:t>MPI_RECV </a:t>
            </a:r>
            <a:r>
              <a:rPr lang="en-US" sz="1800" b="1" dirty="0">
                <a:latin typeface="Arial"/>
                <a:ea typeface="MS PGothic" pitchFamily="34" charset="-128"/>
              </a:rPr>
              <a:t>–</a:t>
            </a:r>
            <a:r>
              <a:rPr lang="en-US" sz="1800" b="1" dirty="0">
                <a:latin typeface="Courier New" pitchFamily="49" charset="0"/>
                <a:ea typeface="MS PGothic" pitchFamily="34" charset="-128"/>
              </a:rPr>
              <a:t> send a message to another process</a:t>
            </a:r>
          </a:p>
          <a:p>
            <a:pPr lvl="1"/>
            <a:r>
              <a:rPr lang="en-US" sz="1800" b="1" dirty="0">
                <a:latin typeface="Courier New" pitchFamily="49" charset="0"/>
              </a:rPr>
              <a:t>MPI_FINALIZE </a:t>
            </a:r>
            <a:r>
              <a:rPr lang="en-US" sz="1800" b="1" dirty="0">
                <a:latin typeface="Arial"/>
                <a:ea typeface="MS PGothic" pitchFamily="34" charset="-128"/>
              </a:rPr>
              <a:t>–</a:t>
            </a:r>
            <a:r>
              <a:rPr lang="en-US" sz="1800" b="1" dirty="0">
                <a:latin typeface="Courier New" pitchFamily="49" charset="0"/>
                <a:ea typeface="MS PGothic" pitchFamily="34" charset="-128"/>
              </a:rPr>
              <a:t> clean up all MPI state (must be the last MPI function called by a process</a:t>
            </a:r>
            <a:r>
              <a:rPr lang="en-US" sz="1800" b="1" dirty="0" smtClean="0">
                <a:latin typeface="Courier New" pitchFamily="49" charset="0"/>
                <a:ea typeface="MS PGothic" pitchFamily="34" charset="-128"/>
              </a:rPr>
              <a:t>)</a:t>
            </a:r>
            <a:endParaRPr lang="en-US" b="1" dirty="0">
              <a:latin typeface="Courier New" pitchFamily="49" charset="0"/>
              <a:ea typeface="MS PGothic" pitchFamily="34" charset="-128"/>
            </a:endParaRPr>
          </a:p>
          <a:p>
            <a:r>
              <a:rPr lang="en-US" sz="2000" dirty="0"/>
              <a:t>For performance, however, you need to use other MPI features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9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Running your application with MPICH</a:t>
            </a:r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dirty="0" smtClean="0"/>
              <a:t>Slightly more advanced topics:</a:t>
            </a:r>
          </a:p>
          <a:p>
            <a:pPr lvl="1"/>
            <a:r>
              <a:rPr lang="en-US" sz="1800" dirty="0" smtClean="0"/>
              <a:t>Non-blocking communication in MPI</a:t>
            </a:r>
          </a:p>
          <a:p>
            <a:pPr lvl="1"/>
            <a:r>
              <a:rPr lang="en-US" sz="1800" dirty="0" smtClean="0"/>
              <a:t>Group (collective) communication in MPI</a:t>
            </a:r>
          </a:p>
          <a:p>
            <a:pPr lvl="1"/>
            <a:r>
              <a:rPr lang="en-US" sz="1800" dirty="0" smtClean="0"/>
              <a:t>MPI </a:t>
            </a:r>
            <a:r>
              <a:rPr lang="en-US" sz="1800" dirty="0" err="1" smtClean="0"/>
              <a:t>Datatypes</a:t>
            </a:r>
            <a:endParaRPr lang="en-US" sz="1800" dirty="0" smtClean="0"/>
          </a:p>
          <a:p>
            <a:r>
              <a:rPr lang="en-US" sz="2000" dirty="0" smtClean="0"/>
              <a:t>Advanced topics:</a:t>
            </a:r>
          </a:p>
          <a:p>
            <a:pPr lvl="1"/>
            <a:r>
              <a:rPr lang="en-US" sz="1800" dirty="0" err="1" smtClean="0"/>
              <a:t>Nonblocking</a:t>
            </a:r>
            <a:r>
              <a:rPr lang="en-US" sz="1800" dirty="0" smtClean="0"/>
              <a:t> Collectives</a:t>
            </a:r>
          </a:p>
          <a:p>
            <a:pPr lvl="1"/>
            <a:r>
              <a:rPr lang="en-US" sz="1800" dirty="0" smtClean="0"/>
              <a:t>One-sided communication</a:t>
            </a:r>
          </a:p>
          <a:p>
            <a:pPr lvl="1"/>
            <a:r>
              <a:rPr lang="en-US" sz="1800" dirty="0" smtClean="0"/>
              <a:t>Hybrid Programming</a:t>
            </a:r>
          </a:p>
          <a:p>
            <a:pPr lvl="1"/>
            <a:r>
              <a:rPr lang="en-US" sz="1800" dirty="0" smtClean="0"/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MPICH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r>
              <a:rPr lang="en-US" dirty="0" smtClean="0"/>
              <a:t>MPICH is a high-performance and widely portable open-source implementation of MPI</a:t>
            </a:r>
          </a:p>
          <a:p>
            <a:r>
              <a:rPr lang="en-US" dirty="0" smtClean="0"/>
              <a:t>It provides all features of MPI that have been defined so far (</a:t>
            </a:r>
            <a:r>
              <a:rPr lang="en-US" sz="2000" dirty="0" smtClean="0"/>
              <a:t>including MPI-1, MPI-2.0, MPI-2.1, MPI-2.2, MPI-3.0 and MPI-3.1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Active development lead by Argonne National Laboratory and University of Illinois at Urbana-Champaign</a:t>
            </a:r>
          </a:p>
          <a:p>
            <a:pPr lvl="1"/>
            <a:r>
              <a:rPr lang="en-US" dirty="0" smtClean="0"/>
              <a:t>Several close collaborators who contribute many features, bug fixes, testing for quality assurance, etc.</a:t>
            </a:r>
          </a:p>
          <a:p>
            <a:pPr lvl="2"/>
            <a:r>
              <a:rPr lang="en-US" dirty="0" smtClean="0"/>
              <a:t>IBM, Microsoft, Cray, Intel, Ohio State University, Queen’s University, </a:t>
            </a:r>
            <a:r>
              <a:rPr lang="en-US" dirty="0" err="1" smtClean="0"/>
              <a:t>Myricom</a:t>
            </a:r>
            <a:r>
              <a:rPr lang="en-US" dirty="0" smtClean="0"/>
              <a:t> and many others</a:t>
            </a:r>
          </a:p>
          <a:p>
            <a:r>
              <a:rPr lang="en-US" dirty="0" smtClean="0"/>
              <a:t>Current release is MPICH-3.2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MPICH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34400" cy="5486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Download MPICH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http://www.mpich.org</a:t>
            </a:r>
            <a:r>
              <a:rPr lang="en-US" dirty="0" smtClean="0"/>
              <a:t> and follow the downloads link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download will be a zipped </a:t>
            </a:r>
            <a:r>
              <a:rPr lang="en-US" dirty="0" err="1" smtClean="0"/>
              <a:t>tarball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Build MPICH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Unzip/</a:t>
            </a:r>
            <a:r>
              <a:rPr lang="en-US" dirty="0" err="1" smtClean="0"/>
              <a:t>untar</a:t>
            </a:r>
            <a:r>
              <a:rPr lang="en-US" dirty="0" smtClean="0"/>
              <a:t> the </a:t>
            </a:r>
            <a:r>
              <a:rPr lang="en-US" dirty="0" err="1" smtClean="0"/>
              <a:t>tarball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ar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xvfz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mpich-3.2.tar.gz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d mpich-3.2</a:t>
            </a:r>
          </a:p>
          <a:p>
            <a:pPr lvl="1">
              <a:lnSpc>
                <a:spcPct val="110000"/>
              </a:lnSpc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./configure –-prefix=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/where/to/install/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mpich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|&amp; tee c.log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ake |&amp; tee m.log</a:t>
            </a:r>
          </a:p>
          <a:p>
            <a:pPr lvl="1">
              <a:lnSpc>
                <a:spcPct val="11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ake install |&amp; tee mi.log</a:t>
            </a:r>
          </a:p>
          <a:p>
            <a:pPr lvl="1">
              <a:lnSpc>
                <a:spcPct val="110000"/>
              </a:lnSpc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Add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/where/to/install/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mpich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/bin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to your PATH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8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MPI programs with MPICH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Compilation Wrappers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For C programs: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mpicc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test.c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–o test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 </a:t>
            </a:r>
            <a:r>
              <a:rPr lang="en-US" dirty="0" smtClean="0"/>
              <a:t>C++ </a:t>
            </a:r>
            <a:r>
              <a:rPr lang="en-US" dirty="0"/>
              <a:t>programs:	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mpicxx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test.cpp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–o test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 </a:t>
            </a:r>
            <a:r>
              <a:rPr lang="en-US" dirty="0" smtClean="0"/>
              <a:t>Fortran programs: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mpifort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test.f90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–o test</a:t>
            </a:r>
          </a:p>
          <a:p>
            <a:r>
              <a:rPr lang="en-US" dirty="0" smtClean="0"/>
              <a:t>You can link other libraries are required too</a:t>
            </a:r>
          </a:p>
          <a:p>
            <a:pPr lvl="1"/>
            <a:r>
              <a:rPr lang="en-US" dirty="0" smtClean="0"/>
              <a:t>To link to a math library:</a:t>
            </a:r>
            <a:r>
              <a:rPr lang="en-US" dirty="0"/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mpicc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test.c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–o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test -lm</a:t>
            </a:r>
            <a:endParaRPr lang="en-US" dirty="0" smtClean="0"/>
          </a:p>
          <a:p>
            <a:r>
              <a:rPr lang="en-US" dirty="0" smtClean="0"/>
              <a:t>You can just assume that “</a:t>
            </a:r>
            <a:r>
              <a:rPr lang="en-US" dirty="0" err="1" smtClean="0"/>
              <a:t>mpicc</a:t>
            </a:r>
            <a:r>
              <a:rPr lang="en-US" dirty="0" smtClean="0"/>
              <a:t>” and friends have replaced your regular compilers (</a:t>
            </a:r>
            <a:r>
              <a:rPr lang="en-US" dirty="0" err="1" smtClean="0"/>
              <a:t>gcc</a:t>
            </a:r>
            <a:r>
              <a:rPr lang="en-US" dirty="0" smtClean="0"/>
              <a:t>, </a:t>
            </a:r>
            <a:r>
              <a:rPr lang="en-US" dirty="0" err="1" smtClean="0"/>
              <a:t>gfortran</a:t>
            </a:r>
            <a:r>
              <a:rPr lang="en-US" dirty="0" smtClean="0"/>
              <a:t>, etc.)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0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MPI programs with MPICH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458200" cy="5410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Launch 16 processes on the local node:</a:t>
            </a:r>
          </a:p>
          <a:p>
            <a:pPr lvl="1">
              <a:lnSpc>
                <a:spcPct val="110000"/>
              </a:lnSpc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piexec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–n 16 ./test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Launch 16 processes on 4 nodes (each has 4 cores)</a:t>
            </a:r>
          </a:p>
          <a:p>
            <a:pPr lvl="1">
              <a:lnSpc>
                <a:spcPct val="110000"/>
              </a:lnSpc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m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piexec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–hosts h1:4,h2:4,h3:4,h4:4 –n 16 ./test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cs typeface="Courier New" pitchFamily="49" charset="0"/>
              </a:rPr>
              <a:t>Runs the first four processes on h1, the next four on h2, etc.</a:t>
            </a:r>
          </a:p>
          <a:p>
            <a:pPr lvl="1">
              <a:lnSpc>
                <a:spcPct val="110000"/>
              </a:lnSpc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mpiexec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–hosts h1,h2,h3,h4 –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16 ./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test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cs typeface="Courier New" pitchFamily="49" charset="0"/>
              </a:rPr>
              <a:t>Runs the first </a:t>
            </a:r>
            <a:r>
              <a:rPr lang="en-US" dirty="0" smtClean="0">
                <a:cs typeface="Courier New" pitchFamily="49" charset="0"/>
              </a:rPr>
              <a:t>process </a:t>
            </a:r>
            <a:r>
              <a:rPr lang="en-US" dirty="0">
                <a:cs typeface="Courier New" pitchFamily="49" charset="0"/>
              </a:rPr>
              <a:t>on h1, the </a:t>
            </a:r>
            <a:r>
              <a:rPr lang="en-US" dirty="0" smtClean="0">
                <a:cs typeface="Courier New" pitchFamily="49" charset="0"/>
              </a:rPr>
              <a:t>second </a:t>
            </a:r>
            <a:r>
              <a:rPr lang="en-US" dirty="0">
                <a:cs typeface="Courier New" pitchFamily="49" charset="0"/>
              </a:rPr>
              <a:t>on h2, etc</a:t>
            </a:r>
            <a:r>
              <a:rPr lang="en-US" dirty="0" smtClean="0">
                <a:cs typeface="Courier New" pitchFamily="49" charset="0"/>
              </a:rPr>
              <a:t>., and wraps around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cs typeface="Courier New" pitchFamily="49" charset="0"/>
              </a:rPr>
              <a:t>So, h1 will have the 1</a:t>
            </a:r>
            <a:r>
              <a:rPr lang="en-US" baseline="30000" dirty="0" smtClean="0">
                <a:cs typeface="Courier New" pitchFamily="49" charset="0"/>
              </a:rPr>
              <a:t>st</a:t>
            </a:r>
            <a:r>
              <a:rPr lang="en-US" dirty="0" smtClean="0">
                <a:cs typeface="Courier New" pitchFamily="49" charset="0"/>
              </a:rPr>
              <a:t>, 5</a:t>
            </a:r>
            <a:r>
              <a:rPr lang="en-US" baseline="30000" dirty="0" smtClean="0">
                <a:cs typeface="Courier New" pitchFamily="49" charset="0"/>
              </a:rPr>
              <a:t>th</a:t>
            </a:r>
            <a:r>
              <a:rPr lang="en-US" dirty="0" smtClean="0">
                <a:cs typeface="Courier New" pitchFamily="49" charset="0"/>
              </a:rPr>
              <a:t>, 9</a:t>
            </a:r>
            <a:r>
              <a:rPr lang="en-US" baseline="30000" dirty="0" smtClean="0">
                <a:cs typeface="Courier New" pitchFamily="49" charset="0"/>
              </a:rPr>
              <a:t>th</a:t>
            </a:r>
            <a:r>
              <a:rPr lang="en-US" dirty="0" smtClean="0">
                <a:cs typeface="Courier New" pitchFamily="49" charset="0"/>
              </a:rPr>
              <a:t> and 13</a:t>
            </a:r>
            <a:r>
              <a:rPr lang="en-US" baseline="30000" dirty="0" smtClean="0">
                <a:cs typeface="Courier New" pitchFamily="49" charset="0"/>
              </a:rPr>
              <a:t>th</a:t>
            </a:r>
            <a:r>
              <a:rPr lang="en-US" dirty="0" smtClean="0">
                <a:cs typeface="Courier New" pitchFamily="49" charset="0"/>
              </a:rPr>
              <a:t> processes</a:t>
            </a:r>
            <a:endParaRPr lang="en-US" dirty="0"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If there are many nodes, it might be easier to create a host file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cat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hf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h1:4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h2:2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mpiexec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–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hostfile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hf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–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16 ./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test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Parallel Programming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Memory Programming</a:t>
            </a:r>
          </a:p>
          <a:p>
            <a:pPr lvl="1"/>
            <a:r>
              <a:rPr lang="en-US" dirty="0"/>
              <a:t>Processes share memory address space (threads model)</a:t>
            </a:r>
          </a:p>
          <a:p>
            <a:pPr lvl="1"/>
            <a:r>
              <a:rPr lang="en-US" dirty="0"/>
              <a:t>Application ensures no data corruption (Lock/Unlock)</a:t>
            </a:r>
          </a:p>
          <a:p>
            <a:r>
              <a:rPr lang="en-US" dirty="0"/>
              <a:t>Transparent Parallelization</a:t>
            </a:r>
          </a:p>
          <a:p>
            <a:pPr lvl="1"/>
            <a:r>
              <a:rPr lang="en-US" dirty="0"/>
              <a:t>Compiler works magic on sequential programs</a:t>
            </a:r>
          </a:p>
          <a:p>
            <a:r>
              <a:rPr lang="en-US" dirty="0"/>
              <a:t>Directive-based Parallelization</a:t>
            </a:r>
          </a:p>
          <a:p>
            <a:pPr lvl="1"/>
            <a:r>
              <a:rPr lang="en-US" dirty="0"/>
              <a:t>Compiler needs help (e.g., </a:t>
            </a:r>
            <a:r>
              <a:rPr lang="en-US" dirty="0" err="1"/>
              <a:t>OpenMP</a:t>
            </a:r>
            <a:r>
              <a:rPr lang="en-US" dirty="0"/>
              <a:t>)</a:t>
            </a:r>
          </a:p>
          <a:p>
            <a:r>
              <a:rPr lang="en-US" dirty="0"/>
              <a:t>Message Passing</a:t>
            </a:r>
          </a:p>
          <a:p>
            <a:pPr lvl="1"/>
            <a:r>
              <a:rPr lang="en-US" dirty="0"/>
              <a:t>Explicit communication between processes (like sending and receiving emails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5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some example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MPICH comes packaged with several example programs using almost ALL of MPICH’s functionality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 simple program to try out is the PI example written in C (</a:t>
            </a:r>
            <a:r>
              <a:rPr lang="en-US" dirty="0" err="1" smtClean="0"/>
              <a:t>cpi.c</a:t>
            </a:r>
            <a:r>
              <a:rPr lang="en-US" dirty="0" smtClean="0"/>
              <a:t>) – calculates the value of PI in parallel (available in the examples directory when you build MPICH)</a:t>
            </a:r>
          </a:p>
          <a:p>
            <a:pPr lvl="1">
              <a:lnSpc>
                <a:spcPct val="110000"/>
              </a:lnSpc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mpiexec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16 ./examples/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cpi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The output will show how many processes are running, and the error in calculating PI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Next, try it with multiple hosts</a:t>
            </a:r>
          </a:p>
          <a:p>
            <a:pPr lvl="1">
              <a:lnSpc>
                <a:spcPct val="110000"/>
              </a:lnSpc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mpiexec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–hosts h1:2,h2:4 –n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16 ./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examples/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cpi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If things don’t work as expected, send an email to </a:t>
            </a:r>
            <a:r>
              <a:rPr lang="en-US" dirty="0" smtClean="0">
                <a:hlinkClick r:id="rId2"/>
              </a:rPr>
              <a:t>discuss@mpich.org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with Resource Managers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562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Resource managers such as SGE, PBS, SLURM or </a:t>
            </a:r>
            <a:r>
              <a:rPr lang="en-US" dirty="0" err="1" smtClean="0"/>
              <a:t>Loadleveler</a:t>
            </a:r>
            <a:r>
              <a:rPr lang="en-US" dirty="0" smtClean="0"/>
              <a:t> are common in many managed clusters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MPICH automatically detects them and interoperates with them</a:t>
            </a:r>
          </a:p>
          <a:p>
            <a:pPr>
              <a:lnSpc>
                <a:spcPct val="110000"/>
              </a:lnSpc>
            </a:pPr>
            <a:r>
              <a:rPr lang="en-US" dirty="0"/>
              <a:t>For example with PBS, you can create a script such as: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#! /bin/bash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cd $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PBS_O_WORKDIR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	# No need to provide –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np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or –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hostfile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options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mpiexec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./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test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Job can be submitted as: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qsub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–l nodes=2:ppn=2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test.sub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mpiexec</a:t>
            </a:r>
            <a:r>
              <a:rPr lang="en-US" dirty="0" smtClean="0"/>
              <a:t>” will automatically know that the system has PBS, and ask PBS for the number of cores allocated (4 in this case), and which nodes have been allocated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usage is similar for other resource managers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1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MPI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5181600"/>
          </a:xfrm>
        </p:spPr>
        <p:txBody>
          <a:bodyPr/>
          <a:lstStyle/>
          <a:p>
            <a:r>
              <a:rPr lang="en-US" dirty="0" smtClean="0"/>
              <a:t>Parallel debugging is trickier than debugging serial programs</a:t>
            </a:r>
          </a:p>
          <a:p>
            <a:pPr lvl="1"/>
            <a:r>
              <a:rPr lang="en-US" dirty="0" smtClean="0"/>
              <a:t>Many processes computing; getting the state of one failed process is usually hard</a:t>
            </a:r>
          </a:p>
          <a:p>
            <a:pPr lvl="1"/>
            <a:r>
              <a:rPr lang="en-US" dirty="0" smtClean="0"/>
              <a:t>MPICH provides in-built support for debugging</a:t>
            </a:r>
          </a:p>
          <a:p>
            <a:pPr lvl="2"/>
            <a:r>
              <a:rPr lang="en-US" dirty="0" smtClean="0"/>
              <a:t>It natively interoperates with commercial parallel debuggers such as </a:t>
            </a:r>
            <a:r>
              <a:rPr lang="en-US" dirty="0" err="1" smtClean="0"/>
              <a:t>Totalview</a:t>
            </a:r>
            <a:r>
              <a:rPr lang="en-US" dirty="0" smtClean="0"/>
              <a:t> and DDT</a:t>
            </a:r>
          </a:p>
          <a:p>
            <a:r>
              <a:rPr lang="en-US" dirty="0" smtClean="0"/>
              <a:t>Using MPICH with </a:t>
            </a:r>
            <a:r>
              <a:rPr lang="en-US" dirty="0" err="1" smtClean="0"/>
              <a:t>totalview</a:t>
            </a:r>
            <a:r>
              <a:rPr lang="en-US" dirty="0" smtClean="0"/>
              <a:t>:</a:t>
            </a:r>
          </a:p>
          <a:p>
            <a:pPr lvl="1"/>
            <a:r>
              <a:rPr lang="en-US" sz="1800" b="1" dirty="0" err="1">
                <a:latin typeface="Courier New" pitchFamily="49" charset="0"/>
                <a:ea typeface="+mn-ea"/>
                <a:cs typeface="Courier New" pitchFamily="49" charset="0"/>
              </a:rPr>
              <a:t>totalview</a:t>
            </a:r>
            <a:r>
              <a:rPr lang="en-US" sz="1800" b="1" dirty="0">
                <a:latin typeface="Courier New" pitchFamily="49" charset="0"/>
                <a:ea typeface="+mn-ea"/>
                <a:cs typeface="Courier New" pitchFamily="49" charset="0"/>
              </a:rPr>
              <a:t> –</a:t>
            </a:r>
            <a:r>
              <a:rPr lang="en-US" sz="1800" b="1" dirty="0" err="1" smtClean="0">
                <a:latin typeface="Courier New" pitchFamily="49" charset="0"/>
                <a:ea typeface="+mn-ea"/>
                <a:cs typeface="Courier New" pitchFamily="49" charset="0"/>
              </a:rPr>
              <a:t>args</a:t>
            </a:r>
            <a:r>
              <a:rPr lang="en-US" sz="1800" b="1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ea typeface="+mn-ea"/>
                <a:cs typeface="Courier New" pitchFamily="49" charset="0"/>
              </a:rPr>
              <a:t>mpiexec</a:t>
            </a:r>
            <a:r>
              <a:rPr lang="en-US" sz="1800" b="1" dirty="0">
                <a:latin typeface="Courier New" pitchFamily="49" charset="0"/>
                <a:ea typeface="+mn-ea"/>
                <a:cs typeface="Courier New" pitchFamily="49" charset="0"/>
              </a:rPr>
              <a:t> –</a:t>
            </a:r>
            <a:r>
              <a:rPr lang="en-US" sz="1800" b="1" dirty="0" smtClean="0">
                <a:latin typeface="Courier New" pitchFamily="49" charset="0"/>
                <a:ea typeface="+mn-ea"/>
                <a:cs typeface="Courier New" pitchFamily="49" charset="0"/>
              </a:rPr>
              <a:t>n </a:t>
            </a:r>
            <a:r>
              <a:rPr lang="en-US" sz="1800" b="1" dirty="0">
                <a:latin typeface="Courier New" pitchFamily="49" charset="0"/>
                <a:ea typeface="+mn-ea"/>
                <a:cs typeface="Courier New" pitchFamily="49" charset="0"/>
              </a:rPr>
              <a:t>6 ./test</a:t>
            </a:r>
          </a:p>
          <a:p>
            <a:r>
              <a:rPr lang="en-US" dirty="0" smtClean="0"/>
              <a:t>Using MPICH with  </a:t>
            </a:r>
            <a:r>
              <a:rPr lang="en-US" dirty="0" err="1" smtClean="0"/>
              <a:t>gdb</a:t>
            </a:r>
            <a:r>
              <a:rPr lang="en-US" dirty="0" smtClean="0"/>
              <a:t> on one process:</a:t>
            </a:r>
          </a:p>
          <a:p>
            <a:pPr lvl="1"/>
            <a:r>
              <a:rPr lang="en-US" sz="1800" b="1" dirty="0" err="1">
                <a:latin typeface="Courier New" pitchFamily="49" charset="0"/>
                <a:ea typeface="+mn-ea"/>
                <a:cs typeface="Courier New" pitchFamily="49" charset="0"/>
              </a:rPr>
              <a:t>mpiexec</a:t>
            </a:r>
            <a:r>
              <a:rPr lang="en-US" sz="1800" b="1" dirty="0">
                <a:latin typeface="Courier New" pitchFamily="49" charset="0"/>
                <a:ea typeface="+mn-ea"/>
                <a:cs typeface="Courier New" pitchFamily="49" charset="0"/>
              </a:rPr>
              <a:t> –</a:t>
            </a:r>
            <a:r>
              <a:rPr lang="en-US" sz="1800" b="1" dirty="0" smtClean="0">
                <a:latin typeface="Courier New" pitchFamily="49" charset="0"/>
                <a:ea typeface="+mn-ea"/>
                <a:cs typeface="Courier New" pitchFamily="49" charset="0"/>
              </a:rPr>
              <a:t>n </a:t>
            </a:r>
            <a:r>
              <a:rPr lang="en-US" sz="1800" b="1" dirty="0">
                <a:latin typeface="Courier New" pitchFamily="49" charset="0"/>
                <a:ea typeface="+mn-ea"/>
                <a:cs typeface="Courier New" pitchFamily="49" charset="0"/>
              </a:rPr>
              <a:t>4 ./test : -</a:t>
            </a:r>
            <a:r>
              <a:rPr lang="en-US" sz="1800" b="1" dirty="0" smtClean="0">
                <a:latin typeface="Courier New" pitchFamily="49" charset="0"/>
                <a:ea typeface="+mn-ea"/>
                <a:cs typeface="Courier New" pitchFamily="49" charset="0"/>
              </a:rPr>
              <a:t>n </a:t>
            </a:r>
            <a:r>
              <a:rPr lang="en-US" sz="1800" b="1" dirty="0">
                <a:latin typeface="Courier New" pitchFamily="49" charset="0"/>
                <a:ea typeface="+mn-ea"/>
                <a:cs typeface="Courier New" pitchFamily="49" charset="0"/>
              </a:rPr>
              <a:t>1 </a:t>
            </a:r>
            <a:r>
              <a:rPr lang="en-US" sz="1800" b="1" dirty="0" err="1" smtClean="0">
                <a:latin typeface="Courier New" pitchFamily="49" charset="0"/>
                <a:ea typeface="+mn-ea"/>
                <a:cs typeface="Courier New" pitchFamily="49" charset="0"/>
              </a:rPr>
              <a:t>gdb</a:t>
            </a:r>
            <a:r>
              <a:rPr lang="en-US" sz="1800" b="1" dirty="0" smtClean="0">
                <a:latin typeface="Courier New" pitchFamily="49" charset="0"/>
                <a:ea typeface="+mn-ea"/>
                <a:cs typeface="Courier New" pitchFamily="49" charset="0"/>
              </a:rPr>
              <a:t> ./</a:t>
            </a:r>
            <a:r>
              <a:rPr lang="en-US" sz="1800" b="1" dirty="0">
                <a:latin typeface="Courier New" pitchFamily="49" charset="0"/>
                <a:ea typeface="+mn-ea"/>
                <a:cs typeface="Courier New" pitchFamily="49" charset="0"/>
              </a:rPr>
              <a:t>test : -</a:t>
            </a:r>
            <a:r>
              <a:rPr lang="en-US" sz="1800" b="1" dirty="0" smtClean="0">
                <a:latin typeface="Courier New" pitchFamily="49" charset="0"/>
                <a:ea typeface="+mn-ea"/>
                <a:cs typeface="Courier New" pitchFamily="49" charset="0"/>
              </a:rPr>
              <a:t>n </a:t>
            </a:r>
            <a:r>
              <a:rPr lang="en-US" sz="1800" b="1" dirty="0">
                <a:latin typeface="Courier New" pitchFamily="49" charset="0"/>
                <a:ea typeface="+mn-ea"/>
                <a:cs typeface="Courier New" pitchFamily="49" charset="0"/>
              </a:rPr>
              <a:t>1 ./test</a:t>
            </a:r>
          </a:p>
          <a:p>
            <a:pPr lvl="1"/>
            <a:r>
              <a:rPr lang="en-US" dirty="0" smtClean="0"/>
              <a:t>Launches the 5</a:t>
            </a:r>
            <a:r>
              <a:rPr lang="en-US" baseline="30000" dirty="0" smtClean="0"/>
              <a:t>th</a:t>
            </a:r>
            <a:r>
              <a:rPr lang="en-US" dirty="0" smtClean="0"/>
              <a:t> process under “</a:t>
            </a:r>
            <a:r>
              <a:rPr lang="en-US" dirty="0" err="1" smtClean="0"/>
              <a:t>gdb</a:t>
            </a:r>
            <a:r>
              <a:rPr lang="en-US" dirty="0" smtClean="0"/>
              <a:t>” and all other processes normally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5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Running your application with MPICH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Slightly more advanced topics:</a:t>
            </a:r>
          </a:p>
          <a:p>
            <a:pPr lvl="1"/>
            <a:r>
              <a:rPr lang="en-US" sz="1800" b="1" dirty="0" smtClean="0">
                <a:solidFill>
                  <a:srgbClr val="C00000"/>
                </a:solidFill>
              </a:rPr>
              <a:t>Non-blocking communication in MPI</a:t>
            </a:r>
          </a:p>
          <a:p>
            <a:pPr lvl="1"/>
            <a:r>
              <a:rPr lang="en-US" sz="1800" dirty="0" smtClean="0"/>
              <a:t>Group (collective) communication in MPI</a:t>
            </a:r>
          </a:p>
          <a:p>
            <a:pPr lvl="1"/>
            <a:r>
              <a:rPr lang="en-US" sz="1800" dirty="0" smtClean="0"/>
              <a:t>MPI </a:t>
            </a:r>
            <a:r>
              <a:rPr lang="en-US" sz="1800" dirty="0" err="1" smtClean="0"/>
              <a:t>Datatypes</a:t>
            </a:r>
            <a:endParaRPr lang="en-US" sz="1800" dirty="0" smtClean="0"/>
          </a:p>
          <a:p>
            <a:r>
              <a:rPr lang="en-US" sz="2000" dirty="0" smtClean="0"/>
              <a:t>Advanced topics:</a:t>
            </a:r>
          </a:p>
          <a:p>
            <a:pPr lvl="1"/>
            <a:r>
              <a:rPr lang="en-US" sz="1800" dirty="0" err="1" smtClean="0"/>
              <a:t>Nonblocking</a:t>
            </a:r>
            <a:r>
              <a:rPr lang="en-US" sz="1800" dirty="0" smtClean="0"/>
              <a:t> Collectives</a:t>
            </a:r>
          </a:p>
          <a:p>
            <a:pPr lvl="1"/>
            <a:r>
              <a:rPr lang="en-US" sz="1800" dirty="0" smtClean="0"/>
              <a:t>One-sided communication</a:t>
            </a:r>
          </a:p>
          <a:p>
            <a:pPr lvl="1"/>
            <a:r>
              <a:rPr lang="en-US" sz="1800" dirty="0" smtClean="0"/>
              <a:t>Hybrid Programming</a:t>
            </a:r>
          </a:p>
          <a:p>
            <a:pPr lvl="1"/>
            <a:r>
              <a:rPr lang="en-US" sz="1800" dirty="0" smtClean="0"/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6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 vs. Non-blocking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34400" cy="5410200"/>
          </a:xfrm>
        </p:spPr>
        <p:txBody>
          <a:bodyPr/>
          <a:lstStyle/>
          <a:p>
            <a:pPr marL="285750" indent="-288925" eaLnBrk="0" hangingPunct="0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MPI_SEND/MPI_RECV</a:t>
            </a:r>
            <a:r>
              <a:rPr lang="en-US" sz="2800" dirty="0" smtClean="0"/>
              <a:t> are blocking communication calls</a:t>
            </a:r>
          </a:p>
          <a:p>
            <a:pPr marL="685800" lvl="1" indent="-288925" eaLnBrk="0" hangingPunct="0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dirty="0" smtClean="0">
                <a:ea typeface="MS PGothic" pitchFamily="34" charset="-128"/>
              </a:rPr>
              <a:t>Return of the routine implies completion</a:t>
            </a:r>
          </a:p>
          <a:p>
            <a:pPr marL="685800" lvl="1" indent="-288925" eaLnBrk="0" hangingPunct="0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dirty="0" smtClean="0"/>
              <a:t>When these calls return the </a:t>
            </a:r>
            <a:r>
              <a:rPr lang="en-US" dirty="0" smtClean="0">
                <a:ea typeface="MS PGothic" pitchFamily="34" charset="-128"/>
              </a:rPr>
              <a:t>memory locations used in the message transfer can be safely accessed for reuse</a:t>
            </a:r>
          </a:p>
          <a:p>
            <a:pPr marL="685800" lvl="1" indent="-288925" eaLnBrk="0" hangingPunct="0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dirty="0" smtClean="0">
                <a:ea typeface="MS PGothic" pitchFamily="34" charset="-128"/>
              </a:rPr>
              <a:t>For “send” completion implies variable sent can be reused/modified</a:t>
            </a:r>
          </a:p>
          <a:p>
            <a:pPr marL="685800" lvl="1" indent="-288925" eaLnBrk="0" hangingPunct="0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dirty="0" smtClean="0">
                <a:ea typeface="MS PGothic" pitchFamily="34" charset="-128"/>
              </a:rPr>
              <a:t>Modifications will not affect data intended for the receiver</a:t>
            </a:r>
          </a:p>
          <a:p>
            <a:pPr marL="685800" lvl="1" indent="-288925" eaLnBrk="0" hangingPunct="0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dirty="0" smtClean="0">
                <a:ea typeface="MS PGothic" pitchFamily="34" charset="-128"/>
              </a:rPr>
              <a:t>For </a:t>
            </a:r>
            <a:r>
              <a:rPr lang="en-US" dirty="0">
                <a:ea typeface="MS PGothic" pitchFamily="34" charset="-128"/>
              </a:rPr>
              <a:t>“receive” variable received can be </a:t>
            </a:r>
            <a:r>
              <a:rPr lang="en-US" dirty="0" smtClean="0">
                <a:ea typeface="MS PGothic" pitchFamily="34" charset="-128"/>
              </a:rPr>
              <a:t>read</a:t>
            </a:r>
          </a:p>
          <a:p>
            <a:pPr marL="285750" indent="-288925" eaLnBrk="0" hangingPunct="0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b="1" dirty="0" smtClean="0">
                <a:latin typeface="Courier New" pitchFamily="49" charset="0"/>
                <a:ea typeface="MS PGothic" pitchFamily="34" charset="-128"/>
                <a:cs typeface="Courier New" pitchFamily="49" charset="0"/>
              </a:rPr>
              <a:t>MPI_ISEND/MPI_IRECV </a:t>
            </a:r>
            <a:r>
              <a:rPr lang="en-US" sz="2800" dirty="0" smtClean="0">
                <a:ea typeface="MS PGothic" pitchFamily="34" charset="-128"/>
              </a:rPr>
              <a:t>are non-blocking variants</a:t>
            </a:r>
            <a:endParaRPr lang="en-US" dirty="0" smtClean="0">
              <a:ea typeface="MS PGothic" pitchFamily="34" charset="-128"/>
            </a:endParaRPr>
          </a:p>
          <a:p>
            <a:pPr marL="685800" lvl="1" indent="-288925" eaLnBrk="0" hangingPunct="0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dirty="0" smtClean="0">
                <a:ea typeface="MS PGothic" pitchFamily="34" charset="-128"/>
              </a:rPr>
              <a:t>Routine returns immediately – completion has to be separately tested for</a:t>
            </a:r>
          </a:p>
          <a:p>
            <a:pPr marL="685800" lvl="1" indent="-288925" eaLnBrk="0" hangingPunct="0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dirty="0" smtClean="0">
                <a:ea typeface="MS PGothic" pitchFamily="34" charset="-128"/>
              </a:rPr>
              <a:t>These are primarily used to overlap computation and communication to improve performance</a:t>
            </a:r>
            <a:endParaRPr lang="en-US" dirty="0">
              <a:ea typeface="MS PGothic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638800"/>
          </a:xfrm>
        </p:spPr>
        <p:txBody>
          <a:bodyPr/>
          <a:lstStyle/>
          <a:p>
            <a:r>
              <a:rPr lang="en-US" sz="1800" dirty="0" smtClean="0"/>
              <a:t>I</a:t>
            </a:r>
            <a:r>
              <a:rPr lang="en-US" sz="1800" dirty="0" smtClean="0">
                <a:latin typeface="Arial" charset="0"/>
                <a:ea typeface="MS PGothic" pitchFamily="34" charset="-128"/>
              </a:rPr>
              <a:t>n blocking communication.</a:t>
            </a:r>
          </a:p>
          <a:p>
            <a:pPr lvl="1"/>
            <a:r>
              <a:rPr lang="en-US" sz="1800" b="1" dirty="0" smtClean="0">
                <a:latin typeface="Courier New" pitchFamily="49" charset="0"/>
              </a:rPr>
              <a:t>MPI_SEND</a:t>
            </a:r>
            <a:r>
              <a:rPr lang="en-US" sz="1600" dirty="0" smtClean="0">
                <a:latin typeface="Arial" charset="0"/>
                <a:ea typeface="MS PGothic" pitchFamily="34" charset="-128"/>
              </a:rPr>
              <a:t> does not return until buffer is empty (available for reuse)</a:t>
            </a:r>
          </a:p>
          <a:p>
            <a:pPr lvl="1"/>
            <a:r>
              <a:rPr lang="en-US" sz="1800" b="1" dirty="0" smtClean="0">
                <a:latin typeface="Courier New" pitchFamily="49" charset="0"/>
              </a:rPr>
              <a:t>MPI_RECV</a:t>
            </a:r>
            <a:r>
              <a:rPr lang="en-US" sz="1600" dirty="0" smtClean="0">
                <a:latin typeface="Arial" charset="0"/>
                <a:ea typeface="MS PGothic" pitchFamily="34" charset="-128"/>
              </a:rPr>
              <a:t> does not return until buffer is full (available for use)</a:t>
            </a:r>
          </a:p>
          <a:p>
            <a:r>
              <a:rPr lang="en-US" sz="1800" dirty="0" smtClean="0">
                <a:latin typeface="Arial" charset="0"/>
                <a:ea typeface="MS PGothic" pitchFamily="34" charset="-128"/>
              </a:rPr>
              <a:t>A process sending data will be blocked until data in the send buffer is emptied</a:t>
            </a:r>
          </a:p>
          <a:p>
            <a:r>
              <a:rPr lang="en-US" sz="1800" dirty="0" smtClean="0">
                <a:latin typeface="Arial" charset="0"/>
                <a:ea typeface="MS PGothic" pitchFamily="34" charset="-128"/>
              </a:rPr>
              <a:t>A process receiving data will be blocked until the receive buffer is filled</a:t>
            </a:r>
          </a:p>
          <a:p>
            <a:r>
              <a:rPr lang="en-US" sz="1800" dirty="0" smtClean="0">
                <a:latin typeface="Arial" charset="0"/>
                <a:ea typeface="MS PGothic" pitchFamily="34" charset="-128"/>
              </a:rPr>
              <a:t>Exact completion semantics of communication generally depends on the message size and the system buffer size</a:t>
            </a:r>
          </a:p>
          <a:p>
            <a:r>
              <a:rPr lang="en-US" sz="1800" dirty="0" smtClean="0">
                <a:latin typeface="Arial" charset="0"/>
                <a:ea typeface="MS PGothic" pitchFamily="34" charset="-128"/>
              </a:rPr>
              <a:t>Blocking communication is simple to use but can be prone to deadlocks </a:t>
            </a:r>
          </a:p>
          <a:p>
            <a:pPr>
              <a:lnSpc>
                <a:spcPct val="100000"/>
              </a:lnSpc>
              <a:buNone/>
            </a:pPr>
            <a:r>
              <a:rPr lang="en-US" sz="1800" dirty="0" smtClean="0">
                <a:latin typeface="Arial" charset="0"/>
                <a:ea typeface="MS PGothic" pitchFamily="34" charset="-128"/>
              </a:rPr>
              <a:t>			   </a:t>
            </a:r>
            <a:r>
              <a:rPr lang="en-US" sz="1600" i="1" dirty="0">
                <a:ea typeface="MS PGothic" pitchFamily="34" charset="-128"/>
              </a:rPr>
              <a:t>i</a:t>
            </a:r>
            <a:r>
              <a:rPr lang="en-US" sz="1600" i="1" dirty="0" smtClean="0">
                <a:ea typeface="MS PGothic" pitchFamily="34" charset="-128"/>
              </a:rPr>
              <a:t>f (rank == 0) </a:t>
            </a:r>
            <a:r>
              <a:rPr lang="en-US" sz="1600" i="1" dirty="0">
                <a:ea typeface="MS PGothic" pitchFamily="34" charset="-128"/>
              </a:rPr>
              <a:t>{</a:t>
            </a:r>
            <a:endParaRPr lang="en-US" sz="1600" i="1" dirty="0" smtClean="0">
              <a:ea typeface="MS PGothic" pitchFamily="34" charset="-128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i="1" dirty="0" smtClean="0">
                <a:ea typeface="MS PGothic" pitchFamily="34" charset="-128"/>
              </a:rPr>
              <a:t>				</a:t>
            </a:r>
            <a:r>
              <a:rPr lang="en-US" sz="1800" b="1" dirty="0">
                <a:latin typeface="Courier New" pitchFamily="49" charset="0"/>
              </a:rPr>
              <a:t>MPI_SEND</a:t>
            </a:r>
            <a:r>
              <a:rPr lang="en-US" sz="1800" b="1" dirty="0" smtClean="0">
                <a:latin typeface="Courier New" pitchFamily="49" charset="0"/>
              </a:rPr>
              <a:t>(..to rank 1..)</a:t>
            </a:r>
          </a:p>
          <a:p>
            <a:pPr>
              <a:lnSpc>
                <a:spcPct val="100000"/>
              </a:lnSpc>
              <a:buNone/>
            </a:pPr>
            <a:r>
              <a:rPr lang="en-US" sz="1600" i="1" dirty="0" smtClean="0">
                <a:ea typeface="MS PGothic" pitchFamily="34" charset="-128"/>
              </a:rPr>
              <a:t>                                          	</a:t>
            </a:r>
            <a:r>
              <a:rPr lang="en-US" sz="1800" b="1" dirty="0" smtClean="0">
                <a:latin typeface="Courier New" pitchFamily="49" charset="0"/>
              </a:rPr>
              <a:t>MPI_RECV(..from rank 1..)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 smtClean="0">
                <a:ea typeface="MS PGothic" pitchFamily="34" charset="-128"/>
              </a:rPr>
              <a:t>Usually deadlocks </a:t>
            </a:r>
            <a:r>
              <a:rPr lang="en-US" sz="1600" dirty="0" smtClean="0">
                <a:ea typeface="MS PGothic" pitchFamily="34" charset="-128"/>
                <a:sym typeface="Wingdings" pitchFamily="2" charset="2"/>
              </a:rPr>
              <a:t></a:t>
            </a:r>
            <a:r>
              <a:rPr lang="en-US" sz="1600" dirty="0" smtClean="0">
                <a:ea typeface="MS PGothic" pitchFamily="34" charset="-128"/>
              </a:rPr>
              <a:t>      </a:t>
            </a:r>
            <a:r>
              <a:rPr lang="en-US" sz="1600" i="1" dirty="0">
                <a:ea typeface="MS PGothic" pitchFamily="34" charset="-128"/>
              </a:rPr>
              <a:t>e</a:t>
            </a:r>
            <a:r>
              <a:rPr lang="en-US" sz="1600" i="1" dirty="0" smtClean="0">
                <a:ea typeface="MS PGothic" pitchFamily="34" charset="-128"/>
              </a:rPr>
              <a:t>lse if (rank == 1) {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 smtClean="0">
                <a:ea typeface="MS PGothic" pitchFamily="34" charset="-128"/>
              </a:rPr>
              <a:t>                                           	</a:t>
            </a:r>
            <a:r>
              <a:rPr lang="en-US" sz="1800" b="1" dirty="0" smtClean="0">
                <a:latin typeface="Courier New" pitchFamily="49" charset="0"/>
              </a:rPr>
              <a:t>MPI_SEND(..to rank 0..)</a:t>
            </a:r>
            <a:r>
              <a:rPr lang="en-US" sz="1600" i="1" dirty="0" smtClean="0">
                <a:ea typeface="MS PGothic" pitchFamily="34" charset="-128"/>
              </a:rPr>
              <a:t>       </a:t>
            </a:r>
            <a:r>
              <a:rPr lang="en-US" sz="1600" dirty="0" smtClean="0">
                <a:ea typeface="MS PGothic" pitchFamily="34" charset="-128"/>
                <a:sym typeface="Wingdings" pitchFamily="2" charset="2"/>
              </a:rPr>
              <a:t></a:t>
            </a:r>
            <a:r>
              <a:rPr lang="en-US" sz="1600" dirty="0" smtClean="0">
                <a:ea typeface="MS PGothic" pitchFamily="34" charset="-128"/>
              </a:rPr>
              <a:t> reverse send/</a:t>
            </a:r>
            <a:r>
              <a:rPr lang="en-US" sz="1600" dirty="0" err="1" smtClean="0">
                <a:ea typeface="MS PGothic" pitchFamily="34" charset="-128"/>
              </a:rPr>
              <a:t>recv</a:t>
            </a:r>
            <a:endParaRPr lang="en-US" sz="1600" dirty="0" smtClean="0">
              <a:ea typeface="MS PGothic" pitchFamily="34" charset="-128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dirty="0" smtClean="0">
                <a:ea typeface="MS PGothic" pitchFamily="34" charset="-128"/>
              </a:rPr>
              <a:t>                                           	</a:t>
            </a:r>
            <a:r>
              <a:rPr lang="en-US" sz="1800" b="1" dirty="0" smtClean="0">
                <a:latin typeface="Courier New" pitchFamily="49" charset="0"/>
              </a:rPr>
              <a:t>MPI_RECV(..from rank 0..)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 smtClean="0">
                <a:ea typeface="MS PGothic" pitchFamily="34" charset="-128"/>
              </a:rPr>
              <a:t>                                          </a:t>
            </a:r>
            <a:r>
              <a:rPr lang="en-US" sz="1600" i="1" dirty="0">
                <a:ea typeface="MS PGothic" pitchFamily="34" charset="-128"/>
              </a:rPr>
              <a:t>}</a:t>
            </a:r>
            <a:endParaRPr lang="en-US" sz="1600" i="1" dirty="0" smtClean="0">
              <a:ea typeface="MS PGothic" pitchFamily="34" charset="-128"/>
            </a:endParaRPr>
          </a:p>
          <a:p>
            <a:pPr>
              <a:buNone/>
            </a:pPr>
            <a:endParaRPr lang="en-US" sz="1800" dirty="0" smtClean="0">
              <a:latin typeface="Arial" charset="0"/>
              <a:ea typeface="MS PGothic" pitchFamily="34" charset="-128"/>
            </a:endParaRPr>
          </a:p>
          <a:p>
            <a:pPr>
              <a:buNone/>
            </a:pPr>
            <a:endParaRPr lang="en-US" sz="1200" dirty="0" smtClean="0">
              <a:latin typeface="Arial" charset="0"/>
              <a:ea typeface="MS PGothic" pitchFamily="34" charset="-128"/>
            </a:endParaRPr>
          </a:p>
          <a:p>
            <a:endParaRPr lang="en-US" sz="1800" dirty="0" smtClean="0">
              <a:latin typeface="Arial" charset="0"/>
              <a:ea typeface="MS PGothic" pitchFamily="34" charset="-128"/>
            </a:endParaRPr>
          </a:p>
          <a:p>
            <a:endParaRPr lang="en-US" sz="1800" dirty="0" smtClean="0">
              <a:ea typeface="MS PGothic" pitchFamily="34" charset="-128"/>
            </a:endParaRPr>
          </a:p>
          <a:p>
            <a:pPr lvl="1"/>
            <a:endParaRPr lang="en-US" sz="1600" dirty="0" smtClean="0"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04800" y="4191000"/>
            <a:ext cx="7924800" cy="2362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3"/>
          <p:cNvSpPr txBox="1">
            <a:spLocks noGrp="1"/>
          </p:cNvSpPr>
          <p:nvPr/>
        </p:nvSpPr>
        <p:spPr bwMode="auto">
          <a:xfrm>
            <a:off x="8653463" y="6577013"/>
            <a:ext cx="3571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876895DB-1C3D-4CCA-B4AC-546E34E1614B}" type="slidenum">
              <a:rPr lang="en-US" sz="1000" b="1">
                <a:solidFill>
                  <a:schemeClr val="bg1"/>
                </a:solidFill>
                <a:latin typeface="Arial" charset="0"/>
                <a:ea typeface="MS PGothic" pitchFamily="34" charset="-128"/>
              </a:rPr>
              <a:pPr algn="r"/>
              <a:t>56</a:t>
            </a:fld>
            <a:endParaRPr lang="en-US" sz="1000" b="1">
              <a:solidFill>
                <a:schemeClr val="bg1"/>
              </a:solidFill>
              <a:latin typeface="Arial" charset="0"/>
              <a:ea typeface="MS PGothic" pitchFamily="34" charset="-128"/>
            </a:endParaRPr>
          </a:p>
        </p:txBody>
      </p:sp>
      <p:grpSp>
        <p:nvGrpSpPr>
          <p:cNvPr id="41989" name="Group 14"/>
          <p:cNvGrpSpPr>
            <a:grpSpLocks/>
          </p:cNvGrpSpPr>
          <p:nvPr/>
        </p:nvGrpSpPr>
        <p:grpSpPr bwMode="auto">
          <a:xfrm>
            <a:off x="26987" y="842962"/>
            <a:ext cx="9040813" cy="5176838"/>
            <a:chOff x="32" y="675"/>
            <a:chExt cx="5695" cy="3261"/>
          </a:xfrm>
        </p:grpSpPr>
        <p:pic>
          <p:nvPicPr>
            <p:cNvPr id="41993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675"/>
              <a:ext cx="5695" cy="2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994" name="Line 7"/>
            <p:cNvSpPr>
              <a:spLocks noChangeShapeType="1"/>
            </p:cNvSpPr>
            <p:nvPr/>
          </p:nvSpPr>
          <p:spPr bwMode="auto">
            <a:xfrm>
              <a:off x="2544" y="1152"/>
              <a:ext cx="0" cy="18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Text Box 8"/>
            <p:cNvSpPr txBox="1">
              <a:spLocks noChangeArrowheads="1"/>
            </p:cNvSpPr>
            <p:nvPr/>
          </p:nvSpPr>
          <p:spPr bwMode="auto">
            <a:xfrm>
              <a:off x="2630" y="1897"/>
              <a:ext cx="47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2400">
                  <a:latin typeface="Arial" charset="0"/>
                  <a:ea typeface="MS PGothic" pitchFamily="34" charset="-128"/>
                </a:rPr>
                <a:t>time</a:t>
              </a:r>
            </a:p>
          </p:txBody>
        </p:sp>
        <p:pic>
          <p:nvPicPr>
            <p:cNvPr id="41996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3613"/>
              <a:ext cx="4098" cy="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41990" name="Rectangle 9"/>
          <p:cNvSpPr>
            <a:spLocks noChangeArrowheads="1"/>
          </p:cNvSpPr>
          <p:nvPr/>
        </p:nvSpPr>
        <p:spPr bwMode="auto">
          <a:xfrm>
            <a:off x="1473200" y="914400"/>
            <a:ext cx="3711575" cy="5683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1" name="Rectangle 10"/>
          <p:cNvSpPr>
            <a:spLocks noChangeArrowheads="1"/>
          </p:cNvSpPr>
          <p:nvPr/>
        </p:nvSpPr>
        <p:spPr bwMode="auto">
          <a:xfrm>
            <a:off x="4797425" y="1354137"/>
            <a:ext cx="1689100" cy="9366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2" name="Rectangle 11"/>
          <p:cNvSpPr>
            <a:spLocks noChangeArrowheads="1"/>
          </p:cNvSpPr>
          <p:nvPr/>
        </p:nvSpPr>
        <p:spPr bwMode="auto">
          <a:xfrm>
            <a:off x="4797425" y="1354137"/>
            <a:ext cx="1689100" cy="936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Blocking Send-Receive</a:t>
            </a:r>
            <a:r>
              <a:rPr kumimoji="0" lang="en-US" sz="2600" b="1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Diagram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76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Non-Blocking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458200" cy="5105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MS PGothic" pitchFamily="34" charset="-128"/>
              </a:rPr>
              <a:t>Non-blocking (asynchronous) operations return (immediately) ‘‘request handles” that can be waited on and queried</a:t>
            </a:r>
          </a:p>
          <a:p>
            <a:pPr lvl="1"/>
            <a:r>
              <a:rPr lang="en-US" sz="1600" b="1" dirty="0" smtClean="0">
                <a:latin typeface="Courier New" pitchFamily="49" charset="0"/>
              </a:rPr>
              <a:t>MPI_ISEND(</a:t>
            </a:r>
            <a:r>
              <a:rPr lang="en-US" sz="1600" b="1" dirty="0" err="1" smtClean="0">
                <a:latin typeface="Courier New" pitchFamily="49" charset="0"/>
              </a:rPr>
              <a:t>buf</a:t>
            </a:r>
            <a:r>
              <a:rPr lang="en-US" sz="1600" b="1" dirty="0" smtClean="0">
                <a:latin typeface="Courier New" pitchFamily="49" charset="0"/>
              </a:rPr>
              <a:t>, count, </a:t>
            </a:r>
            <a:r>
              <a:rPr lang="en-US" sz="1600" b="1" dirty="0" err="1" smtClean="0">
                <a:latin typeface="Courier New" pitchFamily="49" charset="0"/>
              </a:rPr>
              <a:t>datatype</a:t>
            </a:r>
            <a:r>
              <a:rPr lang="en-US" sz="1600" b="1" dirty="0" smtClean="0">
                <a:latin typeface="Courier New" pitchFamily="49" charset="0"/>
              </a:rPr>
              <a:t>, </a:t>
            </a:r>
            <a:r>
              <a:rPr lang="en-US" sz="1600" b="1" dirty="0" err="1" smtClean="0">
                <a:latin typeface="Courier New" pitchFamily="49" charset="0"/>
              </a:rPr>
              <a:t>dest</a:t>
            </a:r>
            <a:r>
              <a:rPr lang="en-US" sz="1600" b="1" dirty="0" smtClean="0">
                <a:latin typeface="Courier New" pitchFamily="49" charset="0"/>
              </a:rPr>
              <a:t>, tag, </a:t>
            </a:r>
            <a:r>
              <a:rPr lang="en-US" sz="1600" b="1" dirty="0" err="1" smtClean="0">
                <a:latin typeface="Courier New" pitchFamily="49" charset="0"/>
              </a:rPr>
              <a:t>comm</a:t>
            </a:r>
            <a:r>
              <a:rPr lang="en-US" sz="1600" b="1" dirty="0" smtClean="0">
                <a:latin typeface="Courier New" pitchFamily="49" charset="0"/>
              </a:rPr>
              <a:t>, request)</a:t>
            </a:r>
          </a:p>
          <a:p>
            <a:pPr lvl="1"/>
            <a:r>
              <a:rPr lang="en-US" sz="1600" b="1" dirty="0" smtClean="0">
                <a:latin typeface="Courier New" pitchFamily="49" charset="0"/>
              </a:rPr>
              <a:t>MPI_IRECV(</a:t>
            </a:r>
            <a:r>
              <a:rPr lang="en-US" sz="1600" b="1" dirty="0" err="1" smtClean="0">
                <a:latin typeface="Courier New" pitchFamily="49" charset="0"/>
              </a:rPr>
              <a:t>buf</a:t>
            </a:r>
            <a:r>
              <a:rPr lang="en-US" sz="1600" b="1" dirty="0" smtClean="0">
                <a:latin typeface="Courier New" pitchFamily="49" charset="0"/>
              </a:rPr>
              <a:t>, count, </a:t>
            </a:r>
            <a:r>
              <a:rPr lang="en-US" sz="1600" b="1" dirty="0" err="1" smtClean="0">
                <a:latin typeface="Courier New" pitchFamily="49" charset="0"/>
              </a:rPr>
              <a:t>datatype</a:t>
            </a:r>
            <a:r>
              <a:rPr lang="en-US" sz="1600" b="1" dirty="0" smtClean="0">
                <a:latin typeface="Courier New" pitchFamily="49" charset="0"/>
              </a:rPr>
              <a:t>, </a:t>
            </a:r>
            <a:r>
              <a:rPr lang="en-US" sz="1600" b="1" dirty="0" err="1" smtClean="0">
                <a:latin typeface="Courier New" pitchFamily="49" charset="0"/>
              </a:rPr>
              <a:t>src</a:t>
            </a:r>
            <a:r>
              <a:rPr lang="en-US" sz="1600" b="1" dirty="0" smtClean="0">
                <a:latin typeface="Courier New" pitchFamily="49" charset="0"/>
              </a:rPr>
              <a:t>, tag, </a:t>
            </a:r>
            <a:r>
              <a:rPr lang="en-US" sz="1600" b="1" dirty="0" err="1" smtClean="0">
                <a:latin typeface="Courier New" pitchFamily="49" charset="0"/>
              </a:rPr>
              <a:t>comm</a:t>
            </a:r>
            <a:r>
              <a:rPr lang="en-US" sz="1600" b="1" dirty="0" smtClean="0">
                <a:latin typeface="Courier New" pitchFamily="49" charset="0"/>
              </a:rPr>
              <a:t>, request)</a:t>
            </a:r>
          </a:p>
          <a:p>
            <a:pPr lvl="1"/>
            <a:r>
              <a:rPr lang="en-US" sz="1600" b="1" dirty="0" smtClean="0">
                <a:latin typeface="Courier New" pitchFamily="49" charset="0"/>
              </a:rPr>
              <a:t>MPI_WAIT(request, status)</a:t>
            </a:r>
          </a:p>
          <a:p>
            <a:r>
              <a:rPr lang="en-US" sz="1800" dirty="0" smtClean="0">
                <a:latin typeface="Arial" charset="0"/>
                <a:ea typeface="MS PGothic" pitchFamily="34" charset="-128"/>
              </a:rPr>
              <a:t>Non-blocking operations allow overlapping computation and communication</a:t>
            </a:r>
          </a:p>
          <a:p>
            <a:r>
              <a:rPr lang="en-US" sz="1800" dirty="0" smtClean="0">
                <a:latin typeface="Arial" charset="0"/>
                <a:ea typeface="MS PGothic" pitchFamily="34" charset="-128"/>
              </a:rPr>
              <a:t>One can also test without waiting using </a:t>
            </a:r>
            <a:r>
              <a:rPr lang="en-US" sz="1600" b="1" dirty="0" smtClean="0">
                <a:latin typeface="Arial" charset="0"/>
                <a:ea typeface="MS PGothic" pitchFamily="34" charset="-128"/>
              </a:rPr>
              <a:t>MPI_TEST</a:t>
            </a:r>
            <a:endParaRPr lang="en-US" sz="1800" b="1" dirty="0" smtClean="0">
              <a:latin typeface="Arial" charset="0"/>
              <a:ea typeface="MS PGothic" pitchFamily="34" charset="-128"/>
            </a:endParaRPr>
          </a:p>
          <a:p>
            <a:pPr lvl="1"/>
            <a:r>
              <a:rPr lang="en-US" sz="1600" b="1" dirty="0" smtClean="0">
                <a:latin typeface="Arial" charset="0"/>
                <a:ea typeface="MS PGothic" pitchFamily="34" charset="-128"/>
                <a:cs typeface="+mn-cs"/>
              </a:rPr>
              <a:t>MPI_TEST(request, flag, status)</a:t>
            </a:r>
          </a:p>
          <a:p>
            <a:r>
              <a:rPr lang="en-US" sz="1800" dirty="0" smtClean="0">
                <a:latin typeface="Arial" charset="0"/>
                <a:ea typeface="MS PGothic" pitchFamily="34" charset="-128"/>
              </a:rPr>
              <a:t>Anywhere you use </a:t>
            </a:r>
            <a:r>
              <a:rPr lang="en-US" sz="1600" b="1" dirty="0" smtClean="0">
                <a:latin typeface="Arial" charset="0"/>
                <a:ea typeface="MS PGothic" pitchFamily="34" charset="-128"/>
              </a:rPr>
              <a:t>MPI_SEND</a:t>
            </a:r>
            <a:r>
              <a:rPr lang="en-US" sz="1800" b="1" dirty="0" smtClean="0">
                <a:latin typeface="Arial" charset="0"/>
                <a:ea typeface="MS PGothic" pitchFamily="34" charset="-128"/>
              </a:rPr>
              <a:t> </a:t>
            </a:r>
            <a:r>
              <a:rPr lang="en-US" sz="1800" dirty="0" smtClean="0">
                <a:latin typeface="Arial" charset="0"/>
                <a:ea typeface="MS PGothic" pitchFamily="34" charset="-128"/>
              </a:rPr>
              <a:t>or  </a:t>
            </a:r>
            <a:r>
              <a:rPr lang="en-US" sz="1600" b="1" dirty="0" smtClean="0">
                <a:latin typeface="Arial" charset="0"/>
                <a:ea typeface="MS PGothic" pitchFamily="34" charset="-128"/>
              </a:rPr>
              <a:t>MPI_RECV</a:t>
            </a:r>
            <a:r>
              <a:rPr lang="en-US" sz="1800" dirty="0" smtClean="0">
                <a:latin typeface="Arial" charset="0"/>
                <a:ea typeface="MS PGothic" pitchFamily="34" charset="-128"/>
              </a:rPr>
              <a:t>, you can use the pair of </a:t>
            </a:r>
            <a:r>
              <a:rPr lang="en-US" sz="1600" b="1" dirty="0" smtClean="0">
                <a:latin typeface="Arial" charset="0"/>
                <a:ea typeface="MS PGothic" pitchFamily="34" charset="-128"/>
              </a:rPr>
              <a:t>MPI_ISEND/MPI_WAIT</a:t>
            </a:r>
            <a:r>
              <a:rPr lang="en-US" sz="1800" b="1" dirty="0" smtClean="0">
                <a:latin typeface="Arial" charset="0"/>
                <a:ea typeface="MS PGothic" pitchFamily="34" charset="-128"/>
              </a:rPr>
              <a:t> </a:t>
            </a:r>
            <a:r>
              <a:rPr lang="en-US" sz="1800" dirty="0" smtClean="0">
                <a:latin typeface="Arial" charset="0"/>
                <a:ea typeface="MS PGothic" pitchFamily="34" charset="-128"/>
              </a:rPr>
              <a:t>or  </a:t>
            </a:r>
            <a:r>
              <a:rPr lang="en-US" sz="1600" b="1" dirty="0" smtClean="0">
                <a:latin typeface="Arial" charset="0"/>
                <a:ea typeface="MS PGothic" pitchFamily="34" charset="-128"/>
              </a:rPr>
              <a:t>MPI_IRECV/MPI_WAIT</a:t>
            </a:r>
            <a:endParaRPr lang="en-US" sz="1800" b="1" dirty="0" smtClean="0">
              <a:latin typeface="Arial" charset="0"/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04800" y="4191000"/>
            <a:ext cx="7924800" cy="2362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0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Completions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915400" cy="327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 smtClean="0"/>
              <a:t>It is sometimes desirable to wait on multiple requests: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1800" b="1" dirty="0" err="1">
                <a:latin typeface="Courier New" pitchFamily="49" charset="0"/>
              </a:rPr>
              <a:t>MPI_Waitall</a:t>
            </a:r>
            <a:r>
              <a:rPr lang="en-US" sz="1800" b="1" dirty="0">
                <a:latin typeface="Courier New" pitchFamily="49" charset="0"/>
              </a:rPr>
              <a:t>(count, </a:t>
            </a:r>
            <a:r>
              <a:rPr lang="en-US" sz="1800" b="1" dirty="0" err="1">
                <a:latin typeface="Courier New" pitchFamily="49" charset="0"/>
              </a:rPr>
              <a:t>array_of_requests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array_of_statuses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800" b="1" dirty="0" err="1">
                <a:latin typeface="Courier New" pitchFamily="49" charset="0"/>
              </a:rPr>
              <a:t>MPI_Waitany</a:t>
            </a:r>
            <a:r>
              <a:rPr lang="en-US" sz="1800" b="1" dirty="0">
                <a:latin typeface="Courier New" pitchFamily="49" charset="0"/>
              </a:rPr>
              <a:t>(count, </a:t>
            </a:r>
            <a:r>
              <a:rPr lang="en-US" sz="1800" b="1" dirty="0" err="1">
                <a:latin typeface="Courier New" pitchFamily="49" charset="0"/>
              </a:rPr>
              <a:t>array_of_requests</a:t>
            </a:r>
            <a:r>
              <a:rPr lang="en-US" sz="1800" b="1" dirty="0">
                <a:latin typeface="Courier New" pitchFamily="49" charset="0"/>
              </a:rPr>
              <a:t>, &amp;index, &amp;status)</a:t>
            </a:r>
          </a:p>
          <a:p>
            <a:pPr lvl="1">
              <a:lnSpc>
                <a:spcPct val="150000"/>
              </a:lnSpc>
            </a:pPr>
            <a:r>
              <a:rPr lang="en-US" sz="1800" b="1" dirty="0" err="1">
                <a:latin typeface="Courier New" pitchFamily="49" charset="0"/>
              </a:rPr>
              <a:t>MPI_Waitsome</a:t>
            </a:r>
            <a:r>
              <a:rPr lang="en-US" sz="1800" b="1" dirty="0" smtClean="0">
                <a:latin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</a:rPr>
              <a:t>incount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array_of_requests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 smtClean="0">
                <a:latin typeface="Courier New" pitchFamily="49" charset="0"/>
              </a:rPr>
              <a:t>outcount</a:t>
            </a:r>
            <a:r>
              <a:rPr lang="en-US" sz="1800" b="1" dirty="0" smtClean="0">
                <a:latin typeface="Courier New" pitchFamily="49" charset="0"/>
              </a:rPr>
              <a:t>,  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b="1" dirty="0" smtClean="0">
                <a:latin typeface="Courier New" pitchFamily="49" charset="0"/>
              </a:rPr>
              <a:t>               </a:t>
            </a:r>
            <a:r>
              <a:rPr lang="en-US" sz="1800" b="1" dirty="0" err="1" smtClean="0">
                <a:latin typeface="Courier New" pitchFamily="49" charset="0"/>
              </a:rPr>
              <a:t>array_of_indices</a:t>
            </a:r>
            <a:r>
              <a:rPr lang="en-US" sz="1800" b="1" dirty="0" smtClean="0">
                <a:latin typeface="Courier New" pitchFamily="49" charset="0"/>
              </a:rPr>
              <a:t>, </a:t>
            </a:r>
            <a:r>
              <a:rPr lang="en-US" sz="1800" b="1" dirty="0" err="1" smtClean="0">
                <a:latin typeface="Courier New" pitchFamily="49" charset="0"/>
              </a:rPr>
              <a:t>array_of_statuses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200" smtClean="0"/>
              <a:t>There</a:t>
            </a:r>
            <a:r>
              <a:rPr lang="en-US" sz="2200" b="1" dirty="0">
                <a:latin typeface="Courier New" pitchFamily="49" charset="0"/>
              </a:rPr>
              <a:t> </a:t>
            </a:r>
            <a:r>
              <a:rPr lang="en-US" sz="2200" smtClean="0"/>
              <a:t>are </a:t>
            </a:r>
            <a:r>
              <a:rPr lang="en-US" sz="2200" dirty="0" smtClean="0"/>
              <a:t>corresponding versions of </a:t>
            </a:r>
            <a:r>
              <a:rPr lang="en-US" sz="2000" b="1" dirty="0" smtClean="0">
                <a:latin typeface="Courier New" pitchFamily="49" charset="0"/>
              </a:rPr>
              <a:t>TEST</a:t>
            </a:r>
            <a:r>
              <a:rPr lang="en-US" sz="2200" dirty="0" smtClean="0"/>
              <a:t> for each of these</a:t>
            </a:r>
            <a:endParaRPr lang="en-US" sz="2200" b="1" dirty="0" smtClean="0">
              <a:latin typeface="Courier New" pitchFamily="49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34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3"/>
          <p:cNvSpPr txBox="1">
            <a:spLocks noGrp="1"/>
          </p:cNvSpPr>
          <p:nvPr/>
        </p:nvSpPr>
        <p:spPr bwMode="auto">
          <a:xfrm>
            <a:off x="8653463" y="5976938"/>
            <a:ext cx="3571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7BE04FEA-507A-46F9-ADEF-903261E61B27}" type="slidenum">
              <a:rPr lang="en-US" sz="1000" b="1">
                <a:solidFill>
                  <a:schemeClr val="bg1"/>
                </a:solidFill>
                <a:latin typeface="Arial" charset="0"/>
                <a:ea typeface="MS PGothic" pitchFamily="34" charset="-128"/>
              </a:rPr>
              <a:pPr algn="r"/>
              <a:t>59</a:t>
            </a:fld>
            <a:endParaRPr lang="en-US" sz="1000" b="1">
              <a:solidFill>
                <a:schemeClr val="bg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446276"/>
          </a:xfrm>
        </p:spPr>
        <p:txBody>
          <a:bodyPr lIns="91440" tIns="0" rIns="91440" bIns="45720" anchor="t">
            <a:spAutoFit/>
          </a:bodyPr>
          <a:lstStyle/>
          <a:p>
            <a:r>
              <a:rPr lang="en-US" dirty="0" smtClean="0"/>
              <a:t>Non-Blocking Send-Receive Diagram </a:t>
            </a:r>
          </a:p>
        </p:txBody>
      </p:sp>
      <p:grpSp>
        <p:nvGrpSpPr>
          <p:cNvPr id="45061" name="Group 9"/>
          <p:cNvGrpSpPr>
            <a:grpSpLocks/>
          </p:cNvGrpSpPr>
          <p:nvPr/>
        </p:nvGrpSpPr>
        <p:grpSpPr bwMode="auto">
          <a:xfrm>
            <a:off x="80964" y="762000"/>
            <a:ext cx="8980488" cy="5408613"/>
            <a:chOff x="51" y="529"/>
            <a:chExt cx="5657" cy="3407"/>
          </a:xfrm>
        </p:grpSpPr>
        <p:pic>
          <p:nvPicPr>
            <p:cNvPr id="45062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" y="529"/>
              <a:ext cx="5657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3" name="Line 6"/>
            <p:cNvSpPr>
              <a:spLocks noChangeShapeType="1"/>
            </p:cNvSpPr>
            <p:nvPr/>
          </p:nvSpPr>
          <p:spPr bwMode="auto">
            <a:xfrm>
              <a:off x="2795" y="1104"/>
              <a:ext cx="0" cy="18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4" name="Text Box 7"/>
            <p:cNvSpPr txBox="1">
              <a:spLocks noChangeArrowheads="1"/>
            </p:cNvSpPr>
            <p:nvPr/>
          </p:nvSpPr>
          <p:spPr bwMode="auto">
            <a:xfrm>
              <a:off x="2881" y="1849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2400">
                  <a:latin typeface="Arial" charset="0"/>
                  <a:ea typeface="MS PGothic" pitchFamily="34" charset="-128"/>
                </a:rPr>
                <a:t>time</a:t>
              </a:r>
            </a:p>
          </p:txBody>
        </p:sp>
        <p:pic>
          <p:nvPicPr>
            <p:cNvPr id="45065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3613"/>
              <a:ext cx="4098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64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Message-Passing Model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4148138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i="1" dirty="0"/>
              <a:t>process</a:t>
            </a:r>
            <a:r>
              <a:rPr lang="en-US" sz="2400" dirty="0"/>
              <a:t> is (traditionally) a program counter and address space.</a:t>
            </a:r>
          </a:p>
          <a:p>
            <a:r>
              <a:rPr lang="en-US" sz="2400" dirty="0"/>
              <a:t>Processes may have multiple </a:t>
            </a:r>
            <a:r>
              <a:rPr lang="en-US" sz="2400" i="1" dirty="0"/>
              <a:t>threads</a:t>
            </a:r>
            <a:r>
              <a:rPr lang="en-US" sz="2400" dirty="0"/>
              <a:t> (program counters and associated stacks) sharing a single address space.  MPI is for communication among processes, which have separate address spaces.</a:t>
            </a:r>
          </a:p>
          <a:p>
            <a:r>
              <a:rPr lang="en-US" sz="2400" dirty="0" smtClean="0"/>
              <a:t>Inter-process </a:t>
            </a:r>
            <a:r>
              <a:rPr lang="en-US" sz="2400" dirty="0"/>
              <a:t>communication consists of </a:t>
            </a:r>
          </a:p>
          <a:p>
            <a:pPr lvl="1"/>
            <a:r>
              <a:rPr lang="en-US" dirty="0"/>
              <a:t>synchronization</a:t>
            </a:r>
          </a:p>
          <a:p>
            <a:pPr lvl="1"/>
            <a:r>
              <a:rPr lang="en-US" dirty="0"/>
              <a:t>movement of data from one process’s address space to another’s.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2767013" y="5255884"/>
            <a:ext cx="1071304" cy="1120619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Process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4727834" y="5234182"/>
            <a:ext cx="1071304" cy="1120619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Process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910" name="Line 6"/>
          <p:cNvSpPr>
            <a:spLocks noChangeShapeType="1"/>
          </p:cNvSpPr>
          <p:nvPr/>
        </p:nvSpPr>
        <p:spPr bwMode="auto">
          <a:xfrm>
            <a:off x="3315902" y="5553795"/>
            <a:ext cx="18461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911" name="Line 7"/>
          <p:cNvSpPr>
            <a:spLocks noChangeShapeType="1"/>
          </p:cNvSpPr>
          <p:nvPr/>
        </p:nvSpPr>
        <p:spPr bwMode="auto">
          <a:xfrm>
            <a:off x="3330021" y="6033215"/>
            <a:ext cx="1817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4065991" y="5214453"/>
            <a:ext cx="5068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</a:rPr>
              <a:t>MPI</a:t>
            </a:r>
          </a:p>
        </p:txBody>
      </p:sp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4080110" y="5985865"/>
            <a:ext cx="503001" cy="30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</a:rPr>
              <a:t>MPI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40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Completion and Buffering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 smtClean="0">
                <a:ea typeface="MS PGothic" pitchFamily="34" charset="-128"/>
              </a:rPr>
              <a:t>For a communication to succeed:</a:t>
            </a:r>
          </a:p>
          <a:p>
            <a:pPr marL="685800" lvl="1" indent="-288925" ea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sz="1800" dirty="0" smtClean="0">
                <a:ea typeface="MS PGothic" pitchFamily="34" charset="-128"/>
              </a:rPr>
              <a:t>Sender must specify a valid destination rank</a:t>
            </a:r>
          </a:p>
          <a:p>
            <a:pPr marL="685800" lvl="1" indent="-288925" ea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sz="1800" dirty="0" smtClean="0">
                <a:ea typeface="MS PGothic" pitchFamily="34" charset="-128"/>
              </a:rPr>
              <a:t>Receiver must specify a valid source rank (including MPI_ANY_SOURCE)</a:t>
            </a:r>
          </a:p>
          <a:p>
            <a:pPr marL="685800" lvl="1" indent="-288925" ea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sz="1800" dirty="0" smtClean="0">
                <a:ea typeface="MS PGothic" pitchFamily="34" charset="-128"/>
              </a:rPr>
              <a:t>The communicator must be the same</a:t>
            </a:r>
          </a:p>
          <a:p>
            <a:pPr marL="685800" lvl="1" indent="-288925" ea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sz="1800" dirty="0" smtClean="0">
                <a:ea typeface="MS PGothic" pitchFamily="34" charset="-128"/>
              </a:rPr>
              <a:t>Tags must match</a:t>
            </a:r>
          </a:p>
          <a:p>
            <a:pPr marL="685800" lvl="1" indent="-288925" ea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sz="1800" dirty="0" smtClean="0">
                <a:ea typeface="MS PGothic" pitchFamily="34" charset="-128"/>
              </a:rPr>
              <a:t>Receiver’s buffer must be large enough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ea typeface="MS PGothic" pitchFamily="34" charset="-128"/>
              </a:rPr>
              <a:t>A send has completed when the user supplied buffer can be reused 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ea typeface="MS PGothic" pitchFamily="34" charset="-128"/>
            </a:endParaRPr>
          </a:p>
          <a:p>
            <a:pPr>
              <a:lnSpc>
                <a:spcPct val="100000"/>
              </a:lnSpc>
              <a:buNone/>
            </a:pPr>
            <a:endParaRPr lang="en-US" sz="2000" dirty="0" smtClean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ea typeface="MS PGothic" pitchFamily="34" charset="-128"/>
              </a:rPr>
              <a:t>Just because the send completes does not mean that the receive has completed</a:t>
            </a:r>
          </a:p>
          <a:p>
            <a:pPr marL="685800" lvl="1" indent="-288925" ea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sz="1800" dirty="0" smtClean="0">
                <a:ea typeface="MS PGothic" pitchFamily="34" charset="-128"/>
              </a:rPr>
              <a:t>Message may be buffered by the system</a:t>
            </a:r>
          </a:p>
          <a:p>
            <a:pPr marL="685800" lvl="1" indent="-288925" ea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</a:pPr>
            <a:r>
              <a:rPr lang="en-US" sz="1800" dirty="0" smtClean="0">
                <a:ea typeface="MS PGothic" pitchFamily="34" charset="-128"/>
              </a:rPr>
              <a:t>Message may still be in transit</a:t>
            </a:r>
            <a:endParaRPr lang="en-US" sz="1600" dirty="0" smtClean="0">
              <a:ea typeface="MS PGothic" pitchFamily="34" charset="-128"/>
            </a:endParaRPr>
          </a:p>
          <a:p>
            <a:pPr lvl="1">
              <a:lnSpc>
                <a:spcPct val="100000"/>
              </a:lnSpc>
            </a:pPr>
            <a:endParaRPr lang="en-US" sz="1800" dirty="0" smtClean="0"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04800" y="4191000"/>
            <a:ext cx="7924800" cy="2362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3352800"/>
            <a:ext cx="914400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3505200"/>
            <a:ext cx="914400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" y="3429000"/>
            <a:ext cx="4267200" cy="1143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*</a:t>
            </a:r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buf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= 3;</a:t>
            </a:r>
          </a:p>
          <a:p>
            <a:r>
              <a:rPr lang="en-US" sz="1400" b="1" dirty="0" err="1" smtClean="0">
                <a:solidFill>
                  <a:srgbClr val="FF66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MPI_Send</a:t>
            </a:r>
            <a:r>
              <a:rPr lang="en-US" sz="1400" b="1" dirty="0" smtClean="0">
                <a:solidFill>
                  <a:srgbClr val="FF66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66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buf</a:t>
            </a:r>
            <a:r>
              <a:rPr lang="en-US" sz="1400" b="1" dirty="0" smtClean="0">
                <a:solidFill>
                  <a:srgbClr val="FF66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, 1, MPI_INT …)</a:t>
            </a:r>
          </a:p>
          <a:p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*</a:t>
            </a:r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buf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= 4; /* OK, receiver will always </a:t>
            </a:r>
          </a:p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           receive 3 */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648200" y="3429000"/>
            <a:ext cx="4267200" cy="1143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*</a:t>
            </a:r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buf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= 3;</a:t>
            </a:r>
          </a:p>
          <a:p>
            <a:r>
              <a:rPr lang="en-US" sz="1400" b="1" dirty="0" err="1" smtClean="0">
                <a:solidFill>
                  <a:srgbClr val="FF66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MPI_Isend</a:t>
            </a:r>
            <a:r>
              <a:rPr lang="en-US" sz="1400" b="1" dirty="0" smtClean="0">
                <a:solidFill>
                  <a:srgbClr val="FF66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66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buf</a:t>
            </a:r>
            <a:r>
              <a:rPr lang="en-US" sz="1400" b="1" dirty="0" smtClean="0">
                <a:solidFill>
                  <a:srgbClr val="FF6600"/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, 1, MPI_INT …)</a:t>
            </a:r>
          </a:p>
          <a:p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*</a:t>
            </a:r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buf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= 4; /* Receiver may get 3, 4, or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Courier New" pitchFamily="49" charset="0"/>
              <a:ea typeface="MS PGothic" pitchFamily="34" charset="-128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             anything else */</a:t>
            </a:r>
          </a:p>
          <a:p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MPI_Wait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ea typeface="MS PGothic" pitchFamily="34" charset="-128"/>
                <a:cs typeface="Courier New" pitchFamily="49" charset="0"/>
              </a:rPr>
              <a:t>(…);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Courier New" pitchFamily="49" charset="0"/>
              <a:ea typeface="MS PGothic" pitchFamily="34" charset="-128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Non-Blocking communication example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209800" y="168522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667000" y="168522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168522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581400" y="168522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38600" y="168522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495800" y="168522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953000" y="168522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410200" y="168522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168522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P0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09800" y="275202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667000" y="275202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124200" y="275202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581400" y="275202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038600" y="275202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495800" y="275202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53000" y="275202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410200" y="275202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2646" y="275202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P1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3962400" y="2142420"/>
            <a:ext cx="0" cy="45720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553200" y="205455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Blocking Communication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233246" y="426720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690446" y="426720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147646" y="426720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604846" y="426720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062046" y="426720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519246" y="426720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976446" y="426720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433646" y="4267200"/>
            <a:ext cx="457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42646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P0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209800" y="533400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2667000" y="533400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3124200" y="533400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581400" y="533400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038600" y="533400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4495800" y="533400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953000" y="533400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5410200" y="5334000"/>
            <a:ext cx="457200" cy="3810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66092" y="5334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P1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76646" y="463653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Non-blocking Communication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>
            <a:off x="2438400" y="4724400"/>
            <a:ext cx="0" cy="45720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2895600" y="4724400"/>
            <a:ext cx="0" cy="457200"/>
          </a:xfrm>
          <a:prstGeom prst="straightConnector1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000"/>
                            </p:stCondLst>
                            <p:childTnLst>
                              <p:par>
                                <p:cTn id="1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FF3B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04800" y="990600"/>
            <a:ext cx="8686800" cy="533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main(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int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argc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, char **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argv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)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{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[...snip...]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if (rank == 0) {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	 </a:t>
            </a:r>
            <a:r>
              <a:rPr lang="en-US" altLang="zh-CN" sz="1600" b="1" dirty="0" smtClean="0">
                <a:solidFill>
                  <a:srgbClr val="151515"/>
                </a:solidFill>
                <a:latin typeface="Courier New" pitchFamily="49" charset="0"/>
              </a:rPr>
              <a:t>for 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(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=0;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&lt; 100;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++) {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    /* Compute each data element and send it out */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    data[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] = compute(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   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MPI_Isend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(&amp;data[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], 1, MPI_INT, 1, 0, MPI_COMM_WORLD,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              &amp;request[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]);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	 </a:t>
            </a:r>
            <a:r>
              <a:rPr lang="en-US" altLang="zh-CN" sz="1600" b="1" dirty="0" smtClean="0">
                <a:solidFill>
                  <a:srgbClr val="151515"/>
                </a:solidFill>
                <a:latin typeface="Courier New" pitchFamily="49" charset="0"/>
              </a:rPr>
              <a:t>}</a:t>
            </a:r>
            <a:endParaRPr lang="en-US" altLang="zh-CN" sz="1600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</a:t>
            </a:r>
            <a:r>
              <a:rPr lang="en-US" altLang="zh-CN" sz="1600" b="1" dirty="0" smtClean="0">
                <a:solidFill>
                  <a:srgbClr val="151515"/>
                </a:solidFill>
                <a:latin typeface="Courier New" pitchFamily="49" charset="0"/>
              </a:rPr>
              <a:t> </a:t>
            </a:r>
            <a:r>
              <a:rPr lang="en-US" altLang="zh-CN" sz="1600" b="1" dirty="0" err="1" smtClean="0">
                <a:solidFill>
                  <a:srgbClr val="151515"/>
                </a:solidFill>
                <a:latin typeface="Courier New" pitchFamily="49" charset="0"/>
              </a:rPr>
              <a:t>MPI_Waitall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(100, request, MPI_STATUSES_IGNORE</a:t>
            </a:r>
            <a:r>
              <a:rPr lang="en-US" altLang="zh-CN" sz="1600" b="1" dirty="0" smtClean="0">
                <a:solidFill>
                  <a:srgbClr val="151515"/>
                </a:solidFill>
                <a:latin typeface="Courier New" pitchFamily="49" charset="0"/>
              </a:rPr>
              <a:t>)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</a:t>
            </a:r>
            <a:r>
              <a:rPr lang="en-US" altLang="zh-CN" sz="1600" b="1" dirty="0" smtClean="0">
                <a:solidFill>
                  <a:srgbClr val="151515"/>
                </a:solidFill>
                <a:latin typeface="Courier New" pitchFamily="49" charset="0"/>
              </a:rPr>
              <a:t>   }</a:t>
            </a:r>
            <a:endParaRPr lang="en-US" altLang="zh-CN" sz="1600" b="1" dirty="0">
              <a:solidFill>
                <a:srgbClr val="151515"/>
              </a:solidFill>
              <a:latin typeface="Courier New" pitchFamily="49" charset="0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else {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for (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= 0;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&lt; 100;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++)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    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MPI_Recv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(&amp;data[</a:t>
            </a:r>
            <a:r>
              <a:rPr lang="en-US" altLang="zh-CN" sz="1600" b="1" dirty="0" err="1">
                <a:solidFill>
                  <a:srgbClr val="151515"/>
                </a:solidFill>
                <a:latin typeface="Courier New" pitchFamily="49" charset="0"/>
              </a:rPr>
              <a:t>i</a:t>
            </a: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], 1, MPI_INT, 0, 0, MPI_COMM_WORLD,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                 MPI_STATUS_IGNORE);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 New" pitchFamily="49" charset="0"/>
              </a:rPr>
              <a:t>    [...snip...]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zh-CN" sz="1600" b="1" dirty="0">
                <a:solidFill>
                  <a:srgbClr val="151515"/>
                </a:solidFill>
                <a:latin typeface="Courier" pitchFamily="49" charset="0"/>
              </a:rPr>
              <a:t>}</a:t>
            </a:r>
            <a:endParaRPr lang="en-US" altLang="zh-CN" sz="1600" b="1" dirty="0">
              <a:solidFill>
                <a:srgbClr val="151515"/>
              </a:solidFill>
              <a:latin typeface="Courier New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Non-Blocking communication example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Regular Mesh Algorithms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46075" y="990600"/>
            <a:ext cx="7935913" cy="5181599"/>
          </a:xfrm>
        </p:spPr>
        <p:txBody>
          <a:bodyPr/>
          <a:lstStyle/>
          <a:p>
            <a:pPr eaLnBrk="1" hangingPunct="1"/>
            <a:r>
              <a:rPr lang="en-US" dirty="0"/>
              <a:t>Many scientific applications involve the solution of partial differential equations (</a:t>
            </a:r>
            <a:r>
              <a:rPr lang="en-US" dirty="0" err="1"/>
              <a:t>PDEs</a:t>
            </a:r>
            <a:r>
              <a:rPr lang="en-US" dirty="0"/>
              <a:t>)</a:t>
            </a:r>
          </a:p>
          <a:p>
            <a:pPr eaLnBrk="1" hangingPunct="1"/>
            <a:r>
              <a:rPr lang="en-US" dirty="0"/>
              <a:t>Many algorithms for approximating the solution of </a:t>
            </a:r>
            <a:r>
              <a:rPr lang="en-US" dirty="0" err="1"/>
              <a:t>PDEs</a:t>
            </a:r>
            <a:r>
              <a:rPr lang="en-US" dirty="0"/>
              <a:t> rely on forming a set of difference equations</a:t>
            </a:r>
          </a:p>
          <a:p>
            <a:pPr lvl="1" eaLnBrk="1" hangingPunct="1"/>
            <a:r>
              <a:rPr lang="en-US" dirty="0"/>
              <a:t>Finite difference, finite elements, finite volume</a:t>
            </a:r>
          </a:p>
          <a:p>
            <a:pPr eaLnBrk="1" hangingPunct="1"/>
            <a:r>
              <a:rPr lang="en-US" dirty="0"/>
              <a:t>The exact form of the </a:t>
            </a:r>
            <a:r>
              <a:rPr lang="en-US" dirty="0" smtClean="0"/>
              <a:t>differential </a:t>
            </a:r>
            <a:r>
              <a:rPr lang="en-US" dirty="0"/>
              <a:t>equations depends on the particular method</a:t>
            </a:r>
          </a:p>
          <a:p>
            <a:pPr lvl="1" eaLnBrk="1" hangingPunct="1"/>
            <a:r>
              <a:rPr lang="en-US" dirty="0"/>
              <a:t>From the point of view of parallel programming for these algorithms, the operations are the </a:t>
            </a:r>
            <a:r>
              <a:rPr lang="en-US" dirty="0" smtClean="0"/>
              <a:t>same</a:t>
            </a:r>
          </a:p>
          <a:p>
            <a:r>
              <a:rPr lang="en-US" dirty="0" smtClean="0"/>
              <a:t>Five-point </a:t>
            </a:r>
            <a:r>
              <a:rPr lang="en-US" smtClean="0"/>
              <a:t>stencil is a </a:t>
            </a:r>
            <a:r>
              <a:rPr lang="en-US" dirty="0" smtClean="0"/>
              <a:t>popular approximation solution</a:t>
            </a:r>
            <a:endParaRPr lang="en-US" dirty="0"/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489700"/>
            <a:ext cx="384175" cy="365125"/>
          </a:xfrm>
          <a:prstGeom prst="rect">
            <a:avLst/>
          </a:prstGeom>
          <a:noFill/>
        </p:spPr>
        <p:txBody>
          <a:bodyPr/>
          <a:lstStyle/>
          <a:p>
            <a:fld id="{53DF88CD-B212-4A4D-B350-7385B2E8555A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ＭＳ Ｐゴシック" pitchFamily="-107" charset="-128"/>
                <a:cs typeface="ＭＳ Ｐゴシック" pitchFamily="-107" charset="-128"/>
                <a:sym typeface="Symbol" pitchFamily="-107" charset="2"/>
              </a:rPr>
              <a:t>The Global Data Structure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71475" y="1066800"/>
            <a:ext cx="4124325" cy="4953000"/>
          </a:xfrm>
        </p:spPr>
        <p:txBody>
          <a:bodyPr/>
          <a:lstStyle/>
          <a:p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Each circle is a mesh point</a:t>
            </a:r>
          </a:p>
          <a:p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Difference equation evaluated at each point involves the four neighbors</a:t>
            </a:r>
          </a:p>
          <a:p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The red “plus” is called the method’s stencil</a:t>
            </a:r>
          </a:p>
          <a:p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Good numerical algorithms form a matrix equation Au=</a:t>
            </a:r>
            <a:r>
              <a:rPr lang="en-US" sz="2000" dirty="0" err="1" smtClean="0">
                <a:ea typeface="ＭＳ Ｐゴシック" pitchFamily="-107" charset="-128"/>
                <a:cs typeface="ＭＳ Ｐゴシック" pitchFamily="-107" charset="-128"/>
              </a:rPr>
              <a:t>f</a:t>
            </a:r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; solving this requires computing </a:t>
            </a:r>
            <a:r>
              <a:rPr lang="en-US" sz="2000" dirty="0" err="1" smtClean="0">
                <a:ea typeface="ＭＳ Ｐゴシック" pitchFamily="-107" charset="-128"/>
                <a:cs typeface="ＭＳ Ｐゴシック" pitchFamily="-107" charset="-128"/>
              </a:rPr>
              <a:t>Bv</a:t>
            </a:r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, where B is a matrix derived from A. These evaluations involve computations with the neighbors on the mesh.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657725" y="2051050"/>
            <a:ext cx="3886200" cy="3733800"/>
            <a:chOff x="2400" y="816"/>
            <a:chExt cx="2448" cy="2352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400" y="1680"/>
              <a:ext cx="2448" cy="48"/>
              <a:chOff x="960" y="1680"/>
              <a:chExt cx="2448" cy="48"/>
            </a:xfrm>
          </p:grpSpPr>
          <p:sp>
            <p:nvSpPr>
              <p:cNvPr id="31403" name="Oval 6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4" name="Oval 7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5" name="Oval 8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6" name="Oval 9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7" name="Oval 10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8" name="Oval 11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9" name="Oval 12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0" name="Oval 13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1" name="Oval 14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2" name="Oval 15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3" name="Oval 16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4" name="Oval 17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5" name="Oval 18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6" name="Oval 19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7" name="Oval 20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8" name="Oval 21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9" name="Oval 22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0" name="Oval 23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1" name="Oval 24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2" name="Oval 25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3" name="Oval 26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4" name="Oval 27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5" name="Oval 28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6" name="Oval 29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7" name="Oval 30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8" name="Oval 31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32"/>
            <p:cNvGrpSpPr>
              <a:grpSpLocks/>
            </p:cNvGrpSpPr>
            <p:nvPr/>
          </p:nvGrpSpPr>
          <p:grpSpPr bwMode="auto">
            <a:xfrm>
              <a:off x="2400" y="1776"/>
              <a:ext cx="2448" cy="48"/>
              <a:chOff x="960" y="1680"/>
              <a:chExt cx="2448" cy="48"/>
            </a:xfrm>
          </p:grpSpPr>
          <p:sp>
            <p:nvSpPr>
              <p:cNvPr id="31377" name="Oval 33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8" name="Oval 34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9" name="Oval 35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0" name="Oval 36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1" name="Oval 37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2" name="Oval 38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3" name="Oval 39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4" name="Oval 40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5" name="Oval 41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6" name="Oval 42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7" name="Oval 43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8" name="Oval 44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9" name="Oval 45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0" name="Oval 46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1" name="Oval 47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2" name="Oval 48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3" name="Oval 49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4" name="Oval 50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5" name="Oval 51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6" name="Oval 52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7" name="Oval 53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8" name="Oval 54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9" name="Oval 55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0" name="Oval 56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1" name="Oval 57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2" name="Oval 58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59"/>
            <p:cNvGrpSpPr>
              <a:grpSpLocks/>
            </p:cNvGrpSpPr>
            <p:nvPr/>
          </p:nvGrpSpPr>
          <p:grpSpPr bwMode="auto">
            <a:xfrm>
              <a:off x="2400" y="1872"/>
              <a:ext cx="2448" cy="48"/>
              <a:chOff x="960" y="1680"/>
              <a:chExt cx="2448" cy="48"/>
            </a:xfrm>
          </p:grpSpPr>
          <p:sp>
            <p:nvSpPr>
              <p:cNvPr id="31351" name="Oval 60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2" name="Oval 61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3" name="Oval 62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4" name="Oval 63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5" name="Oval 64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6" name="Oval 65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7" name="Oval 66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8" name="Oval 67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9" name="Oval 68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0" name="Oval 69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1" name="Oval 70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2" name="Oval 71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3" name="Oval 72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4" name="Oval 73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5" name="Oval 74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6" name="Oval 75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7" name="Oval 76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8" name="Oval 77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9" name="Oval 78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0" name="Oval 79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1" name="Oval 80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2" name="Oval 81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3" name="Oval 82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4" name="Oval 83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5" name="Oval 84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6" name="Oval 85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86"/>
            <p:cNvGrpSpPr>
              <a:grpSpLocks/>
            </p:cNvGrpSpPr>
            <p:nvPr/>
          </p:nvGrpSpPr>
          <p:grpSpPr bwMode="auto">
            <a:xfrm>
              <a:off x="2400" y="1968"/>
              <a:ext cx="2448" cy="48"/>
              <a:chOff x="960" y="1680"/>
              <a:chExt cx="2448" cy="48"/>
            </a:xfrm>
          </p:grpSpPr>
          <p:sp>
            <p:nvSpPr>
              <p:cNvPr id="31325" name="Oval 87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6" name="Oval 88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7" name="Oval 89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8" name="Oval 90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9" name="Oval 91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0" name="Oval 92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1" name="Oval 93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2" name="Oval 94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3" name="Oval 95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4" name="Oval 96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5" name="Oval 97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6" name="Oval 98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7" name="Oval 99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8" name="Oval 100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9" name="Oval 101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0" name="Oval 102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1" name="Oval 103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2" name="Oval 104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3" name="Oval 105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4" name="Oval 106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5" name="Oval 107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6" name="Oval 108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7" name="Oval 109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8" name="Oval 110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9" name="Oval 111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0" name="Oval 112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113"/>
            <p:cNvGrpSpPr>
              <a:grpSpLocks/>
            </p:cNvGrpSpPr>
            <p:nvPr/>
          </p:nvGrpSpPr>
          <p:grpSpPr bwMode="auto">
            <a:xfrm>
              <a:off x="2400" y="2064"/>
              <a:ext cx="2448" cy="48"/>
              <a:chOff x="960" y="1680"/>
              <a:chExt cx="2448" cy="48"/>
            </a:xfrm>
          </p:grpSpPr>
          <p:sp>
            <p:nvSpPr>
              <p:cNvPr id="31299" name="Oval 114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0" name="Oval 115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1" name="Oval 116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2" name="Oval 117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3" name="Oval 118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4" name="Oval 119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5" name="Oval 120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6" name="Oval 121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7" name="Oval 122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8" name="Oval 123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9" name="Oval 124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0" name="Oval 125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1" name="Oval 126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2" name="Oval 127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3" name="Oval 128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4" name="Oval 129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5" name="Oval 130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6" name="Oval 131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7" name="Oval 132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8" name="Oval 133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9" name="Oval 134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0" name="Oval 135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1" name="Oval 136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2" name="Oval 137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3" name="Oval 138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4" name="Oval 139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40"/>
            <p:cNvGrpSpPr>
              <a:grpSpLocks/>
            </p:cNvGrpSpPr>
            <p:nvPr/>
          </p:nvGrpSpPr>
          <p:grpSpPr bwMode="auto">
            <a:xfrm>
              <a:off x="2400" y="2160"/>
              <a:ext cx="2448" cy="48"/>
              <a:chOff x="960" y="1680"/>
              <a:chExt cx="2448" cy="48"/>
            </a:xfrm>
          </p:grpSpPr>
          <p:sp>
            <p:nvSpPr>
              <p:cNvPr id="31273" name="Oval 141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4" name="Oval 142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5" name="Oval 143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6" name="Oval 144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7" name="Oval 145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8" name="Oval 146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9" name="Oval 147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0" name="Oval 148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1" name="Oval 149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2" name="Oval 150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3" name="Oval 151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4" name="Oval 152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5" name="Oval 153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6" name="Oval 154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7" name="Oval 155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8" name="Oval 156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9" name="Oval 157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0" name="Oval 158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1" name="Oval 159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2" name="Oval 160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3" name="Oval 161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4" name="Oval 162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5" name="Oval 163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6" name="Oval 164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7" name="Oval 165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8" name="Oval 166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167"/>
            <p:cNvGrpSpPr>
              <a:grpSpLocks/>
            </p:cNvGrpSpPr>
            <p:nvPr/>
          </p:nvGrpSpPr>
          <p:grpSpPr bwMode="auto">
            <a:xfrm>
              <a:off x="2400" y="2256"/>
              <a:ext cx="2448" cy="48"/>
              <a:chOff x="960" y="1680"/>
              <a:chExt cx="2448" cy="48"/>
            </a:xfrm>
          </p:grpSpPr>
          <p:sp>
            <p:nvSpPr>
              <p:cNvPr id="31247" name="Oval 168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8" name="Oval 169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9" name="Oval 170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0" name="Oval 171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1" name="Oval 172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2" name="Oval 173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3" name="Oval 174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4" name="Oval 175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5" name="Oval 176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6" name="Oval 177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7" name="Oval 178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8" name="Oval 179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9" name="Oval 180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0" name="Oval 181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1" name="Oval 182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2" name="Oval 183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3" name="Oval 184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4" name="Oval 185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5" name="Oval 186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6" name="Oval 187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7" name="Oval 188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8" name="Oval 189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9" name="Oval 190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0" name="Oval 191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1" name="Oval 192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2" name="Oval 193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94"/>
            <p:cNvGrpSpPr>
              <a:grpSpLocks/>
            </p:cNvGrpSpPr>
            <p:nvPr/>
          </p:nvGrpSpPr>
          <p:grpSpPr bwMode="auto">
            <a:xfrm>
              <a:off x="2400" y="2352"/>
              <a:ext cx="2448" cy="48"/>
              <a:chOff x="960" y="1680"/>
              <a:chExt cx="2448" cy="48"/>
            </a:xfrm>
          </p:grpSpPr>
          <p:sp>
            <p:nvSpPr>
              <p:cNvPr id="31221" name="Oval 195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2" name="Oval 196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3" name="Oval 197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4" name="Oval 198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5" name="Oval 199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6" name="Oval 200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7" name="Oval 201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8" name="Oval 202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9" name="Oval 203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0" name="Oval 204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1" name="Oval 205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2" name="Oval 206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3" name="Oval 207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4" name="Oval 208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5" name="Oval 209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6" name="Oval 210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7" name="Oval 211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8" name="Oval 212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9" name="Oval 213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0" name="Oval 214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1" name="Oval 215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2" name="Oval 216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3" name="Oval 217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4" name="Oval 218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5" name="Oval 219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6" name="Oval 220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221"/>
            <p:cNvGrpSpPr>
              <a:grpSpLocks/>
            </p:cNvGrpSpPr>
            <p:nvPr/>
          </p:nvGrpSpPr>
          <p:grpSpPr bwMode="auto">
            <a:xfrm>
              <a:off x="2400" y="2448"/>
              <a:ext cx="2448" cy="48"/>
              <a:chOff x="960" y="1680"/>
              <a:chExt cx="2448" cy="48"/>
            </a:xfrm>
          </p:grpSpPr>
          <p:sp>
            <p:nvSpPr>
              <p:cNvPr id="31195" name="Oval 222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6" name="Oval 223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7" name="Oval 224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8" name="Oval 225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9" name="Oval 226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0" name="Oval 227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1" name="Oval 228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2" name="Oval 229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3" name="Oval 230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4" name="Oval 231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5" name="Oval 232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6" name="Oval 233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7" name="Oval 234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8" name="Oval 235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9" name="Oval 236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0" name="Oval 237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1" name="Oval 238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2" name="Oval 239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3" name="Oval 240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4" name="Oval 241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5" name="Oval 242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6" name="Oval 243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7" name="Oval 244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8" name="Oval 245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9" name="Oval 246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0" name="Oval 247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248"/>
            <p:cNvGrpSpPr>
              <a:grpSpLocks/>
            </p:cNvGrpSpPr>
            <p:nvPr/>
          </p:nvGrpSpPr>
          <p:grpSpPr bwMode="auto">
            <a:xfrm>
              <a:off x="2400" y="2544"/>
              <a:ext cx="2448" cy="48"/>
              <a:chOff x="960" y="1680"/>
              <a:chExt cx="2448" cy="48"/>
            </a:xfrm>
          </p:grpSpPr>
          <p:sp>
            <p:nvSpPr>
              <p:cNvPr id="31169" name="Oval 249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0" name="Oval 250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1" name="Oval 251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2" name="Oval 252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3" name="Oval 253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4" name="Oval 254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5" name="Oval 255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6" name="Oval 256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7" name="Oval 257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8" name="Oval 258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9" name="Oval 259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0" name="Oval 260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1" name="Oval 261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2" name="Oval 262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3" name="Oval 263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4" name="Oval 264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5" name="Oval 265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6" name="Oval 266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7" name="Oval 267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8" name="Oval 268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9" name="Oval 269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0" name="Oval 270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1" name="Oval 271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2" name="Oval 272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3" name="Oval 273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4" name="Oval 274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275"/>
            <p:cNvGrpSpPr>
              <a:grpSpLocks/>
            </p:cNvGrpSpPr>
            <p:nvPr/>
          </p:nvGrpSpPr>
          <p:grpSpPr bwMode="auto">
            <a:xfrm>
              <a:off x="2400" y="2640"/>
              <a:ext cx="2448" cy="48"/>
              <a:chOff x="960" y="1680"/>
              <a:chExt cx="2448" cy="48"/>
            </a:xfrm>
          </p:grpSpPr>
          <p:sp>
            <p:nvSpPr>
              <p:cNvPr id="31143" name="Oval 276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4" name="Oval 277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5" name="Oval 278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6" name="Oval 279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7" name="Oval 280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8" name="Oval 281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9" name="Oval 282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0" name="Oval 283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1" name="Oval 284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2" name="Oval 285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3" name="Oval 286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4" name="Oval 287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5" name="Oval 288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6" name="Oval 289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7" name="Oval 290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8" name="Oval 291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9" name="Oval 292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0" name="Oval 293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1" name="Oval 294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2" name="Oval 295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3" name="Oval 296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4" name="Oval 297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5" name="Oval 298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6" name="Oval 299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7" name="Oval 300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8" name="Oval 301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302"/>
            <p:cNvGrpSpPr>
              <a:grpSpLocks/>
            </p:cNvGrpSpPr>
            <p:nvPr/>
          </p:nvGrpSpPr>
          <p:grpSpPr bwMode="auto">
            <a:xfrm>
              <a:off x="2400" y="2736"/>
              <a:ext cx="2448" cy="48"/>
              <a:chOff x="960" y="1680"/>
              <a:chExt cx="2448" cy="48"/>
            </a:xfrm>
          </p:grpSpPr>
          <p:sp>
            <p:nvSpPr>
              <p:cNvPr id="31117" name="Oval 303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8" name="Oval 304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9" name="Oval 305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0" name="Oval 306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1" name="Oval 307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2" name="Oval 308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3" name="Oval 309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4" name="Oval 310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5" name="Oval 311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6" name="Oval 312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7" name="Oval 313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8" name="Oval 314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9" name="Oval 315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0" name="Oval 316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1" name="Oval 317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2" name="Oval 318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3" name="Oval 319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4" name="Oval 320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5" name="Oval 321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6" name="Oval 322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7" name="Oval 323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8" name="Oval 324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9" name="Oval 325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0" name="Oval 326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1" name="Oval 327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2" name="Oval 328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329"/>
            <p:cNvGrpSpPr>
              <a:grpSpLocks/>
            </p:cNvGrpSpPr>
            <p:nvPr/>
          </p:nvGrpSpPr>
          <p:grpSpPr bwMode="auto">
            <a:xfrm>
              <a:off x="2400" y="2832"/>
              <a:ext cx="2448" cy="48"/>
              <a:chOff x="960" y="1680"/>
              <a:chExt cx="2448" cy="48"/>
            </a:xfrm>
          </p:grpSpPr>
          <p:sp>
            <p:nvSpPr>
              <p:cNvPr id="31091" name="Oval 330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2" name="Oval 331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3" name="Oval 332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4" name="Oval 333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5" name="Oval 334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6" name="Oval 335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7" name="Oval 336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8" name="Oval 337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9" name="Oval 338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0" name="Oval 339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1" name="Oval 340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2" name="Oval 341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3" name="Oval 342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4" name="Oval 343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5" name="Oval 344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6" name="Oval 345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7" name="Oval 346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8" name="Oval 347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9" name="Oval 348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0" name="Oval 349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1" name="Oval 350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2" name="Oval 351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3" name="Oval 352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4" name="Oval 353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5" name="Oval 354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6" name="Oval 355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356"/>
            <p:cNvGrpSpPr>
              <a:grpSpLocks/>
            </p:cNvGrpSpPr>
            <p:nvPr/>
          </p:nvGrpSpPr>
          <p:grpSpPr bwMode="auto">
            <a:xfrm>
              <a:off x="2400" y="2928"/>
              <a:ext cx="2448" cy="48"/>
              <a:chOff x="960" y="1680"/>
              <a:chExt cx="2448" cy="48"/>
            </a:xfrm>
          </p:grpSpPr>
          <p:sp>
            <p:nvSpPr>
              <p:cNvPr id="31065" name="Oval 357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6" name="Oval 358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7" name="Oval 359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8" name="Oval 360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9" name="Oval 361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0" name="Oval 362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1" name="Oval 363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2" name="Oval 364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3" name="Oval 365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4" name="Oval 366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5" name="Oval 367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6" name="Oval 368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7" name="Oval 369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8" name="Oval 370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9" name="Oval 371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0" name="Oval 372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1" name="Oval 373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2" name="Oval 374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3" name="Oval 375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4" name="Oval 376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5" name="Oval 377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6" name="Oval 378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7" name="Oval 379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8" name="Oval 380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9" name="Oval 381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0" name="Oval 382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383"/>
            <p:cNvGrpSpPr>
              <a:grpSpLocks/>
            </p:cNvGrpSpPr>
            <p:nvPr/>
          </p:nvGrpSpPr>
          <p:grpSpPr bwMode="auto">
            <a:xfrm>
              <a:off x="2400" y="3024"/>
              <a:ext cx="2448" cy="48"/>
              <a:chOff x="960" y="1680"/>
              <a:chExt cx="2448" cy="48"/>
            </a:xfrm>
          </p:grpSpPr>
          <p:sp>
            <p:nvSpPr>
              <p:cNvPr id="31039" name="Oval 384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0" name="Oval 385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1" name="Oval 386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2" name="Oval 387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3" name="Oval 388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4" name="Oval 389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5" name="Oval 390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6" name="Oval 391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7" name="Oval 392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8" name="Oval 393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9" name="Oval 394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0" name="Oval 395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1" name="Oval 396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2" name="Oval 397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3" name="Oval 398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4" name="Oval 399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5" name="Oval 400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6" name="Oval 401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7" name="Oval 402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8" name="Oval 403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9" name="Oval 404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0" name="Oval 405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1" name="Oval 406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2" name="Oval 407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3" name="Oval 408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4" name="Oval 409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410"/>
            <p:cNvGrpSpPr>
              <a:grpSpLocks/>
            </p:cNvGrpSpPr>
            <p:nvPr/>
          </p:nvGrpSpPr>
          <p:grpSpPr bwMode="auto">
            <a:xfrm>
              <a:off x="2400" y="3120"/>
              <a:ext cx="2448" cy="48"/>
              <a:chOff x="960" y="1680"/>
              <a:chExt cx="2448" cy="48"/>
            </a:xfrm>
          </p:grpSpPr>
          <p:sp>
            <p:nvSpPr>
              <p:cNvPr id="31013" name="Oval 411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4" name="Oval 412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5" name="Oval 413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6" name="Oval 414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7" name="Oval 415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8" name="Oval 416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9" name="Oval 417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0" name="Oval 418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1" name="Oval 419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2" name="Oval 420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3" name="Oval 421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4" name="Oval 422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5" name="Oval 423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6" name="Oval 424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7" name="Oval 425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8" name="Oval 426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9" name="Oval 427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0" name="Oval 428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1" name="Oval 429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2" name="Oval 430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3" name="Oval 431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4" name="Oval 432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5" name="Oval 433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6" name="Oval 434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7" name="Oval 435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8" name="Oval 436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437"/>
            <p:cNvGrpSpPr>
              <a:grpSpLocks/>
            </p:cNvGrpSpPr>
            <p:nvPr/>
          </p:nvGrpSpPr>
          <p:grpSpPr bwMode="auto">
            <a:xfrm>
              <a:off x="2400" y="816"/>
              <a:ext cx="2448" cy="48"/>
              <a:chOff x="960" y="1680"/>
              <a:chExt cx="2448" cy="48"/>
            </a:xfrm>
          </p:grpSpPr>
          <p:sp>
            <p:nvSpPr>
              <p:cNvPr id="30987" name="Oval 438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8" name="Oval 439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9" name="Oval 440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0" name="Oval 441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1" name="Oval 442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2" name="Oval 443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3" name="Oval 444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4" name="Oval 445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5" name="Oval 446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6" name="Oval 447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7" name="Oval 448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8" name="Oval 449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9" name="Oval 450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0" name="Oval 451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1" name="Oval 452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2" name="Oval 453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3" name="Oval 454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4" name="Oval 455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5" name="Oval 456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6" name="Oval 457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7" name="Oval 458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8" name="Oval 459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9" name="Oval 460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0" name="Oval 461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1" name="Oval 462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2" name="Oval 463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464"/>
            <p:cNvGrpSpPr>
              <a:grpSpLocks/>
            </p:cNvGrpSpPr>
            <p:nvPr/>
          </p:nvGrpSpPr>
          <p:grpSpPr bwMode="auto">
            <a:xfrm>
              <a:off x="2400" y="912"/>
              <a:ext cx="2448" cy="48"/>
              <a:chOff x="960" y="1680"/>
              <a:chExt cx="2448" cy="48"/>
            </a:xfrm>
          </p:grpSpPr>
          <p:sp>
            <p:nvSpPr>
              <p:cNvPr id="30961" name="Oval 465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2" name="Oval 466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3" name="Oval 467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4" name="Oval 468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5" name="Oval 469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6" name="Oval 470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7" name="Oval 471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8" name="Oval 472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9" name="Oval 473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0" name="Oval 474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1" name="Oval 475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2" name="Oval 476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3" name="Oval 477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4" name="Oval 478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5" name="Oval 479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6" name="Oval 480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7" name="Oval 481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8" name="Oval 482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9" name="Oval 483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0" name="Oval 484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1" name="Oval 485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2" name="Oval 486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3" name="Oval 487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4" name="Oval 488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5" name="Oval 489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6" name="Oval 490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491"/>
            <p:cNvGrpSpPr>
              <a:grpSpLocks/>
            </p:cNvGrpSpPr>
            <p:nvPr/>
          </p:nvGrpSpPr>
          <p:grpSpPr bwMode="auto">
            <a:xfrm>
              <a:off x="2400" y="1008"/>
              <a:ext cx="2448" cy="48"/>
              <a:chOff x="960" y="1680"/>
              <a:chExt cx="2448" cy="48"/>
            </a:xfrm>
          </p:grpSpPr>
          <p:sp>
            <p:nvSpPr>
              <p:cNvPr id="30935" name="Oval 492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6" name="Oval 493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7" name="Oval 494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8" name="Oval 495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9" name="Oval 496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0" name="Oval 497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1" name="Oval 498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2" name="Oval 499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3" name="Oval 500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4" name="Oval 501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5" name="Oval 502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6" name="Oval 503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7" name="Oval 504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8" name="Oval 505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9" name="Oval 506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0" name="Oval 507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1" name="Oval 508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2" name="Oval 509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3" name="Oval 510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4" name="Oval 511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5" name="Oval 512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6" name="Oval 513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7" name="Oval 514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8" name="Oval 515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9" name="Oval 516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0" name="Oval 517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518"/>
            <p:cNvGrpSpPr>
              <a:grpSpLocks/>
            </p:cNvGrpSpPr>
            <p:nvPr/>
          </p:nvGrpSpPr>
          <p:grpSpPr bwMode="auto">
            <a:xfrm>
              <a:off x="2400" y="1104"/>
              <a:ext cx="2448" cy="48"/>
              <a:chOff x="960" y="1680"/>
              <a:chExt cx="2448" cy="48"/>
            </a:xfrm>
          </p:grpSpPr>
          <p:sp>
            <p:nvSpPr>
              <p:cNvPr id="30909" name="Oval 519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0" name="Oval 520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1" name="Oval 521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2" name="Oval 522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3" name="Oval 523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4" name="Oval 524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5" name="Oval 525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6" name="Oval 526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7" name="Oval 527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8" name="Oval 528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9" name="Oval 529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0" name="Oval 530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1" name="Oval 531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2" name="Oval 532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3" name="Oval 533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4" name="Oval 534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5" name="Oval 535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6" name="Oval 536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7" name="Oval 537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8" name="Oval 538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9" name="Oval 539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0" name="Oval 540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1" name="Oval 541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2" name="Oval 542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3" name="Oval 543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4" name="Oval 544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545"/>
            <p:cNvGrpSpPr>
              <a:grpSpLocks/>
            </p:cNvGrpSpPr>
            <p:nvPr/>
          </p:nvGrpSpPr>
          <p:grpSpPr bwMode="auto">
            <a:xfrm>
              <a:off x="2400" y="1200"/>
              <a:ext cx="2448" cy="48"/>
              <a:chOff x="960" y="1680"/>
              <a:chExt cx="2448" cy="48"/>
            </a:xfrm>
          </p:grpSpPr>
          <p:sp>
            <p:nvSpPr>
              <p:cNvPr id="30883" name="Oval 546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4" name="Oval 547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5" name="Oval 548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6" name="Oval 549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7" name="Oval 550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8" name="Oval 551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9" name="Oval 552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0" name="Oval 553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1" name="Oval 554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2" name="Oval 555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3" name="Oval 556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4" name="Oval 557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5" name="Oval 558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6" name="Oval 559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7" name="Oval 560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8" name="Oval 561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9" name="Oval 562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0" name="Oval 563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1" name="Oval 564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2" name="Oval 565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3" name="Oval 566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4" name="Oval 567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5" name="Oval 568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6" name="Oval 569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7" name="Oval 570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8" name="Oval 571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572"/>
            <p:cNvGrpSpPr>
              <a:grpSpLocks/>
            </p:cNvGrpSpPr>
            <p:nvPr/>
          </p:nvGrpSpPr>
          <p:grpSpPr bwMode="auto">
            <a:xfrm>
              <a:off x="2400" y="1296"/>
              <a:ext cx="2448" cy="48"/>
              <a:chOff x="960" y="1680"/>
              <a:chExt cx="2448" cy="48"/>
            </a:xfrm>
          </p:grpSpPr>
          <p:sp>
            <p:nvSpPr>
              <p:cNvPr id="30857" name="Oval 573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8" name="Oval 574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9" name="Oval 575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0" name="Oval 576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1" name="Oval 577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2" name="Oval 578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3" name="Oval 579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4" name="Oval 580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5" name="Oval 581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6" name="Oval 582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7" name="Oval 583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8" name="Oval 584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9" name="Oval 585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0" name="Oval 586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1" name="Oval 587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2" name="Oval 588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3" name="Oval 589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4" name="Oval 590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5" name="Oval 591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6" name="Oval 592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7" name="Oval 593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8" name="Oval 594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9" name="Oval 595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0" name="Oval 596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1" name="Oval 597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2" name="Oval 598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599"/>
            <p:cNvGrpSpPr>
              <a:grpSpLocks/>
            </p:cNvGrpSpPr>
            <p:nvPr/>
          </p:nvGrpSpPr>
          <p:grpSpPr bwMode="auto">
            <a:xfrm>
              <a:off x="2400" y="1392"/>
              <a:ext cx="2448" cy="48"/>
              <a:chOff x="960" y="1680"/>
              <a:chExt cx="2448" cy="48"/>
            </a:xfrm>
          </p:grpSpPr>
          <p:sp>
            <p:nvSpPr>
              <p:cNvPr id="30831" name="Oval 600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2" name="Oval 601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3" name="Oval 602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4" name="Oval 603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5" name="Oval 604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6" name="Oval 605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7" name="Oval 606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8" name="Oval 607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9" name="Oval 608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0" name="Oval 609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1" name="Oval 610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2" name="Oval 611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3" name="Oval 612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4" name="Oval 613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5" name="Oval 614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6" name="Oval 615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7" name="Oval 616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8" name="Oval 617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9" name="Oval 618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0" name="Oval 619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1" name="Oval 620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2" name="Oval 621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3" name="Oval 622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4" name="Oval 623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5" name="Oval 624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6" name="Oval 625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626"/>
            <p:cNvGrpSpPr>
              <a:grpSpLocks/>
            </p:cNvGrpSpPr>
            <p:nvPr/>
          </p:nvGrpSpPr>
          <p:grpSpPr bwMode="auto">
            <a:xfrm>
              <a:off x="2400" y="1488"/>
              <a:ext cx="2448" cy="48"/>
              <a:chOff x="960" y="1680"/>
              <a:chExt cx="2448" cy="48"/>
            </a:xfrm>
          </p:grpSpPr>
          <p:sp>
            <p:nvSpPr>
              <p:cNvPr id="30805" name="Oval 627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6" name="Oval 628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7" name="Oval 629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8" name="Oval 630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9" name="Oval 631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0" name="Oval 632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1" name="Oval 633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2" name="Oval 634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3" name="Oval 635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4" name="Oval 636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5" name="Oval 637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6" name="Oval 638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7" name="Oval 639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8" name="Oval 640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9" name="Oval 641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0" name="Oval 642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1" name="Oval 643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2" name="Oval 644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3" name="Oval 645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4" name="Oval 646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5" name="Oval 647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6" name="Oval 648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7" name="Oval 649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8" name="Oval 650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9" name="Oval 651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0" name="Oval 652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653"/>
            <p:cNvGrpSpPr>
              <a:grpSpLocks/>
            </p:cNvGrpSpPr>
            <p:nvPr/>
          </p:nvGrpSpPr>
          <p:grpSpPr bwMode="auto">
            <a:xfrm>
              <a:off x="2400" y="1584"/>
              <a:ext cx="2448" cy="48"/>
              <a:chOff x="960" y="1680"/>
              <a:chExt cx="2448" cy="48"/>
            </a:xfrm>
          </p:grpSpPr>
          <p:sp>
            <p:nvSpPr>
              <p:cNvPr id="30779" name="Oval 654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0" name="Oval 655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1" name="Oval 656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2" name="Oval 657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3" name="Oval 658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4" name="Oval 659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5" name="Oval 660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6" name="Oval 661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7" name="Oval 662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8" name="Oval 663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9" name="Oval 664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0" name="Oval 665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1" name="Oval 666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2" name="Oval 667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3" name="Oval 668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4" name="Oval 669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5" name="Oval 670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6" name="Oval 671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7" name="Oval 672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8" name="Oval 673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9" name="Oval 674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0" name="Oval 675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1" name="Oval 676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2" name="Oval 677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3" name="Oval 678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4" name="Oval 679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680"/>
            <p:cNvGrpSpPr>
              <a:grpSpLocks/>
            </p:cNvGrpSpPr>
            <p:nvPr/>
          </p:nvGrpSpPr>
          <p:grpSpPr bwMode="auto">
            <a:xfrm>
              <a:off x="2400" y="1680"/>
              <a:ext cx="2448" cy="48"/>
              <a:chOff x="960" y="1680"/>
              <a:chExt cx="2448" cy="48"/>
            </a:xfrm>
          </p:grpSpPr>
          <p:sp>
            <p:nvSpPr>
              <p:cNvPr id="30753" name="Oval 681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4" name="Oval 682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5" name="Oval 683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6" name="Oval 684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7" name="Oval 685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8" name="Oval 686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9" name="Oval 687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0" name="Oval 688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1" name="Oval 689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2" name="Oval 690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3" name="Oval 691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4" name="Oval 692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5" name="Oval 693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6" name="Oval 694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7" name="Oval 695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8" name="Oval 696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9" name="Oval 697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0" name="Oval 698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1" name="Oval 699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2" name="Oval 700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3" name="Oval 701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4" name="Oval 702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5" name="Oval 703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6" name="Oval 704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7" name="Oval 705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8" name="Oval 706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5283201" y="3306763"/>
            <a:ext cx="317500" cy="334962"/>
            <a:chOff x="5283200" y="3306763"/>
            <a:chExt cx="317500" cy="334962"/>
          </a:xfrm>
        </p:grpSpPr>
        <p:sp>
          <p:nvSpPr>
            <p:cNvPr id="30725" name="Freeform 707"/>
            <p:cNvSpPr>
              <a:spLocks/>
            </p:cNvSpPr>
            <p:nvPr/>
          </p:nvSpPr>
          <p:spPr bwMode="auto">
            <a:xfrm>
              <a:off x="5283200" y="3457575"/>
              <a:ext cx="317500" cy="1588"/>
            </a:xfrm>
            <a:custGeom>
              <a:avLst/>
              <a:gdLst>
                <a:gd name="T0" fmla="*/ 0 w 200"/>
                <a:gd name="T1" fmla="*/ 0 h 1"/>
                <a:gd name="T2" fmla="*/ 2147483647 w 200"/>
                <a:gd name="T3" fmla="*/ 0 h 1"/>
                <a:gd name="T4" fmla="*/ 0 60000 65536"/>
                <a:gd name="T5" fmla="*/ 0 60000 65536"/>
                <a:gd name="T6" fmla="*/ 0 w 200"/>
                <a:gd name="T7" fmla="*/ 0 h 1"/>
                <a:gd name="T8" fmla="*/ 200 w 2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" h="1">
                  <a:moveTo>
                    <a:pt x="0" y="0"/>
                  </a:moveTo>
                  <a:lnTo>
                    <a:pt x="200" y="0"/>
                  </a:ln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6" name="Freeform 708"/>
            <p:cNvSpPr>
              <a:spLocks/>
            </p:cNvSpPr>
            <p:nvPr/>
          </p:nvSpPr>
          <p:spPr bwMode="auto">
            <a:xfrm>
              <a:off x="5432425" y="3306763"/>
              <a:ext cx="9525" cy="334962"/>
            </a:xfrm>
            <a:custGeom>
              <a:avLst/>
              <a:gdLst>
                <a:gd name="T0" fmla="*/ 2147483647 w 6"/>
                <a:gd name="T1" fmla="*/ 2147483647 h 211"/>
                <a:gd name="T2" fmla="*/ 0 w 6"/>
                <a:gd name="T3" fmla="*/ 0 h 211"/>
                <a:gd name="T4" fmla="*/ 0 60000 65536"/>
                <a:gd name="T5" fmla="*/ 0 60000 65536"/>
                <a:gd name="T6" fmla="*/ 0 w 6"/>
                <a:gd name="T7" fmla="*/ 0 h 211"/>
                <a:gd name="T8" fmla="*/ 6 w 6"/>
                <a:gd name="T9" fmla="*/ 211 h 21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" h="211">
                  <a:moveTo>
                    <a:pt x="6" y="211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0" name="Slide Number Placeholder 70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i="0" smtClean="0"/>
              <a:pPr/>
              <a:t>64</a:t>
            </a:fld>
            <a:endParaRPr lang="en-US" i="0" dirty="0"/>
          </a:p>
        </p:txBody>
      </p:sp>
      <p:sp>
        <p:nvSpPr>
          <p:cNvPr id="711" name="Footer Placeholder 7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ＭＳ Ｐゴシック" pitchFamily="-107" charset="-128"/>
                <a:cs typeface="ＭＳ Ｐゴシック" pitchFamily="-107" charset="-128"/>
                <a:sym typeface="Symbol" pitchFamily="-107" charset="2"/>
              </a:rPr>
              <a:t>The Global Data Structure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71475" y="914400"/>
            <a:ext cx="4124325" cy="4953000"/>
          </a:xfrm>
        </p:spPr>
        <p:txBody>
          <a:bodyPr/>
          <a:lstStyle/>
          <a:p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Each circle is a mesh point</a:t>
            </a:r>
          </a:p>
          <a:p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Difference equation evaluated at each point involves the four neighbors</a:t>
            </a:r>
          </a:p>
          <a:p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The red “plus” is called the method’s stencil</a:t>
            </a:r>
          </a:p>
          <a:p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Good numerical algorithms form a matrix equation Au=</a:t>
            </a:r>
            <a:r>
              <a:rPr lang="en-US" sz="2000" dirty="0" err="1" smtClean="0">
                <a:ea typeface="ＭＳ Ｐゴシック" pitchFamily="-107" charset="-128"/>
                <a:cs typeface="ＭＳ Ｐゴシック" pitchFamily="-107" charset="-128"/>
              </a:rPr>
              <a:t>f</a:t>
            </a:r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; solving this requires computing </a:t>
            </a:r>
            <a:r>
              <a:rPr lang="en-US" sz="2000" dirty="0" err="1" smtClean="0">
                <a:ea typeface="ＭＳ Ｐゴシック" pitchFamily="-107" charset="-128"/>
                <a:cs typeface="ＭＳ Ｐゴシック" pitchFamily="-107" charset="-128"/>
              </a:rPr>
              <a:t>Bv</a:t>
            </a:r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, where B is a matrix derived from A. These evaluations involve computations with the neighbors on the mesh.</a:t>
            </a:r>
          </a:p>
          <a:p>
            <a:r>
              <a:rPr lang="en-US" sz="2000" dirty="0" smtClean="0">
                <a:ea typeface="ＭＳ Ｐゴシック" pitchFamily="-107" charset="-128"/>
                <a:cs typeface="ＭＳ Ｐゴシック" pitchFamily="-107" charset="-128"/>
              </a:rPr>
              <a:t>Decompose mesh into equal sized (work) pieces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657725" y="2051050"/>
            <a:ext cx="3886200" cy="3733800"/>
            <a:chOff x="2400" y="816"/>
            <a:chExt cx="2448" cy="2352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400" y="1680"/>
              <a:ext cx="2448" cy="48"/>
              <a:chOff x="960" y="1680"/>
              <a:chExt cx="2448" cy="48"/>
            </a:xfrm>
          </p:grpSpPr>
          <p:sp>
            <p:nvSpPr>
              <p:cNvPr id="31403" name="Oval 6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4" name="Oval 7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5" name="Oval 8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6" name="Oval 9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7" name="Oval 10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8" name="Oval 11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9" name="Oval 12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0" name="Oval 13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1" name="Oval 14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2" name="Oval 15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3" name="Oval 16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4" name="Oval 17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5" name="Oval 18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6" name="Oval 19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7" name="Oval 20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8" name="Oval 21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9" name="Oval 22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0" name="Oval 23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1" name="Oval 24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2" name="Oval 25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3" name="Oval 26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4" name="Oval 27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5" name="Oval 28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6" name="Oval 29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7" name="Oval 30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8" name="Oval 31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32"/>
            <p:cNvGrpSpPr>
              <a:grpSpLocks/>
            </p:cNvGrpSpPr>
            <p:nvPr/>
          </p:nvGrpSpPr>
          <p:grpSpPr bwMode="auto">
            <a:xfrm>
              <a:off x="2400" y="1776"/>
              <a:ext cx="2448" cy="48"/>
              <a:chOff x="960" y="1680"/>
              <a:chExt cx="2448" cy="48"/>
            </a:xfrm>
          </p:grpSpPr>
          <p:sp>
            <p:nvSpPr>
              <p:cNvPr id="31377" name="Oval 33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8" name="Oval 34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9" name="Oval 35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0" name="Oval 36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1" name="Oval 37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2" name="Oval 38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3" name="Oval 39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4" name="Oval 40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5" name="Oval 41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6" name="Oval 42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7" name="Oval 43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8" name="Oval 44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9" name="Oval 45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0" name="Oval 46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1" name="Oval 47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2" name="Oval 48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3" name="Oval 49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4" name="Oval 50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5" name="Oval 51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6" name="Oval 52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7" name="Oval 53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8" name="Oval 54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9" name="Oval 55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0" name="Oval 56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1" name="Oval 57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2" name="Oval 58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59"/>
            <p:cNvGrpSpPr>
              <a:grpSpLocks/>
            </p:cNvGrpSpPr>
            <p:nvPr/>
          </p:nvGrpSpPr>
          <p:grpSpPr bwMode="auto">
            <a:xfrm>
              <a:off x="2400" y="1872"/>
              <a:ext cx="2448" cy="48"/>
              <a:chOff x="960" y="1680"/>
              <a:chExt cx="2448" cy="48"/>
            </a:xfrm>
          </p:grpSpPr>
          <p:sp>
            <p:nvSpPr>
              <p:cNvPr id="31351" name="Oval 60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2" name="Oval 61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3" name="Oval 62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4" name="Oval 63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5" name="Oval 64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6" name="Oval 65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7" name="Oval 66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8" name="Oval 67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9" name="Oval 68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0" name="Oval 69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1" name="Oval 70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2" name="Oval 71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3" name="Oval 72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4" name="Oval 73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5" name="Oval 74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6" name="Oval 75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7" name="Oval 76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8" name="Oval 77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9" name="Oval 78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0" name="Oval 79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1" name="Oval 80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2" name="Oval 81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3" name="Oval 82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4" name="Oval 83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5" name="Oval 84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6" name="Oval 85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86"/>
            <p:cNvGrpSpPr>
              <a:grpSpLocks/>
            </p:cNvGrpSpPr>
            <p:nvPr/>
          </p:nvGrpSpPr>
          <p:grpSpPr bwMode="auto">
            <a:xfrm>
              <a:off x="2400" y="1968"/>
              <a:ext cx="2448" cy="48"/>
              <a:chOff x="960" y="1680"/>
              <a:chExt cx="2448" cy="48"/>
            </a:xfrm>
          </p:grpSpPr>
          <p:sp>
            <p:nvSpPr>
              <p:cNvPr id="31325" name="Oval 87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6" name="Oval 88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7" name="Oval 89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8" name="Oval 90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9" name="Oval 91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0" name="Oval 92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1" name="Oval 93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2" name="Oval 94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3" name="Oval 95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4" name="Oval 96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5" name="Oval 97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6" name="Oval 98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7" name="Oval 99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8" name="Oval 100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9" name="Oval 101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0" name="Oval 102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1" name="Oval 103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2" name="Oval 104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3" name="Oval 105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4" name="Oval 106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5" name="Oval 107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6" name="Oval 108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7" name="Oval 109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8" name="Oval 110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9" name="Oval 111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0" name="Oval 112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113"/>
            <p:cNvGrpSpPr>
              <a:grpSpLocks/>
            </p:cNvGrpSpPr>
            <p:nvPr/>
          </p:nvGrpSpPr>
          <p:grpSpPr bwMode="auto">
            <a:xfrm>
              <a:off x="2400" y="2064"/>
              <a:ext cx="2448" cy="48"/>
              <a:chOff x="960" y="1680"/>
              <a:chExt cx="2448" cy="48"/>
            </a:xfrm>
          </p:grpSpPr>
          <p:sp>
            <p:nvSpPr>
              <p:cNvPr id="31299" name="Oval 114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0" name="Oval 115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1" name="Oval 116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2" name="Oval 117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3" name="Oval 118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4" name="Oval 119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5" name="Oval 120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6" name="Oval 121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7" name="Oval 122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8" name="Oval 123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9" name="Oval 124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0" name="Oval 125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1" name="Oval 126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2" name="Oval 127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3" name="Oval 128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4" name="Oval 129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5" name="Oval 130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6" name="Oval 131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7" name="Oval 132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8" name="Oval 133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9" name="Oval 134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0" name="Oval 135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1" name="Oval 136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2" name="Oval 137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3" name="Oval 138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4" name="Oval 139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40"/>
            <p:cNvGrpSpPr>
              <a:grpSpLocks/>
            </p:cNvGrpSpPr>
            <p:nvPr/>
          </p:nvGrpSpPr>
          <p:grpSpPr bwMode="auto">
            <a:xfrm>
              <a:off x="2400" y="2160"/>
              <a:ext cx="2448" cy="48"/>
              <a:chOff x="960" y="1680"/>
              <a:chExt cx="2448" cy="48"/>
            </a:xfrm>
          </p:grpSpPr>
          <p:sp>
            <p:nvSpPr>
              <p:cNvPr id="31273" name="Oval 141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4" name="Oval 142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5" name="Oval 143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6" name="Oval 144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7" name="Oval 145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8" name="Oval 146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9" name="Oval 147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0" name="Oval 148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1" name="Oval 149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2" name="Oval 150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3" name="Oval 151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4" name="Oval 152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5" name="Oval 153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6" name="Oval 154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7" name="Oval 155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8" name="Oval 156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9" name="Oval 157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0" name="Oval 158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1" name="Oval 159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2" name="Oval 160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3" name="Oval 161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4" name="Oval 162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5" name="Oval 163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6" name="Oval 164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7" name="Oval 165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8" name="Oval 166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167"/>
            <p:cNvGrpSpPr>
              <a:grpSpLocks/>
            </p:cNvGrpSpPr>
            <p:nvPr/>
          </p:nvGrpSpPr>
          <p:grpSpPr bwMode="auto">
            <a:xfrm>
              <a:off x="2400" y="2256"/>
              <a:ext cx="2448" cy="48"/>
              <a:chOff x="960" y="1680"/>
              <a:chExt cx="2448" cy="48"/>
            </a:xfrm>
          </p:grpSpPr>
          <p:sp>
            <p:nvSpPr>
              <p:cNvPr id="31247" name="Oval 168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8" name="Oval 169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9" name="Oval 170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0" name="Oval 171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1" name="Oval 172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2" name="Oval 173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3" name="Oval 174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4" name="Oval 175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5" name="Oval 176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6" name="Oval 177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7" name="Oval 178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8" name="Oval 179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9" name="Oval 180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0" name="Oval 181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1" name="Oval 182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2" name="Oval 183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3" name="Oval 184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4" name="Oval 185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5" name="Oval 186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6" name="Oval 187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7" name="Oval 188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8" name="Oval 189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9" name="Oval 190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0" name="Oval 191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1" name="Oval 192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2" name="Oval 193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94"/>
            <p:cNvGrpSpPr>
              <a:grpSpLocks/>
            </p:cNvGrpSpPr>
            <p:nvPr/>
          </p:nvGrpSpPr>
          <p:grpSpPr bwMode="auto">
            <a:xfrm>
              <a:off x="2400" y="2352"/>
              <a:ext cx="2448" cy="48"/>
              <a:chOff x="960" y="1680"/>
              <a:chExt cx="2448" cy="48"/>
            </a:xfrm>
          </p:grpSpPr>
          <p:sp>
            <p:nvSpPr>
              <p:cNvPr id="31221" name="Oval 195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2" name="Oval 196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3" name="Oval 197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4" name="Oval 198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5" name="Oval 199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6" name="Oval 200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7" name="Oval 201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8" name="Oval 202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9" name="Oval 203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0" name="Oval 204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1" name="Oval 205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2" name="Oval 206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3" name="Oval 207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4" name="Oval 208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5" name="Oval 209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6" name="Oval 210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7" name="Oval 211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8" name="Oval 212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9" name="Oval 213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0" name="Oval 214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1" name="Oval 215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2" name="Oval 216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3" name="Oval 217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4" name="Oval 218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5" name="Oval 219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6" name="Oval 220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221"/>
            <p:cNvGrpSpPr>
              <a:grpSpLocks/>
            </p:cNvGrpSpPr>
            <p:nvPr/>
          </p:nvGrpSpPr>
          <p:grpSpPr bwMode="auto">
            <a:xfrm>
              <a:off x="2400" y="2448"/>
              <a:ext cx="2448" cy="48"/>
              <a:chOff x="960" y="1680"/>
              <a:chExt cx="2448" cy="48"/>
            </a:xfrm>
          </p:grpSpPr>
          <p:sp>
            <p:nvSpPr>
              <p:cNvPr id="31195" name="Oval 222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6" name="Oval 223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7" name="Oval 224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8" name="Oval 225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9" name="Oval 226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0" name="Oval 227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1" name="Oval 228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2" name="Oval 229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3" name="Oval 230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4" name="Oval 231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5" name="Oval 232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6" name="Oval 233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7" name="Oval 234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8" name="Oval 235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9" name="Oval 236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0" name="Oval 237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1" name="Oval 238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2" name="Oval 239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3" name="Oval 240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4" name="Oval 241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5" name="Oval 242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6" name="Oval 243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7" name="Oval 244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8" name="Oval 245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9" name="Oval 246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0" name="Oval 247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248"/>
            <p:cNvGrpSpPr>
              <a:grpSpLocks/>
            </p:cNvGrpSpPr>
            <p:nvPr/>
          </p:nvGrpSpPr>
          <p:grpSpPr bwMode="auto">
            <a:xfrm>
              <a:off x="2400" y="2544"/>
              <a:ext cx="2448" cy="48"/>
              <a:chOff x="960" y="1680"/>
              <a:chExt cx="2448" cy="48"/>
            </a:xfrm>
          </p:grpSpPr>
          <p:sp>
            <p:nvSpPr>
              <p:cNvPr id="31169" name="Oval 249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0" name="Oval 250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1" name="Oval 251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2" name="Oval 252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3" name="Oval 253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4" name="Oval 254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5" name="Oval 255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6" name="Oval 256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7" name="Oval 257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8" name="Oval 258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9" name="Oval 259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0" name="Oval 260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1" name="Oval 261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2" name="Oval 262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3" name="Oval 263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4" name="Oval 264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5" name="Oval 265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6" name="Oval 266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7" name="Oval 267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8" name="Oval 268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9" name="Oval 269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0" name="Oval 270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1" name="Oval 271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2" name="Oval 272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3" name="Oval 273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4" name="Oval 274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275"/>
            <p:cNvGrpSpPr>
              <a:grpSpLocks/>
            </p:cNvGrpSpPr>
            <p:nvPr/>
          </p:nvGrpSpPr>
          <p:grpSpPr bwMode="auto">
            <a:xfrm>
              <a:off x="2400" y="2640"/>
              <a:ext cx="2448" cy="48"/>
              <a:chOff x="960" y="1680"/>
              <a:chExt cx="2448" cy="48"/>
            </a:xfrm>
          </p:grpSpPr>
          <p:sp>
            <p:nvSpPr>
              <p:cNvPr id="31143" name="Oval 276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4" name="Oval 277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5" name="Oval 278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6" name="Oval 279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7" name="Oval 280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8" name="Oval 281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9" name="Oval 282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0" name="Oval 283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1" name="Oval 284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2" name="Oval 285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3" name="Oval 286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4" name="Oval 287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5" name="Oval 288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6" name="Oval 289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7" name="Oval 290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8" name="Oval 291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9" name="Oval 292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0" name="Oval 293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1" name="Oval 294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2" name="Oval 295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3" name="Oval 296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4" name="Oval 297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5" name="Oval 298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6" name="Oval 299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7" name="Oval 300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8" name="Oval 301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302"/>
            <p:cNvGrpSpPr>
              <a:grpSpLocks/>
            </p:cNvGrpSpPr>
            <p:nvPr/>
          </p:nvGrpSpPr>
          <p:grpSpPr bwMode="auto">
            <a:xfrm>
              <a:off x="2400" y="2736"/>
              <a:ext cx="2448" cy="48"/>
              <a:chOff x="960" y="1680"/>
              <a:chExt cx="2448" cy="48"/>
            </a:xfrm>
          </p:grpSpPr>
          <p:sp>
            <p:nvSpPr>
              <p:cNvPr id="31117" name="Oval 303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8" name="Oval 304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9" name="Oval 305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0" name="Oval 306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1" name="Oval 307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2" name="Oval 308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3" name="Oval 309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4" name="Oval 310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5" name="Oval 311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6" name="Oval 312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7" name="Oval 313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8" name="Oval 314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9" name="Oval 315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0" name="Oval 316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1" name="Oval 317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2" name="Oval 318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3" name="Oval 319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4" name="Oval 320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5" name="Oval 321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6" name="Oval 322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7" name="Oval 323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8" name="Oval 324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9" name="Oval 325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0" name="Oval 326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1" name="Oval 327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2" name="Oval 328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329"/>
            <p:cNvGrpSpPr>
              <a:grpSpLocks/>
            </p:cNvGrpSpPr>
            <p:nvPr/>
          </p:nvGrpSpPr>
          <p:grpSpPr bwMode="auto">
            <a:xfrm>
              <a:off x="2400" y="2832"/>
              <a:ext cx="2448" cy="48"/>
              <a:chOff x="960" y="1680"/>
              <a:chExt cx="2448" cy="48"/>
            </a:xfrm>
          </p:grpSpPr>
          <p:sp>
            <p:nvSpPr>
              <p:cNvPr id="31091" name="Oval 330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2" name="Oval 331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3" name="Oval 332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4" name="Oval 333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5" name="Oval 334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6" name="Oval 335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7" name="Oval 336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8" name="Oval 337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9" name="Oval 338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0" name="Oval 339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1" name="Oval 340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2" name="Oval 341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3" name="Oval 342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4" name="Oval 343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5" name="Oval 344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6" name="Oval 345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7" name="Oval 346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8" name="Oval 347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9" name="Oval 348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0" name="Oval 349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1" name="Oval 350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2" name="Oval 351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3" name="Oval 352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4" name="Oval 353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5" name="Oval 354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6" name="Oval 355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356"/>
            <p:cNvGrpSpPr>
              <a:grpSpLocks/>
            </p:cNvGrpSpPr>
            <p:nvPr/>
          </p:nvGrpSpPr>
          <p:grpSpPr bwMode="auto">
            <a:xfrm>
              <a:off x="2400" y="2928"/>
              <a:ext cx="2448" cy="48"/>
              <a:chOff x="960" y="1680"/>
              <a:chExt cx="2448" cy="48"/>
            </a:xfrm>
          </p:grpSpPr>
          <p:sp>
            <p:nvSpPr>
              <p:cNvPr id="31065" name="Oval 357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6" name="Oval 358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7" name="Oval 359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8" name="Oval 360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9" name="Oval 361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0" name="Oval 362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1" name="Oval 363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2" name="Oval 364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3" name="Oval 365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4" name="Oval 366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5" name="Oval 367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6" name="Oval 368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7" name="Oval 369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8" name="Oval 370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9" name="Oval 371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0" name="Oval 372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1" name="Oval 373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2" name="Oval 374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3" name="Oval 375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4" name="Oval 376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5" name="Oval 377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6" name="Oval 378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7" name="Oval 379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8" name="Oval 380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9" name="Oval 381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0" name="Oval 382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383"/>
            <p:cNvGrpSpPr>
              <a:grpSpLocks/>
            </p:cNvGrpSpPr>
            <p:nvPr/>
          </p:nvGrpSpPr>
          <p:grpSpPr bwMode="auto">
            <a:xfrm>
              <a:off x="2400" y="3024"/>
              <a:ext cx="2448" cy="48"/>
              <a:chOff x="960" y="1680"/>
              <a:chExt cx="2448" cy="48"/>
            </a:xfrm>
          </p:grpSpPr>
          <p:sp>
            <p:nvSpPr>
              <p:cNvPr id="31039" name="Oval 384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0" name="Oval 385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1" name="Oval 386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2" name="Oval 387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3" name="Oval 388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4" name="Oval 389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5" name="Oval 390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6" name="Oval 391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7" name="Oval 392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8" name="Oval 393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9" name="Oval 394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0" name="Oval 395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1" name="Oval 396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2" name="Oval 397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3" name="Oval 398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4" name="Oval 399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5" name="Oval 400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6" name="Oval 401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7" name="Oval 402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8" name="Oval 403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9" name="Oval 404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0" name="Oval 405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1" name="Oval 406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2" name="Oval 407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3" name="Oval 408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4" name="Oval 409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410"/>
            <p:cNvGrpSpPr>
              <a:grpSpLocks/>
            </p:cNvGrpSpPr>
            <p:nvPr/>
          </p:nvGrpSpPr>
          <p:grpSpPr bwMode="auto">
            <a:xfrm>
              <a:off x="2400" y="3120"/>
              <a:ext cx="2448" cy="48"/>
              <a:chOff x="960" y="1680"/>
              <a:chExt cx="2448" cy="48"/>
            </a:xfrm>
          </p:grpSpPr>
          <p:sp>
            <p:nvSpPr>
              <p:cNvPr id="31013" name="Oval 411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4" name="Oval 412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5" name="Oval 413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6" name="Oval 414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7" name="Oval 415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8" name="Oval 416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9" name="Oval 417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0" name="Oval 418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1" name="Oval 419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2" name="Oval 420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3" name="Oval 421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4" name="Oval 422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5" name="Oval 423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6" name="Oval 424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7" name="Oval 425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8" name="Oval 426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9" name="Oval 427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0" name="Oval 428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1" name="Oval 429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2" name="Oval 430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3" name="Oval 431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4" name="Oval 432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5" name="Oval 433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6" name="Oval 434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7" name="Oval 435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8" name="Oval 436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437"/>
            <p:cNvGrpSpPr>
              <a:grpSpLocks/>
            </p:cNvGrpSpPr>
            <p:nvPr/>
          </p:nvGrpSpPr>
          <p:grpSpPr bwMode="auto">
            <a:xfrm>
              <a:off x="2400" y="816"/>
              <a:ext cx="2448" cy="48"/>
              <a:chOff x="960" y="1680"/>
              <a:chExt cx="2448" cy="48"/>
            </a:xfrm>
          </p:grpSpPr>
          <p:sp>
            <p:nvSpPr>
              <p:cNvPr id="30987" name="Oval 438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8" name="Oval 439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9" name="Oval 440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0" name="Oval 441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1" name="Oval 442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2" name="Oval 443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3" name="Oval 444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4" name="Oval 445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5" name="Oval 446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6" name="Oval 447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7" name="Oval 448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8" name="Oval 449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9" name="Oval 450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0" name="Oval 451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1" name="Oval 452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2" name="Oval 453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3" name="Oval 454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4" name="Oval 455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5" name="Oval 456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6" name="Oval 457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7" name="Oval 458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8" name="Oval 459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9" name="Oval 460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0" name="Oval 461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1" name="Oval 462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2" name="Oval 463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464"/>
            <p:cNvGrpSpPr>
              <a:grpSpLocks/>
            </p:cNvGrpSpPr>
            <p:nvPr/>
          </p:nvGrpSpPr>
          <p:grpSpPr bwMode="auto">
            <a:xfrm>
              <a:off x="2400" y="912"/>
              <a:ext cx="2448" cy="48"/>
              <a:chOff x="960" y="1680"/>
              <a:chExt cx="2448" cy="48"/>
            </a:xfrm>
          </p:grpSpPr>
          <p:sp>
            <p:nvSpPr>
              <p:cNvPr id="30961" name="Oval 465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2" name="Oval 466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3" name="Oval 467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4" name="Oval 468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5" name="Oval 469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6" name="Oval 470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7" name="Oval 471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8" name="Oval 472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9" name="Oval 473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0" name="Oval 474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1" name="Oval 475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2" name="Oval 476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3" name="Oval 477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4" name="Oval 478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5" name="Oval 479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6" name="Oval 480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7" name="Oval 481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8" name="Oval 482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9" name="Oval 483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0" name="Oval 484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1" name="Oval 485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2" name="Oval 486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3" name="Oval 487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4" name="Oval 488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5" name="Oval 489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6" name="Oval 490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491"/>
            <p:cNvGrpSpPr>
              <a:grpSpLocks/>
            </p:cNvGrpSpPr>
            <p:nvPr/>
          </p:nvGrpSpPr>
          <p:grpSpPr bwMode="auto">
            <a:xfrm>
              <a:off x="2400" y="1008"/>
              <a:ext cx="2448" cy="48"/>
              <a:chOff x="960" y="1680"/>
              <a:chExt cx="2448" cy="48"/>
            </a:xfrm>
          </p:grpSpPr>
          <p:sp>
            <p:nvSpPr>
              <p:cNvPr id="30935" name="Oval 492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6" name="Oval 493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7" name="Oval 494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8" name="Oval 495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9" name="Oval 496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0" name="Oval 497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1" name="Oval 498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2" name="Oval 499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3" name="Oval 500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4" name="Oval 501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5" name="Oval 502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6" name="Oval 503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7" name="Oval 504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8" name="Oval 505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9" name="Oval 506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0" name="Oval 507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1" name="Oval 508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2" name="Oval 509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3" name="Oval 510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4" name="Oval 511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5" name="Oval 512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6" name="Oval 513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7" name="Oval 514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8" name="Oval 515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9" name="Oval 516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0" name="Oval 517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518"/>
            <p:cNvGrpSpPr>
              <a:grpSpLocks/>
            </p:cNvGrpSpPr>
            <p:nvPr/>
          </p:nvGrpSpPr>
          <p:grpSpPr bwMode="auto">
            <a:xfrm>
              <a:off x="2400" y="1104"/>
              <a:ext cx="2448" cy="48"/>
              <a:chOff x="960" y="1680"/>
              <a:chExt cx="2448" cy="48"/>
            </a:xfrm>
          </p:grpSpPr>
          <p:sp>
            <p:nvSpPr>
              <p:cNvPr id="30909" name="Oval 519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0" name="Oval 520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1" name="Oval 521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2" name="Oval 522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3" name="Oval 523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4" name="Oval 524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5" name="Oval 525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6" name="Oval 526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7" name="Oval 527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8" name="Oval 528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9" name="Oval 529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0" name="Oval 530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1" name="Oval 531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2" name="Oval 532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3" name="Oval 533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4" name="Oval 534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5" name="Oval 535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6" name="Oval 536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7" name="Oval 537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8" name="Oval 538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9" name="Oval 539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0" name="Oval 540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1" name="Oval 541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2" name="Oval 542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3" name="Oval 543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4" name="Oval 544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545"/>
            <p:cNvGrpSpPr>
              <a:grpSpLocks/>
            </p:cNvGrpSpPr>
            <p:nvPr/>
          </p:nvGrpSpPr>
          <p:grpSpPr bwMode="auto">
            <a:xfrm>
              <a:off x="2400" y="1200"/>
              <a:ext cx="2448" cy="48"/>
              <a:chOff x="960" y="1680"/>
              <a:chExt cx="2448" cy="48"/>
            </a:xfrm>
          </p:grpSpPr>
          <p:sp>
            <p:nvSpPr>
              <p:cNvPr id="30883" name="Oval 546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4" name="Oval 547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5" name="Oval 548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6" name="Oval 549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7" name="Oval 550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8" name="Oval 551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9" name="Oval 552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0" name="Oval 553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1" name="Oval 554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2" name="Oval 555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3" name="Oval 556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4" name="Oval 557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5" name="Oval 558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6" name="Oval 559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7" name="Oval 560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8" name="Oval 561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9" name="Oval 562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0" name="Oval 563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1" name="Oval 564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2" name="Oval 565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3" name="Oval 566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4" name="Oval 567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5" name="Oval 568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6" name="Oval 569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7" name="Oval 570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8" name="Oval 571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572"/>
            <p:cNvGrpSpPr>
              <a:grpSpLocks/>
            </p:cNvGrpSpPr>
            <p:nvPr/>
          </p:nvGrpSpPr>
          <p:grpSpPr bwMode="auto">
            <a:xfrm>
              <a:off x="2400" y="1296"/>
              <a:ext cx="2448" cy="48"/>
              <a:chOff x="960" y="1680"/>
              <a:chExt cx="2448" cy="48"/>
            </a:xfrm>
          </p:grpSpPr>
          <p:sp>
            <p:nvSpPr>
              <p:cNvPr id="30857" name="Oval 573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8" name="Oval 574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9" name="Oval 575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0" name="Oval 576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1" name="Oval 577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2" name="Oval 578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3" name="Oval 579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4" name="Oval 580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5" name="Oval 581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6" name="Oval 582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7" name="Oval 583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8" name="Oval 584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9" name="Oval 585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0" name="Oval 586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1" name="Oval 587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2" name="Oval 588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3" name="Oval 589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4" name="Oval 590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5" name="Oval 591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6" name="Oval 592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7" name="Oval 593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8" name="Oval 594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9" name="Oval 595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0" name="Oval 596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1" name="Oval 597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2" name="Oval 598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599"/>
            <p:cNvGrpSpPr>
              <a:grpSpLocks/>
            </p:cNvGrpSpPr>
            <p:nvPr/>
          </p:nvGrpSpPr>
          <p:grpSpPr bwMode="auto">
            <a:xfrm>
              <a:off x="2400" y="1392"/>
              <a:ext cx="2448" cy="48"/>
              <a:chOff x="960" y="1680"/>
              <a:chExt cx="2448" cy="48"/>
            </a:xfrm>
          </p:grpSpPr>
          <p:sp>
            <p:nvSpPr>
              <p:cNvPr id="30831" name="Oval 600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2" name="Oval 601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3" name="Oval 602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4" name="Oval 603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5" name="Oval 604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6" name="Oval 605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7" name="Oval 606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8" name="Oval 607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9" name="Oval 608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0" name="Oval 609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1" name="Oval 610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2" name="Oval 611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3" name="Oval 612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4" name="Oval 613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5" name="Oval 614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6" name="Oval 615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7" name="Oval 616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8" name="Oval 617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9" name="Oval 618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0" name="Oval 619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1" name="Oval 620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2" name="Oval 621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3" name="Oval 622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4" name="Oval 623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5" name="Oval 624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6" name="Oval 625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626"/>
            <p:cNvGrpSpPr>
              <a:grpSpLocks/>
            </p:cNvGrpSpPr>
            <p:nvPr/>
          </p:nvGrpSpPr>
          <p:grpSpPr bwMode="auto">
            <a:xfrm>
              <a:off x="2400" y="1488"/>
              <a:ext cx="2448" cy="48"/>
              <a:chOff x="960" y="1680"/>
              <a:chExt cx="2448" cy="48"/>
            </a:xfrm>
          </p:grpSpPr>
          <p:sp>
            <p:nvSpPr>
              <p:cNvPr id="30805" name="Oval 627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6" name="Oval 628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7" name="Oval 629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8" name="Oval 630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9" name="Oval 631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0" name="Oval 632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1" name="Oval 633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2" name="Oval 634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3" name="Oval 635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4" name="Oval 636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5" name="Oval 637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6" name="Oval 638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7" name="Oval 639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8" name="Oval 640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9" name="Oval 641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0" name="Oval 642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1" name="Oval 643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2" name="Oval 644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3" name="Oval 645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4" name="Oval 646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5" name="Oval 647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6" name="Oval 648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7" name="Oval 649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8" name="Oval 650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9" name="Oval 651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0" name="Oval 652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653"/>
            <p:cNvGrpSpPr>
              <a:grpSpLocks/>
            </p:cNvGrpSpPr>
            <p:nvPr/>
          </p:nvGrpSpPr>
          <p:grpSpPr bwMode="auto">
            <a:xfrm>
              <a:off x="2400" y="1584"/>
              <a:ext cx="2448" cy="48"/>
              <a:chOff x="960" y="1680"/>
              <a:chExt cx="2448" cy="48"/>
            </a:xfrm>
          </p:grpSpPr>
          <p:sp>
            <p:nvSpPr>
              <p:cNvPr id="30779" name="Oval 654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0" name="Oval 655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1" name="Oval 656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2" name="Oval 657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3" name="Oval 658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4" name="Oval 659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5" name="Oval 660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6" name="Oval 661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7" name="Oval 662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8" name="Oval 663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9" name="Oval 664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0" name="Oval 665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1" name="Oval 666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2" name="Oval 667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3" name="Oval 668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4" name="Oval 669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5" name="Oval 670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6" name="Oval 671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7" name="Oval 672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8" name="Oval 673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9" name="Oval 674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0" name="Oval 675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1" name="Oval 676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2" name="Oval 677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3" name="Oval 678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4" name="Oval 679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680"/>
            <p:cNvGrpSpPr>
              <a:grpSpLocks/>
            </p:cNvGrpSpPr>
            <p:nvPr/>
          </p:nvGrpSpPr>
          <p:grpSpPr bwMode="auto">
            <a:xfrm>
              <a:off x="2400" y="1680"/>
              <a:ext cx="2448" cy="48"/>
              <a:chOff x="960" y="1680"/>
              <a:chExt cx="2448" cy="48"/>
            </a:xfrm>
          </p:grpSpPr>
          <p:sp>
            <p:nvSpPr>
              <p:cNvPr id="30753" name="Oval 681"/>
              <p:cNvSpPr>
                <a:spLocks noChangeArrowheads="1"/>
              </p:cNvSpPr>
              <p:nvPr/>
            </p:nvSpPr>
            <p:spPr bwMode="auto">
              <a:xfrm>
                <a:off x="9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4" name="Oval 682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5" name="Oval 683"/>
              <p:cNvSpPr>
                <a:spLocks noChangeArrowheads="1"/>
              </p:cNvSpPr>
              <p:nvPr/>
            </p:nvSpPr>
            <p:spPr bwMode="auto">
              <a:xfrm>
                <a:off x="115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6" name="Oval 684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7" name="Oval 685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8" name="Oval 686"/>
              <p:cNvSpPr>
                <a:spLocks noChangeArrowheads="1"/>
              </p:cNvSpPr>
              <p:nvPr/>
            </p:nvSpPr>
            <p:spPr bwMode="auto">
              <a:xfrm>
                <a:off x="144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9" name="Oval 687"/>
              <p:cNvSpPr>
                <a:spLocks noChangeArrowheads="1"/>
              </p:cNvSpPr>
              <p:nvPr/>
            </p:nvSpPr>
            <p:spPr bwMode="auto">
              <a:xfrm>
                <a:off x="153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0" name="Oval 688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1" name="Oval 689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2" name="Oval 690"/>
              <p:cNvSpPr>
                <a:spLocks noChangeArrowheads="1"/>
              </p:cNvSpPr>
              <p:nvPr/>
            </p:nvSpPr>
            <p:spPr bwMode="auto">
              <a:xfrm>
                <a:off x="182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3" name="Oval 691"/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4" name="Oval 692"/>
              <p:cNvSpPr>
                <a:spLocks noChangeArrowheads="1"/>
              </p:cNvSpPr>
              <p:nvPr/>
            </p:nvSpPr>
            <p:spPr bwMode="auto">
              <a:xfrm>
                <a:off x="201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5" name="Oval 693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6" name="Oval 694"/>
              <p:cNvSpPr>
                <a:spLocks noChangeArrowheads="1"/>
              </p:cNvSpPr>
              <p:nvPr/>
            </p:nvSpPr>
            <p:spPr bwMode="auto">
              <a:xfrm>
                <a:off x="220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7" name="Oval 695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8" name="Oval 696"/>
              <p:cNvSpPr>
                <a:spLocks noChangeArrowheads="1"/>
              </p:cNvSpPr>
              <p:nvPr/>
            </p:nvSpPr>
            <p:spPr bwMode="auto">
              <a:xfrm>
                <a:off x="240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9" name="Oval 697"/>
              <p:cNvSpPr>
                <a:spLocks noChangeArrowheads="1"/>
              </p:cNvSpPr>
              <p:nvPr/>
            </p:nvSpPr>
            <p:spPr bwMode="auto">
              <a:xfrm>
                <a:off x="249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0" name="Oval 698"/>
              <p:cNvSpPr>
                <a:spLocks noChangeArrowheads="1"/>
              </p:cNvSpPr>
              <p:nvPr/>
            </p:nvSpPr>
            <p:spPr bwMode="auto">
              <a:xfrm>
                <a:off x="259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1" name="Oval 699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2" name="Oval 700"/>
              <p:cNvSpPr>
                <a:spLocks noChangeArrowheads="1"/>
              </p:cNvSpPr>
              <p:nvPr/>
            </p:nvSpPr>
            <p:spPr bwMode="auto">
              <a:xfrm>
                <a:off x="278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3" name="Oval 701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4" name="Oval 702"/>
              <p:cNvSpPr>
                <a:spLocks noChangeArrowheads="1"/>
              </p:cNvSpPr>
              <p:nvPr/>
            </p:nvSpPr>
            <p:spPr bwMode="auto">
              <a:xfrm>
                <a:off x="2976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5" name="Oval 703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6" name="Oval 704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7" name="Oval 705"/>
              <p:cNvSpPr>
                <a:spLocks noChangeArrowheads="1"/>
              </p:cNvSpPr>
              <p:nvPr/>
            </p:nvSpPr>
            <p:spPr bwMode="auto">
              <a:xfrm>
                <a:off x="3264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8" name="Oval 706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5283201" y="3306763"/>
            <a:ext cx="317500" cy="334962"/>
            <a:chOff x="5283200" y="3306763"/>
            <a:chExt cx="317500" cy="334962"/>
          </a:xfrm>
        </p:grpSpPr>
        <p:sp>
          <p:nvSpPr>
            <p:cNvPr id="30725" name="Freeform 707"/>
            <p:cNvSpPr>
              <a:spLocks/>
            </p:cNvSpPr>
            <p:nvPr/>
          </p:nvSpPr>
          <p:spPr bwMode="auto">
            <a:xfrm>
              <a:off x="5283200" y="3457575"/>
              <a:ext cx="317500" cy="1588"/>
            </a:xfrm>
            <a:custGeom>
              <a:avLst/>
              <a:gdLst>
                <a:gd name="T0" fmla="*/ 0 w 200"/>
                <a:gd name="T1" fmla="*/ 0 h 1"/>
                <a:gd name="T2" fmla="*/ 2147483647 w 200"/>
                <a:gd name="T3" fmla="*/ 0 h 1"/>
                <a:gd name="T4" fmla="*/ 0 60000 65536"/>
                <a:gd name="T5" fmla="*/ 0 60000 65536"/>
                <a:gd name="T6" fmla="*/ 0 w 200"/>
                <a:gd name="T7" fmla="*/ 0 h 1"/>
                <a:gd name="T8" fmla="*/ 200 w 20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" h="1">
                  <a:moveTo>
                    <a:pt x="0" y="0"/>
                  </a:moveTo>
                  <a:lnTo>
                    <a:pt x="200" y="0"/>
                  </a:ln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6" name="Freeform 708"/>
            <p:cNvSpPr>
              <a:spLocks/>
            </p:cNvSpPr>
            <p:nvPr/>
          </p:nvSpPr>
          <p:spPr bwMode="auto">
            <a:xfrm>
              <a:off x="5432425" y="3306763"/>
              <a:ext cx="9525" cy="334962"/>
            </a:xfrm>
            <a:custGeom>
              <a:avLst/>
              <a:gdLst>
                <a:gd name="T0" fmla="*/ 2147483647 w 6"/>
                <a:gd name="T1" fmla="*/ 2147483647 h 211"/>
                <a:gd name="T2" fmla="*/ 0 w 6"/>
                <a:gd name="T3" fmla="*/ 0 h 211"/>
                <a:gd name="T4" fmla="*/ 0 60000 65536"/>
                <a:gd name="T5" fmla="*/ 0 60000 65536"/>
                <a:gd name="T6" fmla="*/ 0 w 6"/>
                <a:gd name="T7" fmla="*/ 0 h 211"/>
                <a:gd name="T8" fmla="*/ 6 w 6"/>
                <a:gd name="T9" fmla="*/ 211 h 21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" h="211">
                  <a:moveTo>
                    <a:pt x="6" y="211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H="1">
            <a:off x="4256767" y="3117850"/>
            <a:ext cx="4632364" cy="0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2" name="Straight Connector 711"/>
          <p:cNvCxnSpPr/>
          <p:nvPr/>
        </p:nvCxnSpPr>
        <p:spPr>
          <a:xfrm flipH="1">
            <a:off x="4290486" y="4580195"/>
            <a:ext cx="4632364" cy="0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3" name="Straight Connector 712"/>
          <p:cNvCxnSpPr/>
          <p:nvPr/>
        </p:nvCxnSpPr>
        <p:spPr>
          <a:xfrm>
            <a:off x="5800725" y="1800705"/>
            <a:ext cx="0" cy="4230974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Connector 715"/>
          <p:cNvCxnSpPr/>
          <p:nvPr/>
        </p:nvCxnSpPr>
        <p:spPr>
          <a:xfrm>
            <a:off x="7186636" y="1764364"/>
            <a:ext cx="0" cy="4230974"/>
          </a:xfrm>
          <a:prstGeom prst="line">
            <a:avLst/>
          </a:prstGeom>
          <a:ln>
            <a:solidFill>
              <a:srgbClr val="06BD0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4" name="Slide Number Placeholder 7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i="0" smtClean="0"/>
              <a:pPr/>
              <a:t>65</a:t>
            </a:fld>
            <a:endParaRPr lang="en-US" i="0" dirty="0"/>
          </a:p>
        </p:txBody>
      </p:sp>
      <p:sp>
        <p:nvSpPr>
          <p:cNvPr id="715" name="Footer Placeholder 7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7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Data Transfers</a:t>
            </a:r>
            <a:endParaRPr lang="en-US" dirty="0"/>
          </a:p>
        </p:txBody>
      </p:sp>
      <p:grpSp>
        <p:nvGrpSpPr>
          <p:cNvPr id="2" name="Group 22"/>
          <p:cNvGrpSpPr/>
          <p:nvPr/>
        </p:nvGrpSpPr>
        <p:grpSpPr>
          <a:xfrm>
            <a:off x="2162468" y="1954764"/>
            <a:ext cx="5225649" cy="659886"/>
            <a:chOff x="1455349" y="2467474"/>
            <a:chExt cx="5225649" cy="659886"/>
          </a:xfrm>
        </p:grpSpPr>
        <p:grpSp>
          <p:nvGrpSpPr>
            <p:cNvPr id="3" name="Group 1382"/>
            <p:cNvGrpSpPr/>
            <p:nvPr/>
          </p:nvGrpSpPr>
          <p:grpSpPr>
            <a:xfrm>
              <a:off x="1455349" y="2467474"/>
              <a:ext cx="1262078" cy="659886"/>
              <a:chOff x="3259122" y="2978134"/>
              <a:chExt cx="1262078" cy="659886"/>
            </a:xfrm>
          </p:grpSpPr>
          <p:sp>
            <p:nvSpPr>
              <p:cNvPr id="1384" name="Rectangle 116"/>
              <p:cNvSpPr>
                <a:spLocks noChangeArrowheads="1"/>
              </p:cNvSpPr>
              <p:nvPr/>
            </p:nvSpPr>
            <p:spPr bwMode="auto">
              <a:xfrm>
                <a:off x="338613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17"/>
              <p:cNvSpPr>
                <a:spLocks noChangeArrowheads="1"/>
              </p:cNvSpPr>
              <p:nvPr/>
            </p:nvSpPr>
            <p:spPr bwMode="auto">
              <a:xfrm>
                <a:off x="3511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18"/>
              <p:cNvSpPr>
                <a:spLocks noChangeArrowheads="1"/>
              </p:cNvSpPr>
              <p:nvPr/>
            </p:nvSpPr>
            <p:spPr bwMode="auto">
              <a:xfrm>
                <a:off x="3636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19"/>
              <p:cNvSpPr>
                <a:spLocks noChangeArrowheads="1"/>
              </p:cNvSpPr>
              <p:nvPr/>
            </p:nvSpPr>
            <p:spPr bwMode="auto">
              <a:xfrm>
                <a:off x="3762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20"/>
              <p:cNvSpPr>
                <a:spLocks noChangeArrowheads="1"/>
              </p:cNvSpPr>
              <p:nvPr/>
            </p:nvSpPr>
            <p:spPr bwMode="auto">
              <a:xfrm>
                <a:off x="3892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21"/>
              <p:cNvSpPr>
                <a:spLocks noChangeArrowheads="1"/>
              </p:cNvSpPr>
              <p:nvPr/>
            </p:nvSpPr>
            <p:spPr bwMode="auto">
              <a:xfrm>
                <a:off x="4017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22"/>
              <p:cNvSpPr>
                <a:spLocks noChangeArrowheads="1"/>
              </p:cNvSpPr>
              <p:nvPr/>
            </p:nvSpPr>
            <p:spPr bwMode="auto">
              <a:xfrm>
                <a:off x="4143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23"/>
              <p:cNvSpPr>
                <a:spLocks noChangeArrowheads="1"/>
              </p:cNvSpPr>
              <p:nvPr/>
            </p:nvSpPr>
            <p:spPr bwMode="auto">
              <a:xfrm>
                <a:off x="426878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26"/>
              <p:cNvSpPr>
                <a:spLocks noChangeArrowheads="1"/>
              </p:cNvSpPr>
              <p:nvPr/>
            </p:nvSpPr>
            <p:spPr bwMode="auto">
              <a:xfrm>
                <a:off x="338613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Rectangle 127"/>
              <p:cNvSpPr>
                <a:spLocks noChangeArrowheads="1"/>
              </p:cNvSpPr>
              <p:nvPr/>
            </p:nvSpPr>
            <p:spPr bwMode="auto">
              <a:xfrm>
                <a:off x="3511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Rectangle 128"/>
              <p:cNvSpPr>
                <a:spLocks noChangeArrowheads="1"/>
              </p:cNvSpPr>
              <p:nvPr/>
            </p:nvSpPr>
            <p:spPr bwMode="auto">
              <a:xfrm>
                <a:off x="3636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Rectangle 129"/>
              <p:cNvSpPr>
                <a:spLocks noChangeArrowheads="1"/>
              </p:cNvSpPr>
              <p:nvPr/>
            </p:nvSpPr>
            <p:spPr bwMode="auto">
              <a:xfrm>
                <a:off x="3762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Rectangle 130"/>
              <p:cNvSpPr>
                <a:spLocks noChangeArrowheads="1"/>
              </p:cNvSpPr>
              <p:nvPr/>
            </p:nvSpPr>
            <p:spPr bwMode="auto">
              <a:xfrm>
                <a:off x="3892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Rectangle 131"/>
              <p:cNvSpPr>
                <a:spLocks noChangeArrowheads="1"/>
              </p:cNvSpPr>
              <p:nvPr/>
            </p:nvSpPr>
            <p:spPr bwMode="auto">
              <a:xfrm>
                <a:off x="4017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32"/>
              <p:cNvSpPr>
                <a:spLocks noChangeArrowheads="1"/>
              </p:cNvSpPr>
              <p:nvPr/>
            </p:nvSpPr>
            <p:spPr bwMode="auto">
              <a:xfrm>
                <a:off x="4143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33"/>
              <p:cNvSpPr>
                <a:spLocks noChangeArrowheads="1"/>
              </p:cNvSpPr>
              <p:nvPr/>
            </p:nvSpPr>
            <p:spPr bwMode="auto">
              <a:xfrm>
                <a:off x="426878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36"/>
              <p:cNvSpPr>
                <a:spLocks noChangeArrowheads="1"/>
              </p:cNvSpPr>
              <p:nvPr/>
            </p:nvSpPr>
            <p:spPr bwMode="auto">
              <a:xfrm>
                <a:off x="338613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37"/>
              <p:cNvSpPr>
                <a:spLocks noChangeArrowheads="1"/>
              </p:cNvSpPr>
              <p:nvPr/>
            </p:nvSpPr>
            <p:spPr bwMode="auto">
              <a:xfrm>
                <a:off x="3511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38"/>
              <p:cNvSpPr>
                <a:spLocks noChangeArrowheads="1"/>
              </p:cNvSpPr>
              <p:nvPr/>
            </p:nvSpPr>
            <p:spPr bwMode="auto">
              <a:xfrm>
                <a:off x="3636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39"/>
              <p:cNvSpPr>
                <a:spLocks noChangeArrowheads="1"/>
              </p:cNvSpPr>
              <p:nvPr/>
            </p:nvSpPr>
            <p:spPr bwMode="auto">
              <a:xfrm>
                <a:off x="3762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0"/>
              <p:cNvSpPr>
                <a:spLocks noChangeArrowheads="1"/>
              </p:cNvSpPr>
              <p:nvPr/>
            </p:nvSpPr>
            <p:spPr bwMode="auto">
              <a:xfrm>
                <a:off x="3892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1"/>
              <p:cNvSpPr>
                <a:spLocks noChangeArrowheads="1"/>
              </p:cNvSpPr>
              <p:nvPr/>
            </p:nvSpPr>
            <p:spPr bwMode="auto">
              <a:xfrm>
                <a:off x="4017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2"/>
              <p:cNvSpPr>
                <a:spLocks noChangeArrowheads="1"/>
              </p:cNvSpPr>
              <p:nvPr/>
            </p:nvSpPr>
            <p:spPr bwMode="auto">
              <a:xfrm>
                <a:off x="4143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3"/>
              <p:cNvSpPr>
                <a:spLocks noChangeArrowheads="1"/>
              </p:cNvSpPr>
              <p:nvPr/>
            </p:nvSpPr>
            <p:spPr bwMode="auto">
              <a:xfrm>
                <a:off x="426878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Rectangle 146"/>
              <p:cNvSpPr>
                <a:spLocks noChangeArrowheads="1"/>
              </p:cNvSpPr>
              <p:nvPr/>
            </p:nvSpPr>
            <p:spPr bwMode="auto">
              <a:xfrm>
                <a:off x="338613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Rectangle 147"/>
              <p:cNvSpPr>
                <a:spLocks noChangeArrowheads="1"/>
              </p:cNvSpPr>
              <p:nvPr/>
            </p:nvSpPr>
            <p:spPr bwMode="auto">
              <a:xfrm>
                <a:off x="3511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Rectangle 148"/>
              <p:cNvSpPr>
                <a:spLocks noChangeArrowheads="1"/>
              </p:cNvSpPr>
              <p:nvPr/>
            </p:nvSpPr>
            <p:spPr bwMode="auto">
              <a:xfrm>
                <a:off x="3636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Rectangle 149"/>
              <p:cNvSpPr>
                <a:spLocks noChangeArrowheads="1"/>
              </p:cNvSpPr>
              <p:nvPr/>
            </p:nvSpPr>
            <p:spPr bwMode="auto">
              <a:xfrm>
                <a:off x="3762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Rectangle 150"/>
              <p:cNvSpPr>
                <a:spLocks noChangeArrowheads="1"/>
              </p:cNvSpPr>
              <p:nvPr/>
            </p:nvSpPr>
            <p:spPr bwMode="auto">
              <a:xfrm>
                <a:off x="3892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51"/>
              <p:cNvSpPr>
                <a:spLocks noChangeArrowheads="1"/>
              </p:cNvSpPr>
              <p:nvPr/>
            </p:nvSpPr>
            <p:spPr bwMode="auto">
              <a:xfrm>
                <a:off x="4017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52"/>
              <p:cNvSpPr>
                <a:spLocks noChangeArrowheads="1"/>
              </p:cNvSpPr>
              <p:nvPr/>
            </p:nvSpPr>
            <p:spPr bwMode="auto">
              <a:xfrm>
                <a:off x="4143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53"/>
              <p:cNvSpPr>
                <a:spLocks noChangeArrowheads="1"/>
              </p:cNvSpPr>
              <p:nvPr/>
            </p:nvSpPr>
            <p:spPr bwMode="auto">
              <a:xfrm>
                <a:off x="426878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16"/>
              <p:cNvSpPr>
                <a:spLocks noChangeArrowheads="1"/>
              </p:cNvSpPr>
              <p:nvPr/>
            </p:nvSpPr>
            <p:spPr bwMode="auto">
              <a:xfrm>
                <a:off x="325912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26"/>
              <p:cNvSpPr>
                <a:spLocks noChangeArrowheads="1"/>
              </p:cNvSpPr>
              <p:nvPr/>
            </p:nvSpPr>
            <p:spPr bwMode="auto">
              <a:xfrm>
                <a:off x="325912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36"/>
              <p:cNvSpPr>
                <a:spLocks noChangeArrowheads="1"/>
              </p:cNvSpPr>
              <p:nvPr/>
            </p:nvSpPr>
            <p:spPr bwMode="auto">
              <a:xfrm>
                <a:off x="325912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6"/>
              <p:cNvSpPr>
                <a:spLocks noChangeArrowheads="1"/>
              </p:cNvSpPr>
              <p:nvPr/>
            </p:nvSpPr>
            <p:spPr bwMode="auto">
              <a:xfrm>
                <a:off x="325912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23"/>
              <p:cNvSpPr>
                <a:spLocks noChangeArrowheads="1"/>
              </p:cNvSpPr>
              <p:nvPr/>
            </p:nvSpPr>
            <p:spPr bwMode="auto">
              <a:xfrm>
                <a:off x="439578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33"/>
              <p:cNvSpPr>
                <a:spLocks noChangeArrowheads="1"/>
              </p:cNvSpPr>
              <p:nvPr/>
            </p:nvSpPr>
            <p:spPr bwMode="auto">
              <a:xfrm>
                <a:off x="439578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3"/>
              <p:cNvSpPr>
                <a:spLocks noChangeArrowheads="1"/>
              </p:cNvSpPr>
              <p:nvPr/>
            </p:nvSpPr>
            <p:spPr bwMode="auto">
              <a:xfrm>
                <a:off x="439578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53"/>
              <p:cNvSpPr>
                <a:spLocks noChangeArrowheads="1"/>
              </p:cNvSpPr>
              <p:nvPr/>
            </p:nvSpPr>
            <p:spPr bwMode="auto">
              <a:xfrm>
                <a:off x="439578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46"/>
              <p:cNvSpPr>
                <a:spLocks noChangeArrowheads="1"/>
              </p:cNvSpPr>
              <p:nvPr/>
            </p:nvSpPr>
            <p:spPr bwMode="auto">
              <a:xfrm>
                <a:off x="338613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47"/>
              <p:cNvSpPr>
                <a:spLocks noChangeArrowheads="1"/>
              </p:cNvSpPr>
              <p:nvPr/>
            </p:nvSpPr>
            <p:spPr bwMode="auto">
              <a:xfrm>
                <a:off x="3511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48"/>
              <p:cNvSpPr>
                <a:spLocks noChangeArrowheads="1"/>
              </p:cNvSpPr>
              <p:nvPr/>
            </p:nvSpPr>
            <p:spPr bwMode="auto">
              <a:xfrm>
                <a:off x="3636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49"/>
              <p:cNvSpPr>
                <a:spLocks noChangeArrowheads="1"/>
              </p:cNvSpPr>
              <p:nvPr/>
            </p:nvSpPr>
            <p:spPr bwMode="auto">
              <a:xfrm>
                <a:off x="3762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50"/>
              <p:cNvSpPr>
                <a:spLocks noChangeArrowheads="1"/>
              </p:cNvSpPr>
              <p:nvPr/>
            </p:nvSpPr>
            <p:spPr bwMode="auto">
              <a:xfrm>
                <a:off x="3892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51"/>
              <p:cNvSpPr>
                <a:spLocks noChangeArrowheads="1"/>
              </p:cNvSpPr>
              <p:nvPr/>
            </p:nvSpPr>
            <p:spPr bwMode="auto">
              <a:xfrm>
                <a:off x="4017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52"/>
              <p:cNvSpPr>
                <a:spLocks noChangeArrowheads="1"/>
              </p:cNvSpPr>
              <p:nvPr/>
            </p:nvSpPr>
            <p:spPr bwMode="auto">
              <a:xfrm>
                <a:off x="4143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53"/>
              <p:cNvSpPr>
                <a:spLocks noChangeArrowheads="1"/>
              </p:cNvSpPr>
              <p:nvPr/>
            </p:nvSpPr>
            <p:spPr bwMode="auto">
              <a:xfrm>
                <a:off x="426878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Rectangle 146"/>
              <p:cNvSpPr>
                <a:spLocks noChangeArrowheads="1"/>
              </p:cNvSpPr>
              <p:nvPr/>
            </p:nvSpPr>
            <p:spPr bwMode="auto">
              <a:xfrm>
                <a:off x="325912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Rectangle 153"/>
              <p:cNvSpPr>
                <a:spLocks noChangeArrowheads="1"/>
              </p:cNvSpPr>
              <p:nvPr/>
            </p:nvSpPr>
            <p:spPr bwMode="auto">
              <a:xfrm>
                <a:off x="439578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Rectangle 116"/>
              <p:cNvSpPr>
                <a:spLocks noChangeArrowheads="1"/>
              </p:cNvSpPr>
              <p:nvPr/>
            </p:nvSpPr>
            <p:spPr bwMode="auto">
              <a:xfrm>
                <a:off x="338613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Rectangle 117"/>
              <p:cNvSpPr>
                <a:spLocks noChangeArrowheads="1"/>
              </p:cNvSpPr>
              <p:nvPr/>
            </p:nvSpPr>
            <p:spPr bwMode="auto">
              <a:xfrm>
                <a:off x="3511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Rectangle 118"/>
              <p:cNvSpPr>
                <a:spLocks noChangeArrowheads="1"/>
              </p:cNvSpPr>
              <p:nvPr/>
            </p:nvSpPr>
            <p:spPr bwMode="auto">
              <a:xfrm>
                <a:off x="3636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19"/>
              <p:cNvSpPr>
                <a:spLocks noChangeArrowheads="1"/>
              </p:cNvSpPr>
              <p:nvPr/>
            </p:nvSpPr>
            <p:spPr bwMode="auto">
              <a:xfrm>
                <a:off x="3762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20"/>
              <p:cNvSpPr>
                <a:spLocks noChangeArrowheads="1"/>
              </p:cNvSpPr>
              <p:nvPr/>
            </p:nvSpPr>
            <p:spPr bwMode="auto">
              <a:xfrm>
                <a:off x="3892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21"/>
              <p:cNvSpPr>
                <a:spLocks noChangeArrowheads="1"/>
              </p:cNvSpPr>
              <p:nvPr/>
            </p:nvSpPr>
            <p:spPr bwMode="auto">
              <a:xfrm>
                <a:off x="4017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22"/>
              <p:cNvSpPr>
                <a:spLocks noChangeArrowheads="1"/>
              </p:cNvSpPr>
              <p:nvPr/>
            </p:nvSpPr>
            <p:spPr bwMode="auto">
              <a:xfrm>
                <a:off x="4143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23"/>
              <p:cNvSpPr>
                <a:spLocks noChangeArrowheads="1"/>
              </p:cNvSpPr>
              <p:nvPr/>
            </p:nvSpPr>
            <p:spPr bwMode="auto">
              <a:xfrm>
                <a:off x="426878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16"/>
              <p:cNvSpPr>
                <a:spLocks noChangeArrowheads="1"/>
              </p:cNvSpPr>
              <p:nvPr/>
            </p:nvSpPr>
            <p:spPr bwMode="auto">
              <a:xfrm>
                <a:off x="325912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23"/>
              <p:cNvSpPr>
                <a:spLocks noChangeArrowheads="1"/>
              </p:cNvSpPr>
              <p:nvPr/>
            </p:nvSpPr>
            <p:spPr bwMode="auto">
              <a:xfrm>
                <a:off x="439578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482"/>
            <p:cNvGrpSpPr/>
            <p:nvPr/>
          </p:nvGrpSpPr>
          <p:grpSpPr>
            <a:xfrm>
              <a:off x="3437135" y="2467474"/>
              <a:ext cx="1262078" cy="659886"/>
              <a:chOff x="3259122" y="2978134"/>
              <a:chExt cx="1262078" cy="659886"/>
            </a:xfrm>
          </p:grpSpPr>
          <p:sp>
            <p:nvSpPr>
              <p:cNvPr id="1484" name="Rectangle 116"/>
              <p:cNvSpPr>
                <a:spLocks noChangeArrowheads="1"/>
              </p:cNvSpPr>
              <p:nvPr/>
            </p:nvSpPr>
            <p:spPr bwMode="auto">
              <a:xfrm>
                <a:off x="338613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Rectangle 117"/>
              <p:cNvSpPr>
                <a:spLocks noChangeArrowheads="1"/>
              </p:cNvSpPr>
              <p:nvPr/>
            </p:nvSpPr>
            <p:spPr bwMode="auto">
              <a:xfrm>
                <a:off x="3511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18"/>
              <p:cNvSpPr>
                <a:spLocks noChangeArrowheads="1"/>
              </p:cNvSpPr>
              <p:nvPr/>
            </p:nvSpPr>
            <p:spPr bwMode="auto">
              <a:xfrm>
                <a:off x="3636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19"/>
              <p:cNvSpPr>
                <a:spLocks noChangeArrowheads="1"/>
              </p:cNvSpPr>
              <p:nvPr/>
            </p:nvSpPr>
            <p:spPr bwMode="auto">
              <a:xfrm>
                <a:off x="3762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20"/>
              <p:cNvSpPr>
                <a:spLocks noChangeArrowheads="1"/>
              </p:cNvSpPr>
              <p:nvPr/>
            </p:nvSpPr>
            <p:spPr bwMode="auto">
              <a:xfrm>
                <a:off x="3892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21"/>
              <p:cNvSpPr>
                <a:spLocks noChangeArrowheads="1"/>
              </p:cNvSpPr>
              <p:nvPr/>
            </p:nvSpPr>
            <p:spPr bwMode="auto">
              <a:xfrm>
                <a:off x="4017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22"/>
              <p:cNvSpPr>
                <a:spLocks noChangeArrowheads="1"/>
              </p:cNvSpPr>
              <p:nvPr/>
            </p:nvSpPr>
            <p:spPr bwMode="auto">
              <a:xfrm>
                <a:off x="4143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23"/>
              <p:cNvSpPr>
                <a:spLocks noChangeArrowheads="1"/>
              </p:cNvSpPr>
              <p:nvPr/>
            </p:nvSpPr>
            <p:spPr bwMode="auto">
              <a:xfrm>
                <a:off x="426878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26"/>
              <p:cNvSpPr>
                <a:spLocks noChangeArrowheads="1"/>
              </p:cNvSpPr>
              <p:nvPr/>
            </p:nvSpPr>
            <p:spPr bwMode="auto">
              <a:xfrm>
                <a:off x="338613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27"/>
              <p:cNvSpPr>
                <a:spLocks noChangeArrowheads="1"/>
              </p:cNvSpPr>
              <p:nvPr/>
            </p:nvSpPr>
            <p:spPr bwMode="auto">
              <a:xfrm>
                <a:off x="3511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28"/>
              <p:cNvSpPr>
                <a:spLocks noChangeArrowheads="1"/>
              </p:cNvSpPr>
              <p:nvPr/>
            </p:nvSpPr>
            <p:spPr bwMode="auto">
              <a:xfrm>
                <a:off x="3636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29"/>
              <p:cNvSpPr>
                <a:spLocks noChangeArrowheads="1"/>
              </p:cNvSpPr>
              <p:nvPr/>
            </p:nvSpPr>
            <p:spPr bwMode="auto">
              <a:xfrm>
                <a:off x="3762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30"/>
              <p:cNvSpPr>
                <a:spLocks noChangeArrowheads="1"/>
              </p:cNvSpPr>
              <p:nvPr/>
            </p:nvSpPr>
            <p:spPr bwMode="auto">
              <a:xfrm>
                <a:off x="3892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31"/>
              <p:cNvSpPr>
                <a:spLocks noChangeArrowheads="1"/>
              </p:cNvSpPr>
              <p:nvPr/>
            </p:nvSpPr>
            <p:spPr bwMode="auto">
              <a:xfrm>
                <a:off x="4017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32"/>
              <p:cNvSpPr>
                <a:spLocks noChangeArrowheads="1"/>
              </p:cNvSpPr>
              <p:nvPr/>
            </p:nvSpPr>
            <p:spPr bwMode="auto">
              <a:xfrm>
                <a:off x="4143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33"/>
              <p:cNvSpPr>
                <a:spLocks noChangeArrowheads="1"/>
              </p:cNvSpPr>
              <p:nvPr/>
            </p:nvSpPr>
            <p:spPr bwMode="auto">
              <a:xfrm>
                <a:off x="426878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36"/>
              <p:cNvSpPr>
                <a:spLocks noChangeArrowheads="1"/>
              </p:cNvSpPr>
              <p:nvPr/>
            </p:nvSpPr>
            <p:spPr bwMode="auto">
              <a:xfrm>
                <a:off x="338613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37"/>
              <p:cNvSpPr>
                <a:spLocks noChangeArrowheads="1"/>
              </p:cNvSpPr>
              <p:nvPr/>
            </p:nvSpPr>
            <p:spPr bwMode="auto">
              <a:xfrm>
                <a:off x="3511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38"/>
              <p:cNvSpPr>
                <a:spLocks noChangeArrowheads="1"/>
              </p:cNvSpPr>
              <p:nvPr/>
            </p:nvSpPr>
            <p:spPr bwMode="auto">
              <a:xfrm>
                <a:off x="3636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39"/>
              <p:cNvSpPr>
                <a:spLocks noChangeArrowheads="1"/>
              </p:cNvSpPr>
              <p:nvPr/>
            </p:nvSpPr>
            <p:spPr bwMode="auto">
              <a:xfrm>
                <a:off x="3762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40"/>
              <p:cNvSpPr>
                <a:spLocks noChangeArrowheads="1"/>
              </p:cNvSpPr>
              <p:nvPr/>
            </p:nvSpPr>
            <p:spPr bwMode="auto">
              <a:xfrm>
                <a:off x="3892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41"/>
              <p:cNvSpPr>
                <a:spLocks noChangeArrowheads="1"/>
              </p:cNvSpPr>
              <p:nvPr/>
            </p:nvSpPr>
            <p:spPr bwMode="auto">
              <a:xfrm>
                <a:off x="4017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42"/>
              <p:cNvSpPr>
                <a:spLocks noChangeArrowheads="1"/>
              </p:cNvSpPr>
              <p:nvPr/>
            </p:nvSpPr>
            <p:spPr bwMode="auto">
              <a:xfrm>
                <a:off x="4143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43"/>
              <p:cNvSpPr>
                <a:spLocks noChangeArrowheads="1"/>
              </p:cNvSpPr>
              <p:nvPr/>
            </p:nvSpPr>
            <p:spPr bwMode="auto">
              <a:xfrm>
                <a:off x="426878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46"/>
              <p:cNvSpPr>
                <a:spLocks noChangeArrowheads="1"/>
              </p:cNvSpPr>
              <p:nvPr/>
            </p:nvSpPr>
            <p:spPr bwMode="auto">
              <a:xfrm>
                <a:off x="338613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47"/>
              <p:cNvSpPr>
                <a:spLocks noChangeArrowheads="1"/>
              </p:cNvSpPr>
              <p:nvPr/>
            </p:nvSpPr>
            <p:spPr bwMode="auto">
              <a:xfrm>
                <a:off x="3511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48"/>
              <p:cNvSpPr>
                <a:spLocks noChangeArrowheads="1"/>
              </p:cNvSpPr>
              <p:nvPr/>
            </p:nvSpPr>
            <p:spPr bwMode="auto">
              <a:xfrm>
                <a:off x="3636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49"/>
              <p:cNvSpPr>
                <a:spLocks noChangeArrowheads="1"/>
              </p:cNvSpPr>
              <p:nvPr/>
            </p:nvSpPr>
            <p:spPr bwMode="auto">
              <a:xfrm>
                <a:off x="3762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0"/>
              <p:cNvSpPr>
                <a:spLocks noChangeArrowheads="1"/>
              </p:cNvSpPr>
              <p:nvPr/>
            </p:nvSpPr>
            <p:spPr bwMode="auto">
              <a:xfrm>
                <a:off x="3892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1"/>
              <p:cNvSpPr>
                <a:spLocks noChangeArrowheads="1"/>
              </p:cNvSpPr>
              <p:nvPr/>
            </p:nvSpPr>
            <p:spPr bwMode="auto">
              <a:xfrm>
                <a:off x="4017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2"/>
              <p:cNvSpPr>
                <a:spLocks noChangeArrowheads="1"/>
              </p:cNvSpPr>
              <p:nvPr/>
            </p:nvSpPr>
            <p:spPr bwMode="auto">
              <a:xfrm>
                <a:off x="4143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3"/>
              <p:cNvSpPr>
                <a:spLocks noChangeArrowheads="1"/>
              </p:cNvSpPr>
              <p:nvPr/>
            </p:nvSpPr>
            <p:spPr bwMode="auto">
              <a:xfrm>
                <a:off x="426878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16"/>
              <p:cNvSpPr>
                <a:spLocks noChangeArrowheads="1"/>
              </p:cNvSpPr>
              <p:nvPr/>
            </p:nvSpPr>
            <p:spPr bwMode="auto">
              <a:xfrm>
                <a:off x="325912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26"/>
              <p:cNvSpPr>
                <a:spLocks noChangeArrowheads="1"/>
              </p:cNvSpPr>
              <p:nvPr/>
            </p:nvSpPr>
            <p:spPr bwMode="auto">
              <a:xfrm>
                <a:off x="325912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Rectangle 136"/>
              <p:cNvSpPr>
                <a:spLocks noChangeArrowheads="1"/>
              </p:cNvSpPr>
              <p:nvPr/>
            </p:nvSpPr>
            <p:spPr bwMode="auto">
              <a:xfrm>
                <a:off x="325912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Rectangle 146"/>
              <p:cNvSpPr>
                <a:spLocks noChangeArrowheads="1"/>
              </p:cNvSpPr>
              <p:nvPr/>
            </p:nvSpPr>
            <p:spPr bwMode="auto">
              <a:xfrm>
                <a:off x="325912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Rectangle 123"/>
              <p:cNvSpPr>
                <a:spLocks noChangeArrowheads="1"/>
              </p:cNvSpPr>
              <p:nvPr/>
            </p:nvSpPr>
            <p:spPr bwMode="auto">
              <a:xfrm>
                <a:off x="439578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Rectangle 133"/>
              <p:cNvSpPr>
                <a:spLocks noChangeArrowheads="1"/>
              </p:cNvSpPr>
              <p:nvPr/>
            </p:nvSpPr>
            <p:spPr bwMode="auto">
              <a:xfrm>
                <a:off x="439578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Rectangle 143"/>
              <p:cNvSpPr>
                <a:spLocks noChangeArrowheads="1"/>
              </p:cNvSpPr>
              <p:nvPr/>
            </p:nvSpPr>
            <p:spPr bwMode="auto">
              <a:xfrm>
                <a:off x="439578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Rectangle 153"/>
              <p:cNvSpPr>
                <a:spLocks noChangeArrowheads="1"/>
              </p:cNvSpPr>
              <p:nvPr/>
            </p:nvSpPr>
            <p:spPr bwMode="auto">
              <a:xfrm>
                <a:off x="439578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Rectangle 146"/>
              <p:cNvSpPr>
                <a:spLocks noChangeArrowheads="1"/>
              </p:cNvSpPr>
              <p:nvPr/>
            </p:nvSpPr>
            <p:spPr bwMode="auto">
              <a:xfrm>
                <a:off x="338613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Rectangle 147"/>
              <p:cNvSpPr>
                <a:spLocks noChangeArrowheads="1"/>
              </p:cNvSpPr>
              <p:nvPr/>
            </p:nvSpPr>
            <p:spPr bwMode="auto">
              <a:xfrm>
                <a:off x="3511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Rectangle 148"/>
              <p:cNvSpPr>
                <a:spLocks noChangeArrowheads="1"/>
              </p:cNvSpPr>
              <p:nvPr/>
            </p:nvSpPr>
            <p:spPr bwMode="auto">
              <a:xfrm>
                <a:off x="3636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Rectangle 149"/>
              <p:cNvSpPr>
                <a:spLocks noChangeArrowheads="1"/>
              </p:cNvSpPr>
              <p:nvPr/>
            </p:nvSpPr>
            <p:spPr bwMode="auto">
              <a:xfrm>
                <a:off x="3762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Rectangle 150"/>
              <p:cNvSpPr>
                <a:spLocks noChangeArrowheads="1"/>
              </p:cNvSpPr>
              <p:nvPr/>
            </p:nvSpPr>
            <p:spPr bwMode="auto">
              <a:xfrm>
                <a:off x="3892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Rectangle 151"/>
              <p:cNvSpPr>
                <a:spLocks noChangeArrowheads="1"/>
              </p:cNvSpPr>
              <p:nvPr/>
            </p:nvSpPr>
            <p:spPr bwMode="auto">
              <a:xfrm>
                <a:off x="4017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Rectangle 152"/>
              <p:cNvSpPr>
                <a:spLocks noChangeArrowheads="1"/>
              </p:cNvSpPr>
              <p:nvPr/>
            </p:nvSpPr>
            <p:spPr bwMode="auto">
              <a:xfrm>
                <a:off x="4143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Rectangle 153"/>
              <p:cNvSpPr>
                <a:spLocks noChangeArrowheads="1"/>
              </p:cNvSpPr>
              <p:nvPr/>
            </p:nvSpPr>
            <p:spPr bwMode="auto">
              <a:xfrm>
                <a:off x="426878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Rectangle 146"/>
              <p:cNvSpPr>
                <a:spLocks noChangeArrowheads="1"/>
              </p:cNvSpPr>
              <p:nvPr/>
            </p:nvSpPr>
            <p:spPr bwMode="auto">
              <a:xfrm>
                <a:off x="325912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Rectangle 153"/>
              <p:cNvSpPr>
                <a:spLocks noChangeArrowheads="1"/>
              </p:cNvSpPr>
              <p:nvPr/>
            </p:nvSpPr>
            <p:spPr bwMode="auto">
              <a:xfrm>
                <a:off x="439578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Rectangle 116"/>
              <p:cNvSpPr>
                <a:spLocks noChangeArrowheads="1"/>
              </p:cNvSpPr>
              <p:nvPr/>
            </p:nvSpPr>
            <p:spPr bwMode="auto">
              <a:xfrm>
                <a:off x="338613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17"/>
              <p:cNvSpPr>
                <a:spLocks noChangeArrowheads="1"/>
              </p:cNvSpPr>
              <p:nvPr/>
            </p:nvSpPr>
            <p:spPr bwMode="auto">
              <a:xfrm>
                <a:off x="3511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18"/>
              <p:cNvSpPr>
                <a:spLocks noChangeArrowheads="1"/>
              </p:cNvSpPr>
              <p:nvPr/>
            </p:nvSpPr>
            <p:spPr bwMode="auto">
              <a:xfrm>
                <a:off x="3636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Rectangle 119"/>
              <p:cNvSpPr>
                <a:spLocks noChangeArrowheads="1"/>
              </p:cNvSpPr>
              <p:nvPr/>
            </p:nvSpPr>
            <p:spPr bwMode="auto">
              <a:xfrm>
                <a:off x="3762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20"/>
              <p:cNvSpPr>
                <a:spLocks noChangeArrowheads="1"/>
              </p:cNvSpPr>
              <p:nvPr/>
            </p:nvSpPr>
            <p:spPr bwMode="auto">
              <a:xfrm>
                <a:off x="3892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Rectangle 121"/>
              <p:cNvSpPr>
                <a:spLocks noChangeArrowheads="1"/>
              </p:cNvSpPr>
              <p:nvPr/>
            </p:nvSpPr>
            <p:spPr bwMode="auto">
              <a:xfrm>
                <a:off x="4017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22"/>
              <p:cNvSpPr>
                <a:spLocks noChangeArrowheads="1"/>
              </p:cNvSpPr>
              <p:nvPr/>
            </p:nvSpPr>
            <p:spPr bwMode="auto">
              <a:xfrm>
                <a:off x="4143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23"/>
              <p:cNvSpPr>
                <a:spLocks noChangeArrowheads="1"/>
              </p:cNvSpPr>
              <p:nvPr/>
            </p:nvSpPr>
            <p:spPr bwMode="auto">
              <a:xfrm>
                <a:off x="426878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Rectangle 116"/>
              <p:cNvSpPr>
                <a:spLocks noChangeArrowheads="1"/>
              </p:cNvSpPr>
              <p:nvPr/>
            </p:nvSpPr>
            <p:spPr bwMode="auto">
              <a:xfrm>
                <a:off x="325912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23"/>
              <p:cNvSpPr>
                <a:spLocks noChangeArrowheads="1"/>
              </p:cNvSpPr>
              <p:nvPr/>
            </p:nvSpPr>
            <p:spPr bwMode="auto">
              <a:xfrm>
                <a:off x="439578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1543"/>
            <p:cNvGrpSpPr/>
            <p:nvPr/>
          </p:nvGrpSpPr>
          <p:grpSpPr>
            <a:xfrm>
              <a:off x="5418920" y="2467474"/>
              <a:ext cx="1262078" cy="659886"/>
              <a:chOff x="3259122" y="2978134"/>
              <a:chExt cx="1262078" cy="659886"/>
            </a:xfrm>
          </p:grpSpPr>
          <p:sp>
            <p:nvSpPr>
              <p:cNvPr id="1545" name="Rectangle 116"/>
              <p:cNvSpPr>
                <a:spLocks noChangeArrowheads="1"/>
              </p:cNvSpPr>
              <p:nvPr/>
            </p:nvSpPr>
            <p:spPr bwMode="auto">
              <a:xfrm>
                <a:off x="338613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17"/>
              <p:cNvSpPr>
                <a:spLocks noChangeArrowheads="1"/>
              </p:cNvSpPr>
              <p:nvPr/>
            </p:nvSpPr>
            <p:spPr bwMode="auto">
              <a:xfrm>
                <a:off x="3511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18"/>
              <p:cNvSpPr>
                <a:spLocks noChangeArrowheads="1"/>
              </p:cNvSpPr>
              <p:nvPr/>
            </p:nvSpPr>
            <p:spPr bwMode="auto">
              <a:xfrm>
                <a:off x="3636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19"/>
              <p:cNvSpPr>
                <a:spLocks noChangeArrowheads="1"/>
              </p:cNvSpPr>
              <p:nvPr/>
            </p:nvSpPr>
            <p:spPr bwMode="auto">
              <a:xfrm>
                <a:off x="3762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20"/>
              <p:cNvSpPr>
                <a:spLocks noChangeArrowheads="1"/>
              </p:cNvSpPr>
              <p:nvPr/>
            </p:nvSpPr>
            <p:spPr bwMode="auto">
              <a:xfrm>
                <a:off x="3892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21"/>
              <p:cNvSpPr>
                <a:spLocks noChangeArrowheads="1"/>
              </p:cNvSpPr>
              <p:nvPr/>
            </p:nvSpPr>
            <p:spPr bwMode="auto">
              <a:xfrm>
                <a:off x="4017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Rectangle 122"/>
              <p:cNvSpPr>
                <a:spLocks noChangeArrowheads="1"/>
              </p:cNvSpPr>
              <p:nvPr/>
            </p:nvSpPr>
            <p:spPr bwMode="auto">
              <a:xfrm>
                <a:off x="4143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Rectangle 123"/>
              <p:cNvSpPr>
                <a:spLocks noChangeArrowheads="1"/>
              </p:cNvSpPr>
              <p:nvPr/>
            </p:nvSpPr>
            <p:spPr bwMode="auto">
              <a:xfrm>
                <a:off x="426878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26"/>
              <p:cNvSpPr>
                <a:spLocks noChangeArrowheads="1"/>
              </p:cNvSpPr>
              <p:nvPr/>
            </p:nvSpPr>
            <p:spPr bwMode="auto">
              <a:xfrm>
                <a:off x="338613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27"/>
              <p:cNvSpPr>
                <a:spLocks noChangeArrowheads="1"/>
              </p:cNvSpPr>
              <p:nvPr/>
            </p:nvSpPr>
            <p:spPr bwMode="auto">
              <a:xfrm>
                <a:off x="3511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28"/>
              <p:cNvSpPr>
                <a:spLocks noChangeArrowheads="1"/>
              </p:cNvSpPr>
              <p:nvPr/>
            </p:nvSpPr>
            <p:spPr bwMode="auto">
              <a:xfrm>
                <a:off x="3636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Rectangle 129"/>
              <p:cNvSpPr>
                <a:spLocks noChangeArrowheads="1"/>
              </p:cNvSpPr>
              <p:nvPr/>
            </p:nvSpPr>
            <p:spPr bwMode="auto">
              <a:xfrm>
                <a:off x="3762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Rectangle 130"/>
              <p:cNvSpPr>
                <a:spLocks noChangeArrowheads="1"/>
              </p:cNvSpPr>
              <p:nvPr/>
            </p:nvSpPr>
            <p:spPr bwMode="auto">
              <a:xfrm>
                <a:off x="3892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31"/>
              <p:cNvSpPr>
                <a:spLocks noChangeArrowheads="1"/>
              </p:cNvSpPr>
              <p:nvPr/>
            </p:nvSpPr>
            <p:spPr bwMode="auto">
              <a:xfrm>
                <a:off x="4017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32"/>
              <p:cNvSpPr>
                <a:spLocks noChangeArrowheads="1"/>
              </p:cNvSpPr>
              <p:nvPr/>
            </p:nvSpPr>
            <p:spPr bwMode="auto">
              <a:xfrm>
                <a:off x="4143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33"/>
              <p:cNvSpPr>
                <a:spLocks noChangeArrowheads="1"/>
              </p:cNvSpPr>
              <p:nvPr/>
            </p:nvSpPr>
            <p:spPr bwMode="auto">
              <a:xfrm>
                <a:off x="426878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Rectangle 136"/>
              <p:cNvSpPr>
                <a:spLocks noChangeArrowheads="1"/>
              </p:cNvSpPr>
              <p:nvPr/>
            </p:nvSpPr>
            <p:spPr bwMode="auto">
              <a:xfrm>
                <a:off x="338613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Rectangle 137"/>
              <p:cNvSpPr>
                <a:spLocks noChangeArrowheads="1"/>
              </p:cNvSpPr>
              <p:nvPr/>
            </p:nvSpPr>
            <p:spPr bwMode="auto">
              <a:xfrm>
                <a:off x="3511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38"/>
              <p:cNvSpPr>
                <a:spLocks noChangeArrowheads="1"/>
              </p:cNvSpPr>
              <p:nvPr/>
            </p:nvSpPr>
            <p:spPr bwMode="auto">
              <a:xfrm>
                <a:off x="3636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39"/>
              <p:cNvSpPr>
                <a:spLocks noChangeArrowheads="1"/>
              </p:cNvSpPr>
              <p:nvPr/>
            </p:nvSpPr>
            <p:spPr bwMode="auto">
              <a:xfrm>
                <a:off x="3762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40"/>
              <p:cNvSpPr>
                <a:spLocks noChangeArrowheads="1"/>
              </p:cNvSpPr>
              <p:nvPr/>
            </p:nvSpPr>
            <p:spPr bwMode="auto">
              <a:xfrm>
                <a:off x="3892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Rectangle 141"/>
              <p:cNvSpPr>
                <a:spLocks noChangeArrowheads="1"/>
              </p:cNvSpPr>
              <p:nvPr/>
            </p:nvSpPr>
            <p:spPr bwMode="auto">
              <a:xfrm>
                <a:off x="4017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Rectangle 142"/>
              <p:cNvSpPr>
                <a:spLocks noChangeArrowheads="1"/>
              </p:cNvSpPr>
              <p:nvPr/>
            </p:nvSpPr>
            <p:spPr bwMode="auto">
              <a:xfrm>
                <a:off x="4143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43"/>
              <p:cNvSpPr>
                <a:spLocks noChangeArrowheads="1"/>
              </p:cNvSpPr>
              <p:nvPr/>
            </p:nvSpPr>
            <p:spPr bwMode="auto">
              <a:xfrm>
                <a:off x="426878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46"/>
              <p:cNvSpPr>
                <a:spLocks noChangeArrowheads="1"/>
              </p:cNvSpPr>
              <p:nvPr/>
            </p:nvSpPr>
            <p:spPr bwMode="auto">
              <a:xfrm>
                <a:off x="338613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47"/>
              <p:cNvSpPr>
                <a:spLocks noChangeArrowheads="1"/>
              </p:cNvSpPr>
              <p:nvPr/>
            </p:nvSpPr>
            <p:spPr bwMode="auto">
              <a:xfrm>
                <a:off x="3511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Rectangle 148"/>
              <p:cNvSpPr>
                <a:spLocks noChangeArrowheads="1"/>
              </p:cNvSpPr>
              <p:nvPr/>
            </p:nvSpPr>
            <p:spPr bwMode="auto">
              <a:xfrm>
                <a:off x="3636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Rectangle 149"/>
              <p:cNvSpPr>
                <a:spLocks noChangeArrowheads="1"/>
              </p:cNvSpPr>
              <p:nvPr/>
            </p:nvSpPr>
            <p:spPr bwMode="auto">
              <a:xfrm>
                <a:off x="3762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50"/>
              <p:cNvSpPr>
                <a:spLocks noChangeArrowheads="1"/>
              </p:cNvSpPr>
              <p:nvPr/>
            </p:nvSpPr>
            <p:spPr bwMode="auto">
              <a:xfrm>
                <a:off x="3892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51"/>
              <p:cNvSpPr>
                <a:spLocks noChangeArrowheads="1"/>
              </p:cNvSpPr>
              <p:nvPr/>
            </p:nvSpPr>
            <p:spPr bwMode="auto">
              <a:xfrm>
                <a:off x="4017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52"/>
              <p:cNvSpPr>
                <a:spLocks noChangeArrowheads="1"/>
              </p:cNvSpPr>
              <p:nvPr/>
            </p:nvSpPr>
            <p:spPr bwMode="auto">
              <a:xfrm>
                <a:off x="4143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Rectangle 153"/>
              <p:cNvSpPr>
                <a:spLocks noChangeArrowheads="1"/>
              </p:cNvSpPr>
              <p:nvPr/>
            </p:nvSpPr>
            <p:spPr bwMode="auto">
              <a:xfrm>
                <a:off x="426878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Rectangle 116"/>
              <p:cNvSpPr>
                <a:spLocks noChangeArrowheads="1"/>
              </p:cNvSpPr>
              <p:nvPr/>
            </p:nvSpPr>
            <p:spPr bwMode="auto">
              <a:xfrm>
                <a:off x="325912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8" name="Rectangle 126"/>
              <p:cNvSpPr>
                <a:spLocks noChangeArrowheads="1"/>
              </p:cNvSpPr>
              <p:nvPr/>
            </p:nvSpPr>
            <p:spPr bwMode="auto">
              <a:xfrm>
                <a:off x="325912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Rectangle 136"/>
              <p:cNvSpPr>
                <a:spLocks noChangeArrowheads="1"/>
              </p:cNvSpPr>
              <p:nvPr/>
            </p:nvSpPr>
            <p:spPr bwMode="auto">
              <a:xfrm>
                <a:off x="325912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Rectangle 146"/>
              <p:cNvSpPr>
                <a:spLocks noChangeArrowheads="1"/>
              </p:cNvSpPr>
              <p:nvPr/>
            </p:nvSpPr>
            <p:spPr bwMode="auto">
              <a:xfrm>
                <a:off x="325912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23"/>
              <p:cNvSpPr>
                <a:spLocks noChangeArrowheads="1"/>
              </p:cNvSpPr>
              <p:nvPr/>
            </p:nvSpPr>
            <p:spPr bwMode="auto">
              <a:xfrm>
                <a:off x="439578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Rectangle 133"/>
              <p:cNvSpPr>
                <a:spLocks noChangeArrowheads="1"/>
              </p:cNvSpPr>
              <p:nvPr/>
            </p:nvSpPr>
            <p:spPr bwMode="auto">
              <a:xfrm>
                <a:off x="439578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Rectangle 143"/>
              <p:cNvSpPr>
                <a:spLocks noChangeArrowheads="1"/>
              </p:cNvSpPr>
              <p:nvPr/>
            </p:nvSpPr>
            <p:spPr bwMode="auto">
              <a:xfrm>
                <a:off x="439578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Rectangle 153"/>
              <p:cNvSpPr>
                <a:spLocks noChangeArrowheads="1"/>
              </p:cNvSpPr>
              <p:nvPr/>
            </p:nvSpPr>
            <p:spPr bwMode="auto">
              <a:xfrm>
                <a:off x="439578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Rectangle 146"/>
              <p:cNvSpPr>
                <a:spLocks noChangeArrowheads="1"/>
              </p:cNvSpPr>
              <p:nvPr/>
            </p:nvSpPr>
            <p:spPr bwMode="auto">
              <a:xfrm>
                <a:off x="338613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47"/>
              <p:cNvSpPr>
                <a:spLocks noChangeArrowheads="1"/>
              </p:cNvSpPr>
              <p:nvPr/>
            </p:nvSpPr>
            <p:spPr bwMode="auto">
              <a:xfrm>
                <a:off x="3511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Rectangle 148"/>
              <p:cNvSpPr>
                <a:spLocks noChangeArrowheads="1"/>
              </p:cNvSpPr>
              <p:nvPr/>
            </p:nvSpPr>
            <p:spPr bwMode="auto">
              <a:xfrm>
                <a:off x="3636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Rectangle 149"/>
              <p:cNvSpPr>
                <a:spLocks noChangeArrowheads="1"/>
              </p:cNvSpPr>
              <p:nvPr/>
            </p:nvSpPr>
            <p:spPr bwMode="auto">
              <a:xfrm>
                <a:off x="3762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Rectangle 150"/>
              <p:cNvSpPr>
                <a:spLocks noChangeArrowheads="1"/>
              </p:cNvSpPr>
              <p:nvPr/>
            </p:nvSpPr>
            <p:spPr bwMode="auto">
              <a:xfrm>
                <a:off x="3892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Rectangle 151"/>
              <p:cNvSpPr>
                <a:spLocks noChangeArrowheads="1"/>
              </p:cNvSpPr>
              <p:nvPr/>
            </p:nvSpPr>
            <p:spPr bwMode="auto">
              <a:xfrm>
                <a:off x="4017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52"/>
              <p:cNvSpPr>
                <a:spLocks noChangeArrowheads="1"/>
              </p:cNvSpPr>
              <p:nvPr/>
            </p:nvSpPr>
            <p:spPr bwMode="auto">
              <a:xfrm>
                <a:off x="4143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Rectangle 153"/>
              <p:cNvSpPr>
                <a:spLocks noChangeArrowheads="1"/>
              </p:cNvSpPr>
              <p:nvPr/>
            </p:nvSpPr>
            <p:spPr bwMode="auto">
              <a:xfrm>
                <a:off x="426878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Rectangle 146"/>
              <p:cNvSpPr>
                <a:spLocks noChangeArrowheads="1"/>
              </p:cNvSpPr>
              <p:nvPr/>
            </p:nvSpPr>
            <p:spPr bwMode="auto">
              <a:xfrm>
                <a:off x="325912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Rectangle 153"/>
              <p:cNvSpPr>
                <a:spLocks noChangeArrowheads="1"/>
              </p:cNvSpPr>
              <p:nvPr/>
            </p:nvSpPr>
            <p:spPr bwMode="auto">
              <a:xfrm>
                <a:off x="439578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Rectangle 116"/>
              <p:cNvSpPr>
                <a:spLocks noChangeArrowheads="1"/>
              </p:cNvSpPr>
              <p:nvPr/>
            </p:nvSpPr>
            <p:spPr bwMode="auto">
              <a:xfrm>
                <a:off x="338613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17"/>
              <p:cNvSpPr>
                <a:spLocks noChangeArrowheads="1"/>
              </p:cNvSpPr>
              <p:nvPr/>
            </p:nvSpPr>
            <p:spPr bwMode="auto">
              <a:xfrm>
                <a:off x="3511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Rectangle 118"/>
              <p:cNvSpPr>
                <a:spLocks noChangeArrowheads="1"/>
              </p:cNvSpPr>
              <p:nvPr/>
            </p:nvSpPr>
            <p:spPr bwMode="auto">
              <a:xfrm>
                <a:off x="3636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Rectangle 119"/>
              <p:cNvSpPr>
                <a:spLocks noChangeArrowheads="1"/>
              </p:cNvSpPr>
              <p:nvPr/>
            </p:nvSpPr>
            <p:spPr bwMode="auto">
              <a:xfrm>
                <a:off x="3762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Rectangle 120"/>
              <p:cNvSpPr>
                <a:spLocks noChangeArrowheads="1"/>
              </p:cNvSpPr>
              <p:nvPr/>
            </p:nvSpPr>
            <p:spPr bwMode="auto">
              <a:xfrm>
                <a:off x="3892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Rectangle 121"/>
              <p:cNvSpPr>
                <a:spLocks noChangeArrowheads="1"/>
              </p:cNvSpPr>
              <p:nvPr/>
            </p:nvSpPr>
            <p:spPr bwMode="auto">
              <a:xfrm>
                <a:off x="4017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2"/>
              <p:cNvSpPr>
                <a:spLocks noChangeArrowheads="1"/>
              </p:cNvSpPr>
              <p:nvPr/>
            </p:nvSpPr>
            <p:spPr bwMode="auto">
              <a:xfrm>
                <a:off x="4143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Rectangle 123"/>
              <p:cNvSpPr>
                <a:spLocks noChangeArrowheads="1"/>
              </p:cNvSpPr>
              <p:nvPr/>
            </p:nvSpPr>
            <p:spPr bwMode="auto">
              <a:xfrm>
                <a:off x="426878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Rectangle 116"/>
              <p:cNvSpPr>
                <a:spLocks noChangeArrowheads="1"/>
              </p:cNvSpPr>
              <p:nvPr/>
            </p:nvSpPr>
            <p:spPr bwMode="auto">
              <a:xfrm>
                <a:off x="325912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Rectangle 123"/>
              <p:cNvSpPr>
                <a:spLocks noChangeArrowheads="1"/>
              </p:cNvSpPr>
              <p:nvPr/>
            </p:nvSpPr>
            <p:spPr bwMode="auto">
              <a:xfrm>
                <a:off x="439578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2279"/>
          <p:cNvGrpSpPr/>
          <p:nvPr/>
        </p:nvGrpSpPr>
        <p:grpSpPr>
          <a:xfrm>
            <a:off x="2162468" y="3235990"/>
            <a:ext cx="5225649" cy="659886"/>
            <a:chOff x="1455349" y="2467474"/>
            <a:chExt cx="5225649" cy="659886"/>
          </a:xfrm>
        </p:grpSpPr>
        <p:grpSp>
          <p:nvGrpSpPr>
            <p:cNvPr id="7" name="Group 2280"/>
            <p:cNvGrpSpPr/>
            <p:nvPr/>
          </p:nvGrpSpPr>
          <p:grpSpPr>
            <a:xfrm>
              <a:off x="1455349" y="2467474"/>
              <a:ext cx="1262078" cy="659886"/>
              <a:chOff x="3259122" y="2978134"/>
              <a:chExt cx="1262078" cy="659886"/>
            </a:xfrm>
          </p:grpSpPr>
          <p:sp>
            <p:nvSpPr>
              <p:cNvPr id="2404" name="Rectangle 116"/>
              <p:cNvSpPr>
                <a:spLocks noChangeArrowheads="1"/>
              </p:cNvSpPr>
              <p:nvPr/>
            </p:nvSpPr>
            <p:spPr bwMode="auto">
              <a:xfrm>
                <a:off x="338613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5" name="Rectangle 117"/>
              <p:cNvSpPr>
                <a:spLocks noChangeArrowheads="1"/>
              </p:cNvSpPr>
              <p:nvPr/>
            </p:nvSpPr>
            <p:spPr bwMode="auto">
              <a:xfrm>
                <a:off x="3511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6" name="Rectangle 118"/>
              <p:cNvSpPr>
                <a:spLocks noChangeArrowheads="1"/>
              </p:cNvSpPr>
              <p:nvPr/>
            </p:nvSpPr>
            <p:spPr bwMode="auto">
              <a:xfrm>
                <a:off x="3636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7" name="Rectangle 119"/>
              <p:cNvSpPr>
                <a:spLocks noChangeArrowheads="1"/>
              </p:cNvSpPr>
              <p:nvPr/>
            </p:nvSpPr>
            <p:spPr bwMode="auto">
              <a:xfrm>
                <a:off x="3762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8" name="Rectangle 120"/>
              <p:cNvSpPr>
                <a:spLocks noChangeArrowheads="1"/>
              </p:cNvSpPr>
              <p:nvPr/>
            </p:nvSpPr>
            <p:spPr bwMode="auto">
              <a:xfrm>
                <a:off x="3892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9" name="Rectangle 121"/>
              <p:cNvSpPr>
                <a:spLocks noChangeArrowheads="1"/>
              </p:cNvSpPr>
              <p:nvPr/>
            </p:nvSpPr>
            <p:spPr bwMode="auto">
              <a:xfrm>
                <a:off x="4017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0" name="Rectangle 122"/>
              <p:cNvSpPr>
                <a:spLocks noChangeArrowheads="1"/>
              </p:cNvSpPr>
              <p:nvPr/>
            </p:nvSpPr>
            <p:spPr bwMode="auto">
              <a:xfrm>
                <a:off x="4143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1" name="Rectangle 123"/>
              <p:cNvSpPr>
                <a:spLocks noChangeArrowheads="1"/>
              </p:cNvSpPr>
              <p:nvPr/>
            </p:nvSpPr>
            <p:spPr bwMode="auto">
              <a:xfrm>
                <a:off x="426878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2" name="Rectangle 126"/>
              <p:cNvSpPr>
                <a:spLocks noChangeArrowheads="1"/>
              </p:cNvSpPr>
              <p:nvPr/>
            </p:nvSpPr>
            <p:spPr bwMode="auto">
              <a:xfrm>
                <a:off x="338613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3" name="Rectangle 127"/>
              <p:cNvSpPr>
                <a:spLocks noChangeArrowheads="1"/>
              </p:cNvSpPr>
              <p:nvPr/>
            </p:nvSpPr>
            <p:spPr bwMode="auto">
              <a:xfrm>
                <a:off x="3511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4" name="Rectangle 128"/>
              <p:cNvSpPr>
                <a:spLocks noChangeArrowheads="1"/>
              </p:cNvSpPr>
              <p:nvPr/>
            </p:nvSpPr>
            <p:spPr bwMode="auto">
              <a:xfrm>
                <a:off x="3636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5" name="Rectangle 129"/>
              <p:cNvSpPr>
                <a:spLocks noChangeArrowheads="1"/>
              </p:cNvSpPr>
              <p:nvPr/>
            </p:nvSpPr>
            <p:spPr bwMode="auto">
              <a:xfrm>
                <a:off x="3762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6" name="Rectangle 130"/>
              <p:cNvSpPr>
                <a:spLocks noChangeArrowheads="1"/>
              </p:cNvSpPr>
              <p:nvPr/>
            </p:nvSpPr>
            <p:spPr bwMode="auto">
              <a:xfrm>
                <a:off x="3892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7" name="Rectangle 131"/>
              <p:cNvSpPr>
                <a:spLocks noChangeArrowheads="1"/>
              </p:cNvSpPr>
              <p:nvPr/>
            </p:nvSpPr>
            <p:spPr bwMode="auto">
              <a:xfrm>
                <a:off x="4017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8" name="Rectangle 132"/>
              <p:cNvSpPr>
                <a:spLocks noChangeArrowheads="1"/>
              </p:cNvSpPr>
              <p:nvPr/>
            </p:nvSpPr>
            <p:spPr bwMode="auto">
              <a:xfrm>
                <a:off x="4143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9" name="Rectangle 133"/>
              <p:cNvSpPr>
                <a:spLocks noChangeArrowheads="1"/>
              </p:cNvSpPr>
              <p:nvPr/>
            </p:nvSpPr>
            <p:spPr bwMode="auto">
              <a:xfrm>
                <a:off x="426878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0" name="Rectangle 136"/>
              <p:cNvSpPr>
                <a:spLocks noChangeArrowheads="1"/>
              </p:cNvSpPr>
              <p:nvPr/>
            </p:nvSpPr>
            <p:spPr bwMode="auto">
              <a:xfrm>
                <a:off x="338613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1" name="Rectangle 137"/>
              <p:cNvSpPr>
                <a:spLocks noChangeArrowheads="1"/>
              </p:cNvSpPr>
              <p:nvPr/>
            </p:nvSpPr>
            <p:spPr bwMode="auto">
              <a:xfrm>
                <a:off x="3511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2" name="Rectangle 138"/>
              <p:cNvSpPr>
                <a:spLocks noChangeArrowheads="1"/>
              </p:cNvSpPr>
              <p:nvPr/>
            </p:nvSpPr>
            <p:spPr bwMode="auto">
              <a:xfrm>
                <a:off x="3636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3" name="Rectangle 139"/>
              <p:cNvSpPr>
                <a:spLocks noChangeArrowheads="1"/>
              </p:cNvSpPr>
              <p:nvPr/>
            </p:nvSpPr>
            <p:spPr bwMode="auto">
              <a:xfrm>
                <a:off x="3762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4" name="Rectangle 140"/>
              <p:cNvSpPr>
                <a:spLocks noChangeArrowheads="1"/>
              </p:cNvSpPr>
              <p:nvPr/>
            </p:nvSpPr>
            <p:spPr bwMode="auto">
              <a:xfrm>
                <a:off x="3892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5" name="Rectangle 141"/>
              <p:cNvSpPr>
                <a:spLocks noChangeArrowheads="1"/>
              </p:cNvSpPr>
              <p:nvPr/>
            </p:nvSpPr>
            <p:spPr bwMode="auto">
              <a:xfrm>
                <a:off x="4017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6" name="Rectangle 142"/>
              <p:cNvSpPr>
                <a:spLocks noChangeArrowheads="1"/>
              </p:cNvSpPr>
              <p:nvPr/>
            </p:nvSpPr>
            <p:spPr bwMode="auto">
              <a:xfrm>
                <a:off x="4143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7" name="Rectangle 143"/>
              <p:cNvSpPr>
                <a:spLocks noChangeArrowheads="1"/>
              </p:cNvSpPr>
              <p:nvPr/>
            </p:nvSpPr>
            <p:spPr bwMode="auto">
              <a:xfrm>
                <a:off x="426878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8" name="Rectangle 146"/>
              <p:cNvSpPr>
                <a:spLocks noChangeArrowheads="1"/>
              </p:cNvSpPr>
              <p:nvPr/>
            </p:nvSpPr>
            <p:spPr bwMode="auto">
              <a:xfrm>
                <a:off x="338613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9" name="Rectangle 147"/>
              <p:cNvSpPr>
                <a:spLocks noChangeArrowheads="1"/>
              </p:cNvSpPr>
              <p:nvPr/>
            </p:nvSpPr>
            <p:spPr bwMode="auto">
              <a:xfrm>
                <a:off x="3511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0" name="Rectangle 148"/>
              <p:cNvSpPr>
                <a:spLocks noChangeArrowheads="1"/>
              </p:cNvSpPr>
              <p:nvPr/>
            </p:nvSpPr>
            <p:spPr bwMode="auto">
              <a:xfrm>
                <a:off x="3636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1" name="Rectangle 149"/>
              <p:cNvSpPr>
                <a:spLocks noChangeArrowheads="1"/>
              </p:cNvSpPr>
              <p:nvPr/>
            </p:nvSpPr>
            <p:spPr bwMode="auto">
              <a:xfrm>
                <a:off x="3762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2" name="Rectangle 150"/>
              <p:cNvSpPr>
                <a:spLocks noChangeArrowheads="1"/>
              </p:cNvSpPr>
              <p:nvPr/>
            </p:nvSpPr>
            <p:spPr bwMode="auto">
              <a:xfrm>
                <a:off x="3892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3" name="Rectangle 151"/>
              <p:cNvSpPr>
                <a:spLocks noChangeArrowheads="1"/>
              </p:cNvSpPr>
              <p:nvPr/>
            </p:nvSpPr>
            <p:spPr bwMode="auto">
              <a:xfrm>
                <a:off x="4017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4" name="Rectangle 152"/>
              <p:cNvSpPr>
                <a:spLocks noChangeArrowheads="1"/>
              </p:cNvSpPr>
              <p:nvPr/>
            </p:nvSpPr>
            <p:spPr bwMode="auto">
              <a:xfrm>
                <a:off x="4143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5" name="Rectangle 153"/>
              <p:cNvSpPr>
                <a:spLocks noChangeArrowheads="1"/>
              </p:cNvSpPr>
              <p:nvPr/>
            </p:nvSpPr>
            <p:spPr bwMode="auto">
              <a:xfrm>
                <a:off x="426878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6" name="Rectangle 116"/>
              <p:cNvSpPr>
                <a:spLocks noChangeArrowheads="1"/>
              </p:cNvSpPr>
              <p:nvPr/>
            </p:nvSpPr>
            <p:spPr bwMode="auto">
              <a:xfrm>
                <a:off x="325912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7" name="Rectangle 126"/>
              <p:cNvSpPr>
                <a:spLocks noChangeArrowheads="1"/>
              </p:cNvSpPr>
              <p:nvPr/>
            </p:nvSpPr>
            <p:spPr bwMode="auto">
              <a:xfrm>
                <a:off x="325912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8" name="Rectangle 136"/>
              <p:cNvSpPr>
                <a:spLocks noChangeArrowheads="1"/>
              </p:cNvSpPr>
              <p:nvPr/>
            </p:nvSpPr>
            <p:spPr bwMode="auto">
              <a:xfrm>
                <a:off x="325912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9" name="Rectangle 146"/>
              <p:cNvSpPr>
                <a:spLocks noChangeArrowheads="1"/>
              </p:cNvSpPr>
              <p:nvPr/>
            </p:nvSpPr>
            <p:spPr bwMode="auto">
              <a:xfrm>
                <a:off x="325912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0" name="Rectangle 123"/>
              <p:cNvSpPr>
                <a:spLocks noChangeArrowheads="1"/>
              </p:cNvSpPr>
              <p:nvPr/>
            </p:nvSpPr>
            <p:spPr bwMode="auto">
              <a:xfrm>
                <a:off x="439578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1" name="Rectangle 133"/>
              <p:cNvSpPr>
                <a:spLocks noChangeArrowheads="1"/>
              </p:cNvSpPr>
              <p:nvPr/>
            </p:nvSpPr>
            <p:spPr bwMode="auto">
              <a:xfrm>
                <a:off x="439578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2" name="Rectangle 143"/>
              <p:cNvSpPr>
                <a:spLocks noChangeArrowheads="1"/>
              </p:cNvSpPr>
              <p:nvPr/>
            </p:nvSpPr>
            <p:spPr bwMode="auto">
              <a:xfrm>
                <a:off x="439578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3" name="Rectangle 153"/>
              <p:cNvSpPr>
                <a:spLocks noChangeArrowheads="1"/>
              </p:cNvSpPr>
              <p:nvPr/>
            </p:nvSpPr>
            <p:spPr bwMode="auto">
              <a:xfrm>
                <a:off x="439578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4" name="Rectangle 146"/>
              <p:cNvSpPr>
                <a:spLocks noChangeArrowheads="1"/>
              </p:cNvSpPr>
              <p:nvPr/>
            </p:nvSpPr>
            <p:spPr bwMode="auto">
              <a:xfrm>
                <a:off x="338613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5" name="Rectangle 147"/>
              <p:cNvSpPr>
                <a:spLocks noChangeArrowheads="1"/>
              </p:cNvSpPr>
              <p:nvPr/>
            </p:nvSpPr>
            <p:spPr bwMode="auto">
              <a:xfrm>
                <a:off x="3511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6" name="Rectangle 148"/>
              <p:cNvSpPr>
                <a:spLocks noChangeArrowheads="1"/>
              </p:cNvSpPr>
              <p:nvPr/>
            </p:nvSpPr>
            <p:spPr bwMode="auto">
              <a:xfrm>
                <a:off x="3636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7" name="Rectangle 149"/>
              <p:cNvSpPr>
                <a:spLocks noChangeArrowheads="1"/>
              </p:cNvSpPr>
              <p:nvPr/>
            </p:nvSpPr>
            <p:spPr bwMode="auto">
              <a:xfrm>
                <a:off x="3762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8" name="Rectangle 150"/>
              <p:cNvSpPr>
                <a:spLocks noChangeArrowheads="1"/>
              </p:cNvSpPr>
              <p:nvPr/>
            </p:nvSpPr>
            <p:spPr bwMode="auto">
              <a:xfrm>
                <a:off x="3892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9" name="Rectangle 151"/>
              <p:cNvSpPr>
                <a:spLocks noChangeArrowheads="1"/>
              </p:cNvSpPr>
              <p:nvPr/>
            </p:nvSpPr>
            <p:spPr bwMode="auto">
              <a:xfrm>
                <a:off x="4017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0" name="Rectangle 152"/>
              <p:cNvSpPr>
                <a:spLocks noChangeArrowheads="1"/>
              </p:cNvSpPr>
              <p:nvPr/>
            </p:nvSpPr>
            <p:spPr bwMode="auto">
              <a:xfrm>
                <a:off x="4143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1" name="Rectangle 153"/>
              <p:cNvSpPr>
                <a:spLocks noChangeArrowheads="1"/>
              </p:cNvSpPr>
              <p:nvPr/>
            </p:nvSpPr>
            <p:spPr bwMode="auto">
              <a:xfrm>
                <a:off x="426878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2" name="Rectangle 146"/>
              <p:cNvSpPr>
                <a:spLocks noChangeArrowheads="1"/>
              </p:cNvSpPr>
              <p:nvPr/>
            </p:nvSpPr>
            <p:spPr bwMode="auto">
              <a:xfrm>
                <a:off x="325912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3" name="Rectangle 153"/>
              <p:cNvSpPr>
                <a:spLocks noChangeArrowheads="1"/>
              </p:cNvSpPr>
              <p:nvPr/>
            </p:nvSpPr>
            <p:spPr bwMode="auto">
              <a:xfrm>
                <a:off x="439578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4" name="Rectangle 116"/>
              <p:cNvSpPr>
                <a:spLocks noChangeArrowheads="1"/>
              </p:cNvSpPr>
              <p:nvPr/>
            </p:nvSpPr>
            <p:spPr bwMode="auto">
              <a:xfrm>
                <a:off x="338613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5" name="Rectangle 117"/>
              <p:cNvSpPr>
                <a:spLocks noChangeArrowheads="1"/>
              </p:cNvSpPr>
              <p:nvPr/>
            </p:nvSpPr>
            <p:spPr bwMode="auto">
              <a:xfrm>
                <a:off x="3511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6" name="Rectangle 118"/>
              <p:cNvSpPr>
                <a:spLocks noChangeArrowheads="1"/>
              </p:cNvSpPr>
              <p:nvPr/>
            </p:nvSpPr>
            <p:spPr bwMode="auto">
              <a:xfrm>
                <a:off x="3636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7" name="Rectangle 119"/>
              <p:cNvSpPr>
                <a:spLocks noChangeArrowheads="1"/>
              </p:cNvSpPr>
              <p:nvPr/>
            </p:nvSpPr>
            <p:spPr bwMode="auto">
              <a:xfrm>
                <a:off x="3762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8" name="Rectangle 120"/>
              <p:cNvSpPr>
                <a:spLocks noChangeArrowheads="1"/>
              </p:cNvSpPr>
              <p:nvPr/>
            </p:nvSpPr>
            <p:spPr bwMode="auto">
              <a:xfrm>
                <a:off x="3892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9" name="Rectangle 121"/>
              <p:cNvSpPr>
                <a:spLocks noChangeArrowheads="1"/>
              </p:cNvSpPr>
              <p:nvPr/>
            </p:nvSpPr>
            <p:spPr bwMode="auto">
              <a:xfrm>
                <a:off x="4017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0" name="Rectangle 122"/>
              <p:cNvSpPr>
                <a:spLocks noChangeArrowheads="1"/>
              </p:cNvSpPr>
              <p:nvPr/>
            </p:nvSpPr>
            <p:spPr bwMode="auto">
              <a:xfrm>
                <a:off x="4143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1" name="Rectangle 123"/>
              <p:cNvSpPr>
                <a:spLocks noChangeArrowheads="1"/>
              </p:cNvSpPr>
              <p:nvPr/>
            </p:nvSpPr>
            <p:spPr bwMode="auto">
              <a:xfrm>
                <a:off x="426878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2" name="Rectangle 116"/>
              <p:cNvSpPr>
                <a:spLocks noChangeArrowheads="1"/>
              </p:cNvSpPr>
              <p:nvPr/>
            </p:nvSpPr>
            <p:spPr bwMode="auto">
              <a:xfrm>
                <a:off x="325912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3" name="Rectangle 123"/>
              <p:cNvSpPr>
                <a:spLocks noChangeArrowheads="1"/>
              </p:cNvSpPr>
              <p:nvPr/>
            </p:nvSpPr>
            <p:spPr bwMode="auto">
              <a:xfrm>
                <a:off x="439578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2281"/>
            <p:cNvGrpSpPr/>
            <p:nvPr/>
          </p:nvGrpSpPr>
          <p:grpSpPr>
            <a:xfrm>
              <a:off x="3437135" y="2467474"/>
              <a:ext cx="1262078" cy="659886"/>
              <a:chOff x="3259122" y="2978134"/>
              <a:chExt cx="1262078" cy="659886"/>
            </a:xfrm>
          </p:grpSpPr>
          <p:sp>
            <p:nvSpPr>
              <p:cNvPr id="2344" name="Rectangle 116"/>
              <p:cNvSpPr>
                <a:spLocks noChangeArrowheads="1"/>
              </p:cNvSpPr>
              <p:nvPr/>
            </p:nvSpPr>
            <p:spPr bwMode="auto">
              <a:xfrm>
                <a:off x="338613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5" name="Rectangle 117"/>
              <p:cNvSpPr>
                <a:spLocks noChangeArrowheads="1"/>
              </p:cNvSpPr>
              <p:nvPr/>
            </p:nvSpPr>
            <p:spPr bwMode="auto">
              <a:xfrm>
                <a:off x="3511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6" name="Rectangle 118"/>
              <p:cNvSpPr>
                <a:spLocks noChangeArrowheads="1"/>
              </p:cNvSpPr>
              <p:nvPr/>
            </p:nvSpPr>
            <p:spPr bwMode="auto">
              <a:xfrm>
                <a:off x="3636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7" name="Rectangle 119"/>
              <p:cNvSpPr>
                <a:spLocks noChangeArrowheads="1"/>
              </p:cNvSpPr>
              <p:nvPr/>
            </p:nvSpPr>
            <p:spPr bwMode="auto">
              <a:xfrm>
                <a:off x="3762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8" name="Rectangle 120"/>
              <p:cNvSpPr>
                <a:spLocks noChangeArrowheads="1"/>
              </p:cNvSpPr>
              <p:nvPr/>
            </p:nvSpPr>
            <p:spPr bwMode="auto">
              <a:xfrm>
                <a:off x="3892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9" name="Rectangle 121"/>
              <p:cNvSpPr>
                <a:spLocks noChangeArrowheads="1"/>
              </p:cNvSpPr>
              <p:nvPr/>
            </p:nvSpPr>
            <p:spPr bwMode="auto">
              <a:xfrm>
                <a:off x="4017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0" name="Rectangle 122"/>
              <p:cNvSpPr>
                <a:spLocks noChangeArrowheads="1"/>
              </p:cNvSpPr>
              <p:nvPr/>
            </p:nvSpPr>
            <p:spPr bwMode="auto">
              <a:xfrm>
                <a:off x="4143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1" name="Rectangle 123"/>
              <p:cNvSpPr>
                <a:spLocks noChangeArrowheads="1"/>
              </p:cNvSpPr>
              <p:nvPr/>
            </p:nvSpPr>
            <p:spPr bwMode="auto">
              <a:xfrm>
                <a:off x="426878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2" name="Rectangle 126"/>
              <p:cNvSpPr>
                <a:spLocks noChangeArrowheads="1"/>
              </p:cNvSpPr>
              <p:nvPr/>
            </p:nvSpPr>
            <p:spPr bwMode="auto">
              <a:xfrm>
                <a:off x="338613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3" name="Rectangle 127"/>
              <p:cNvSpPr>
                <a:spLocks noChangeArrowheads="1"/>
              </p:cNvSpPr>
              <p:nvPr/>
            </p:nvSpPr>
            <p:spPr bwMode="auto">
              <a:xfrm>
                <a:off x="3511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4" name="Rectangle 128"/>
              <p:cNvSpPr>
                <a:spLocks noChangeArrowheads="1"/>
              </p:cNvSpPr>
              <p:nvPr/>
            </p:nvSpPr>
            <p:spPr bwMode="auto">
              <a:xfrm>
                <a:off x="3636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5" name="Rectangle 129"/>
              <p:cNvSpPr>
                <a:spLocks noChangeArrowheads="1"/>
              </p:cNvSpPr>
              <p:nvPr/>
            </p:nvSpPr>
            <p:spPr bwMode="auto">
              <a:xfrm>
                <a:off x="3762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6" name="Rectangle 130"/>
              <p:cNvSpPr>
                <a:spLocks noChangeArrowheads="1"/>
              </p:cNvSpPr>
              <p:nvPr/>
            </p:nvSpPr>
            <p:spPr bwMode="auto">
              <a:xfrm>
                <a:off x="3892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7" name="Rectangle 131"/>
              <p:cNvSpPr>
                <a:spLocks noChangeArrowheads="1"/>
              </p:cNvSpPr>
              <p:nvPr/>
            </p:nvSpPr>
            <p:spPr bwMode="auto">
              <a:xfrm>
                <a:off x="4017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8" name="Rectangle 132"/>
              <p:cNvSpPr>
                <a:spLocks noChangeArrowheads="1"/>
              </p:cNvSpPr>
              <p:nvPr/>
            </p:nvSpPr>
            <p:spPr bwMode="auto">
              <a:xfrm>
                <a:off x="4143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9" name="Rectangle 133"/>
              <p:cNvSpPr>
                <a:spLocks noChangeArrowheads="1"/>
              </p:cNvSpPr>
              <p:nvPr/>
            </p:nvSpPr>
            <p:spPr bwMode="auto">
              <a:xfrm>
                <a:off x="426878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0" name="Rectangle 136"/>
              <p:cNvSpPr>
                <a:spLocks noChangeArrowheads="1"/>
              </p:cNvSpPr>
              <p:nvPr/>
            </p:nvSpPr>
            <p:spPr bwMode="auto">
              <a:xfrm>
                <a:off x="338613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1" name="Rectangle 137"/>
              <p:cNvSpPr>
                <a:spLocks noChangeArrowheads="1"/>
              </p:cNvSpPr>
              <p:nvPr/>
            </p:nvSpPr>
            <p:spPr bwMode="auto">
              <a:xfrm>
                <a:off x="3511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2" name="Rectangle 138"/>
              <p:cNvSpPr>
                <a:spLocks noChangeArrowheads="1"/>
              </p:cNvSpPr>
              <p:nvPr/>
            </p:nvSpPr>
            <p:spPr bwMode="auto">
              <a:xfrm>
                <a:off x="3636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3" name="Rectangle 139"/>
              <p:cNvSpPr>
                <a:spLocks noChangeArrowheads="1"/>
              </p:cNvSpPr>
              <p:nvPr/>
            </p:nvSpPr>
            <p:spPr bwMode="auto">
              <a:xfrm>
                <a:off x="3762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4" name="Rectangle 140"/>
              <p:cNvSpPr>
                <a:spLocks noChangeArrowheads="1"/>
              </p:cNvSpPr>
              <p:nvPr/>
            </p:nvSpPr>
            <p:spPr bwMode="auto">
              <a:xfrm>
                <a:off x="3892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5" name="Rectangle 141"/>
              <p:cNvSpPr>
                <a:spLocks noChangeArrowheads="1"/>
              </p:cNvSpPr>
              <p:nvPr/>
            </p:nvSpPr>
            <p:spPr bwMode="auto">
              <a:xfrm>
                <a:off x="4017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6" name="Rectangle 142"/>
              <p:cNvSpPr>
                <a:spLocks noChangeArrowheads="1"/>
              </p:cNvSpPr>
              <p:nvPr/>
            </p:nvSpPr>
            <p:spPr bwMode="auto">
              <a:xfrm>
                <a:off x="4143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7" name="Rectangle 143"/>
              <p:cNvSpPr>
                <a:spLocks noChangeArrowheads="1"/>
              </p:cNvSpPr>
              <p:nvPr/>
            </p:nvSpPr>
            <p:spPr bwMode="auto">
              <a:xfrm>
                <a:off x="426878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8" name="Rectangle 146"/>
              <p:cNvSpPr>
                <a:spLocks noChangeArrowheads="1"/>
              </p:cNvSpPr>
              <p:nvPr/>
            </p:nvSpPr>
            <p:spPr bwMode="auto">
              <a:xfrm>
                <a:off x="338613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9" name="Rectangle 147"/>
              <p:cNvSpPr>
                <a:spLocks noChangeArrowheads="1"/>
              </p:cNvSpPr>
              <p:nvPr/>
            </p:nvSpPr>
            <p:spPr bwMode="auto">
              <a:xfrm>
                <a:off x="3511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0" name="Rectangle 148"/>
              <p:cNvSpPr>
                <a:spLocks noChangeArrowheads="1"/>
              </p:cNvSpPr>
              <p:nvPr/>
            </p:nvSpPr>
            <p:spPr bwMode="auto">
              <a:xfrm>
                <a:off x="3636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1" name="Rectangle 149"/>
              <p:cNvSpPr>
                <a:spLocks noChangeArrowheads="1"/>
              </p:cNvSpPr>
              <p:nvPr/>
            </p:nvSpPr>
            <p:spPr bwMode="auto">
              <a:xfrm>
                <a:off x="3762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2" name="Rectangle 150"/>
              <p:cNvSpPr>
                <a:spLocks noChangeArrowheads="1"/>
              </p:cNvSpPr>
              <p:nvPr/>
            </p:nvSpPr>
            <p:spPr bwMode="auto">
              <a:xfrm>
                <a:off x="3892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3" name="Rectangle 151"/>
              <p:cNvSpPr>
                <a:spLocks noChangeArrowheads="1"/>
              </p:cNvSpPr>
              <p:nvPr/>
            </p:nvSpPr>
            <p:spPr bwMode="auto">
              <a:xfrm>
                <a:off x="4017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4" name="Rectangle 152"/>
              <p:cNvSpPr>
                <a:spLocks noChangeArrowheads="1"/>
              </p:cNvSpPr>
              <p:nvPr/>
            </p:nvSpPr>
            <p:spPr bwMode="auto">
              <a:xfrm>
                <a:off x="4143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5" name="Rectangle 153"/>
              <p:cNvSpPr>
                <a:spLocks noChangeArrowheads="1"/>
              </p:cNvSpPr>
              <p:nvPr/>
            </p:nvSpPr>
            <p:spPr bwMode="auto">
              <a:xfrm>
                <a:off x="426878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6" name="Rectangle 116"/>
              <p:cNvSpPr>
                <a:spLocks noChangeArrowheads="1"/>
              </p:cNvSpPr>
              <p:nvPr/>
            </p:nvSpPr>
            <p:spPr bwMode="auto">
              <a:xfrm>
                <a:off x="325912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7" name="Rectangle 126"/>
              <p:cNvSpPr>
                <a:spLocks noChangeArrowheads="1"/>
              </p:cNvSpPr>
              <p:nvPr/>
            </p:nvSpPr>
            <p:spPr bwMode="auto">
              <a:xfrm>
                <a:off x="325912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8" name="Rectangle 136"/>
              <p:cNvSpPr>
                <a:spLocks noChangeArrowheads="1"/>
              </p:cNvSpPr>
              <p:nvPr/>
            </p:nvSpPr>
            <p:spPr bwMode="auto">
              <a:xfrm>
                <a:off x="325912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9" name="Rectangle 146"/>
              <p:cNvSpPr>
                <a:spLocks noChangeArrowheads="1"/>
              </p:cNvSpPr>
              <p:nvPr/>
            </p:nvSpPr>
            <p:spPr bwMode="auto">
              <a:xfrm>
                <a:off x="325912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0" name="Rectangle 123"/>
              <p:cNvSpPr>
                <a:spLocks noChangeArrowheads="1"/>
              </p:cNvSpPr>
              <p:nvPr/>
            </p:nvSpPr>
            <p:spPr bwMode="auto">
              <a:xfrm>
                <a:off x="439578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1" name="Rectangle 133"/>
              <p:cNvSpPr>
                <a:spLocks noChangeArrowheads="1"/>
              </p:cNvSpPr>
              <p:nvPr/>
            </p:nvSpPr>
            <p:spPr bwMode="auto">
              <a:xfrm>
                <a:off x="439578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2" name="Rectangle 143"/>
              <p:cNvSpPr>
                <a:spLocks noChangeArrowheads="1"/>
              </p:cNvSpPr>
              <p:nvPr/>
            </p:nvSpPr>
            <p:spPr bwMode="auto">
              <a:xfrm>
                <a:off x="439578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3" name="Rectangle 153"/>
              <p:cNvSpPr>
                <a:spLocks noChangeArrowheads="1"/>
              </p:cNvSpPr>
              <p:nvPr/>
            </p:nvSpPr>
            <p:spPr bwMode="auto">
              <a:xfrm>
                <a:off x="439578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4" name="Rectangle 146"/>
              <p:cNvSpPr>
                <a:spLocks noChangeArrowheads="1"/>
              </p:cNvSpPr>
              <p:nvPr/>
            </p:nvSpPr>
            <p:spPr bwMode="auto">
              <a:xfrm>
                <a:off x="338613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5" name="Rectangle 147"/>
              <p:cNvSpPr>
                <a:spLocks noChangeArrowheads="1"/>
              </p:cNvSpPr>
              <p:nvPr/>
            </p:nvSpPr>
            <p:spPr bwMode="auto">
              <a:xfrm>
                <a:off x="3511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6" name="Rectangle 148"/>
              <p:cNvSpPr>
                <a:spLocks noChangeArrowheads="1"/>
              </p:cNvSpPr>
              <p:nvPr/>
            </p:nvSpPr>
            <p:spPr bwMode="auto">
              <a:xfrm>
                <a:off x="3636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7" name="Rectangle 149"/>
              <p:cNvSpPr>
                <a:spLocks noChangeArrowheads="1"/>
              </p:cNvSpPr>
              <p:nvPr/>
            </p:nvSpPr>
            <p:spPr bwMode="auto">
              <a:xfrm>
                <a:off x="3762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8" name="Rectangle 150"/>
              <p:cNvSpPr>
                <a:spLocks noChangeArrowheads="1"/>
              </p:cNvSpPr>
              <p:nvPr/>
            </p:nvSpPr>
            <p:spPr bwMode="auto">
              <a:xfrm>
                <a:off x="3892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9" name="Rectangle 151"/>
              <p:cNvSpPr>
                <a:spLocks noChangeArrowheads="1"/>
              </p:cNvSpPr>
              <p:nvPr/>
            </p:nvSpPr>
            <p:spPr bwMode="auto">
              <a:xfrm>
                <a:off x="4017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0" name="Rectangle 152"/>
              <p:cNvSpPr>
                <a:spLocks noChangeArrowheads="1"/>
              </p:cNvSpPr>
              <p:nvPr/>
            </p:nvSpPr>
            <p:spPr bwMode="auto">
              <a:xfrm>
                <a:off x="4143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1" name="Rectangle 153"/>
              <p:cNvSpPr>
                <a:spLocks noChangeArrowheads="1"/>
              </p:cNvSpPr>
              <p:nvPr/>
            </p:nvSpPr>
            <p:spPr bwMode="auto">
              <a:xfrm>
                <a:off x="426878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2" name="Rectangle 146"/>
              <p:cNvSpPr>
                <a:spLocks noChangeArrowheads="1"/>
              </p:cNvSpPr>
              <p:nvPr/>
            </p:nvSpPr>
            <p:spPr bwMode="auto">
              <a:xfrm>
                <a:off x="325912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3" name="Rectangle 153"/>
              <p:cNvSpPr>
                <a:spLocks noChangeArrowheads="1"/>
              </p:cNvSpPr>
              <p:nvPr/>
            </p:nvSpPr>
            <p:spPr bwMode="auto">
              <a:xfrm>
                <a:off x="439578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4" name="Rectangle 116"/>
              <p:cNvSpPr>
                <a:spLocks noChangeArrowheads="1"/>
              </p:cNvSpPr>
              <p:nvPr/>
            </p:nvSpPr>
            <p:spPr bwMode="auto">
              <a:xfrm>
                <a:off x="338613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5" name="Rectangle 117"/>
              <p:cNvSpPr>
                <a:spLocks noChangeArrowheads="1"/>
              </p:cNvSpPr>
              <p:nvPr/>
            </p:nvSpPr>
            <p:spPr bwMode="auto">
              <a:xfrm>
                <a:off x="3511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6" name="Rectangle 118"/>
              <p:cNvSpPr>
                <a:spLocks noChangeArrowheads="1"/>
              </p:cNvSpPr>
              <p:nvPr/>
            </p:nvSpPr>
            <p:spPr bwMode="auto">
              <a:xfrm>
                <a:off x="3636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7" name="Rectangle 119"/>
              <p:cNvSpPr>
                <a:spLocks noChangeArrowheads="1"/>
              </p:cNvSpPr>
              <p:nvPr/>
            </p:nvSpPr>
            <p:spPr bwMode="auto">
              <a:xfrm>
                <a:off x="3762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8" name="Rectangle 120"/>
              <p:cNvSpPr>
                <a:spLocks noChangeArrowheads="1"/>
              </p:cNvSpPr>
              <p:nvPr/>
            </p:nvSpPr>
            <p:spPr bwMode="auto">
              <a:xfrm>
                <a:off x="3892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9" name="Rectangle 121"/>
              <p:cNvSpPr>
                <a:spLocks noChangeArrowheads="1"/>
              </p:cNvSpPr>
              <p:nvPr/>
            </p:nvSpPr>
            <p:spPr bwMode="auto">
              <a:xfrm>
                <a:off x="4017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0" name="Rectangle 122"/>
              <p:cNvSpPr>
                <a:spLocks noChangeArrowheads="1"/>
              </p:cNvSpPr>
              <p:nvPr/>
            </p:nvSpPr>
            <p:spPr bwMode="auto">
              <a:xfrm>
                <a:off x="4143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1" name="Rectangle 123"/>
              <p:cNvSpPr>
                <a:spLocks noChangeArrowheads="1"/>
              </p:cNvSpPr>
              <p:nvPr/>
            </p:nvSpPr>
            <p:spPr bwMode="auto">
              <a:xfrm>
                <a:off x="426878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2" name="Rectangle 116"/>
              <p:cNvSpPr>
                <a:spLocks noChangeArrowheads="1"/>
              </p:cNvSpPr>
              <p:nvPr/>
            </p:nvSpPr>
            <p:spPr bwMode="auto">
              <a:xfrm>
                <a:off x="325912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3" name="Rectangle 123"/>
              <p:cNvSpPr>
                <a:spLocks noChangeArrowheads="1"/>
              </p:cNvSpPr>
              <p:nvPr/>
            </p:nvSpPr>
            <p:spPr bwMode="auto">
              <a:xfrm>
                <a:off x="439578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2282"/>
            <p:cNvGrpSpPr/>
            <p:nvPr/>
          </p:nvGrpSpPr>
          <p:grpSpPr>
            <a:xfrm>
              <a:off x="5418920" y="2467474"/>
              <a:ext cx="1262078" cy="659886"/>
              <a:chOff x="3259122" y="2978134"/>
              <a:chExt cx="1262078" cy="659886"/>
            </a:xfrm>
          </p:grpSpPr>
          <p:sp>
            <p:nvSpPr>
              <p:cNvPr id="2284" name="Rectangle 116"/>
              <p:cNvSpPr>
                <a:spLocks noChangeArrowheads="1"/>
              </p:cNvSpPr>
              <p:nvPr/>
            </p:nvSpPr>
            <p:spPr bwMode="auto">
              <a:xfrm>
                <a:off x="338613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5" name="Rectangle 117"/>
              <p:cNvSpPr>
                <a:spLocks noChangeArrowheads="1"/>
              </p:cNvSpPr>
              <p:nvPr/>
            </p:nvSpPr>
            <p:spPr bwMode="auto">
              <a:xfrm>
                <a:off x="3511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6" name="Rectangle 118"/>
              <p:cNvSpPr>
                <a:spLocks noChangeArrowheads="1"/>
              </p:cNvSpPr>
              <p:nvPr/>
            </p:nvSpPr>
            <p:spPr bwMode="auto">
              <a:xfrm>
                <a:off x="3636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7" name="Rectangle 119"/>
              <p:cNvSpPr>
                <a:spLocks noChangeArrowheads="1"/>
              </p:cNvSpPr>
              <p:nvPr/>
            </p:nvSpPr>
            <p:spPr bwMode="auto">
              <a:xfrm>
                <a:off x="3762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8" name="Rectangle 120"/>
              <p:cNvSpPr>
                <a:spLocks noChangeArrowheads="1"/>
              </p:cNvSpPr>
              <p:nvPr/>
            </p:nvSpPr>
            <p:spPr bwMode="auto">
              <a:xfrm>
                <a:off x="3892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9" name="Rectangle 121"/>
              <p:cNvSpPr>
                <a:spLocks noChangeArrowheads="1"/>
              </p:cNvSpPr>
              <p:nvPr/>
            </p:nvSpPr>
            <p:spPr bwMode="auto">
              <a:xfrm>
                <a:off x="4017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0" name="Rectangle 122"/>
              <p:cNvSpPr>
                <a:spLocks noChangeArrowheads="1"/>
              </p:cNvSpPr>
              <p:nvPr/>
            </p:nvSpPr>
            <p:spPr bwMode="auto">
              <a:xfrm>
                <a:off x="4143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1" name="Rectangle 123"/>
              <p:cNvSpPr>
                <a:spLocks noChangeArrowheads="1"/>
              </p:cNvSpPr>
              <p:nvPr/>
            </p:nvSpPr>
            <p:spPr bwMode="auto">
              <a:xfrm>
                <a:off x="426878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2" name="Rectangle 126"/>
              <p:cNvSpPr>
                <a:spLocks noChangeArrowheads="1"/>
              </p:cNvSpPr>
              <p:nvPr/>
            </p:nvSpPr>
            <p:spPr bwMode="auto">
              <a:xfrm>
                <a:off x="338613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3" name="Rectangle 127"/>
              <p:cNvSpPr>
                <a:spLocks noChangeArrowheads="1"/>
              </p:cNvSpPr>
              <p:nvPr/>
            </p:nvSpPr>
            <p:spPr bwMode="auto">
              <a:xfrm>
                <a:off x="3511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4" name="Rectangle 128"/>
              <p:cNvSpPr>
                <a:spLocks noChangeArrowheads="1"/>
              </p:cNvSpPr>
              <p:nvPr/>
            </p:nvSpPr>
            <p:spPr bwMode="auto">
              <a:xfrm>
                <a:off x="3636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5" name="Rectangle 129"/>
              <p:cNvSpPr>
                <a:spLocks noChangeArrowheads="1"/>
              </p:cNvSpPr>
              <p:nvPr/>
            </p:nvSpPr>
            <p:spPr bwMode="auto">
              <a:xfrm>
                <a:off x="3762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6" name="Rectangle 130"/>
              <p:cNvSpPr>
                <a:spLocks noChangeArrowheads="1"/>
              </p:cNvSpPr>
              <p:nvPr/>
            </p:nvSpPr>
            <p:spPr bwMode="auto">
              <a:xfrm>
                <a:off x="3892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7" name="Rectangle 131"/>
              <p:cNvSpPr>
                <a:spLocks noChangeArrowheads="1"/>
              </p:cNvSpPr>
              <p:nvPr/>
            </p:nvSpPr>
            <p:spPr bwMode="auto">
              <a:xfrm>
                <a:off x="4017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8" name="Rectangle 132"/>
              <p:cNvSpPr>
                <a:spLocks noChangeArrowheads="1"/>
              </p:cNvSpPr>
              <p:nvPr/>
            </p:nvSpPr>
            <p:spPr bwMode="auto">
              <a:xfrm>
                <a:off x="4143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9" name="Rectangle 133"/>
              <p:cNvSpPr>
                <a:spLocks noChangeArrowheads="1"/>
              </p:cNvSpPr>
              <p:nvPr/>
            </p:nvSpPr>
            <p:spPr bwMode="auto">
              <a:xfrm>
                <a:off x="426878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0" name="Rectangle 136"/>
              <p:cNvSpPr>
                <a:spLocks noChangeArrowheads="1"/>
              </p:cNvSpPr>
              <p:nvPr/>
            </p:nvSpPr>
            <p:spPr bwMode="auto">
              <a:xfrm>
                <a:off x="338613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1" name="Rectangle 137"/>
              <p:cNvSpPr>
                <a:spLocks noChangeArrowheads="1"/>
              </p:cNvSpPr>
              <p:nvPr/>
            </p:nvSpPr>
            <p:spPr bwMode="auto">
              <a:xfrm>
                <a:off x="3511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2" name="Rectangle 138"/>
              <p:cNvSpPr>
                <a:spLocks noChangeArrowheads="1"/>
              </p:cNvSpPr>
              <p:nvPr/>
            </p:nvSpPr>
            <p:spPr bwMode="auto">
              <a:xfrm>
                <a:off x="3636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3" name="Rectangle 139"/>
              <p:cNvSpPr>
                <a:spLocks noChangeArrowheads="1"/>
              </p:cNvSpPr>
              <p:nvPr/>
            </p:nvSpPr>
            <p:spPr bwMode="auto">
              <a:xfrm>
                <a:off x="3762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4" name="Rectangle 140"/>
              <p:cNvSpPr>
                <a:spLocks noChangeArrowheads="1"/>
              </p:cNvSpPr>
              <p:nvPr/>
            </p:nvSpPr>
            <p:spPr bwMode="auto">
              <a:xfrm>
                <a:off x="3892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5" name="Rectangle 141"/>
              <p:cNvSpPr>
                <a:spLocks noChangeArrowheads="1"/>
              </p:cNvSpPr>
              <p:nvPr/>
            </p:nvSpPr>
            <p:spPr bwMode="auto">
              <a:xfrm>
                <a:off x="4017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6" name="Rectangle 142"/>
              <p:cNvSpPr>
                <a:spLocks noChangeArrowheads="1"/>
              </p:cNvSpPr>
              <p:nvPr/>
            </p:nvSpPr>
            <p:spPr bwMode="auto">
              <a:xfrm>
                <a:off x="4143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7" name="Rectangle 143"/>
              <p:cNvSpPr>
                <a:spLocks noChangeArrowheads="1"/>
              </p:cNvSpPr>
              <p:nvPr/>
            </p:nvSpPr>
            <p:spPr bwMode="auto">
              <a:xfrm>
                <a:off x="426878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8" name="Rectangle 146"/>
              <p:cNvSpPr>
                <a:spLocks noChangeArrowheads="1"/>
              </p:cNvSpPr>
              <p:nvPr/>
            </p:nvSpPr>
            <p:spPr bwMode="auto">
              <a:xfrm>
                <a:off x="338613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9" name="Rectangle 147"/>
              <p:cNvSpPr>
                <a:spLocks noChangeArrowheads="1"/>
              </p:cNvSpPr>
              <p:nvPr/>
            </p:nvSpPr>
            <p:spPr bwMode="auto">
              <a:xfrm>
                <a:off x="3511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0" name="Rectangle 148"/>
              <p:cNvSpPr>
                <a:spLocks noChangeArrowheads="1"/>
              </p:cNvSpPr>
              <p:nvPr/>
            </p:nvSpPr>
            <p:spPr bwMode="auto">
              <a:xfrm>
                <a:off x="3636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1" name="Rectangle 149"/>
              <p:cNvSpPr>
                <a:spLocks noChangeArrowheads="1"/>
              </p:cNvSpPr>
              <p:nvPr/>
            </p:nvSpPr>
            <p:spPr bwMode="auto">
              <a:xfrm>
                <a:off x="3762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2" name="Rectangle 150"/>
              <p:cNvSpPr>
                <a:spLocks noChangeArrowheads="1"/>
              </p:cNvSpPr>
              <p:nvPr/>
            </p:nvSpPr>
            <p:spPr bwMode="auto">
              <a:xfrm>
                <a:off x="3892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3" name="Rectangle 151"/>
              <p:cNvSpPr>
                <a:spLocks noChangeArrowheads="1"/>
              </p:cNvSpPr>
              <p:nvPr/>
            </p:nvSpPr>
            <p:spPr bwMode="auto">
              <a:xfrm>
                <a:off x="4017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4" name="Rectangle 152"/>
              <p:cNvSpPr>
                <a:spLocks noChangeArrowheads="1"/>
              </p:cNvSpPr>
              <p:nvPr/>
            </p:nvSpPr>
            <p:spPr bwMode="auto">
              <a:xfrm>
                <a:off x="4143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5" name="Rectangle 153"/>
              <p:cNvSpPr>
                <a:spLocks noChangeArrowheads="1"/>
              </p:cNvSpPr>
              <p:nvPr/>
            </p:nvSpPr>
            <p:spPr bwMode="auto">
              <a:xfrm>
                <a:off x="426878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6" name="Rectangle 116"/>
              <p:cNvSpPr>
                <a:spLocks noChangeArrowheads="1"/>
              </p:cNvSpPr>
              <p:nvPr/>
            </p:nvSpPr>
            <p:spPr bwMode="auto">
              <a:xfrm>
                <a:off x="325912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7" name="Rectangle 126"/>
              <p:cNvSpPr>
                <a:spLocks noChangeArrowheads="1"/>
              </p:cNvSpPr>
              <p:nvPr/>
            </p:nvSpPr>
            <p:spPr bwMode="auto">
              <a:xfrm>
                <a:off x="325912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8" name="Rectangle 136"/>
              <p:cNvSpPr>
                <a:spLocks noChangeArrowheads="1"/>
              </p:cNvSpPr>
              <p:nvPr/>
            </p:nvSpPr>
            <p:spPr bwMode="auto">
              <a:xfrm>
                <a:off x="325912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9" name="Rectangle 146"/>
              <p:cNvSpPr>
                <a:spLocks noChangeArrowheads="1"/>
              </p:cNvSpPr>
              <p:nvPr/>
            </p:nvSpPr>
            <p:spPr bwMode="auto">
              <a:xfrm>
                <a:off x="325912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0" name="Rectangle 123"/>
              <p:cNvSpPr>
                <a:spLocks noChangeArrowheads="1"/>
              </p:cNvSpPr>
              <p:nvPr/>
            </p:nvSpPr>
            <p:spPr bwMode="auto">
              <a:xfrm>
                <a:off x="439578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1" name="Rectangle 133"/>
              <p:cNvSpPr>
                <a:spLocks noChangeArrowheads="1"/>
              </p:cNvSpPr>
              <p:nvPr/>
            </p:nvSpPr>
            <p:spPr bwMode="auto">
              <a:xfrm>
                <a:off x="439578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2" name="Rectangle 143"/>
              <p:cNvSpPr>
                <a:spLocks noChangeArrowheads="1"/>
              </p:cNvSpPr>
              <p:nvPr/>
            </p:nvSpPr>
            <p:spPr bwMode="auto">
              <a:xfrm>
                <a:off x="439578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3" name="Rectangle 153"/>
              <p:cNvSpPr>
                <a:spLocks noChangeArrowheads="1"/>
              </p:cNvSpPr>
              <p:nvPr/>
            </p:nvSpPr>
            <p:spPr bwMode="auto">
              <a:xfrm>
                <a:off x="439578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4" name="Rectangle 146"/>
              <p:cNvSpPr>
                <a:spLocks noChangeArrowheads="1"/>
              </p:cNvSpPr>
              <p:nvPr/>
            </p:nvSpPr>
            <p:spPr bwMode="auto">
              <a:xfrm>
                <a:off x="338613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5" name="Rectangle 147"/>
              <p:cNvSpPr>
                <a:spLocks noChangeArrowheads="1"/>
              </p:cNvSpPr>
              <p:nvPr/>
            </p:nvSpPr>
            <p:spPr bwMode="auto">
              <a:xfrm>
                <a:off x="3511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6" name="Rectangle 148"/>
              <p:cNvSpPr>
                <a:spLocks noChangeArrowheads="1"/>
              </p:cNvSpPr>
              <p:nvPr/>
            </p:nvSpPr>
            <p:spPr bwMode="auto">
              <a:xfrm>
                <a:off x="3636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7" name="Rectangle 149"/>
              <p:cNvSpPr>
                <a:spLocks noChangeArrowheads="1"/>
              </p:cNvSpPr>
              <p:nvPr/>
            </p:nvSpPr>
            <p:spPr bwMode="auto">
              <a:xfrm>
                <a:off x="3762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8" name="Rectangle 150"/>
              <p:cNvSpPr>
                <a:spLocks noChangeArrowheads="1"/>
              </p:cNvSpPr>
              <p:nvPr/>
            </p:nvSpPr>
            <p:spPr bwMode="auto">
              <a:xfrm>
                <a:off x="3892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9" name="Rectangle 151"/>
              <p:cNvSpPr>
                <a:spLocks noChangeArrowheads="1"/>
              </p:cNvSpPr>
              <p:nvPr/>
            </p:nvSpPr>
            <p:spPr bwMode="auto">
              <a:xfrm>
                <a:off x="4017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0" name="Rectangle 152"/>
              <p:cNvSpPr>
                <a:spLocks noChangeArrowheads="1"/>
              </p:cNvSpPr>
              <p:nvPr/>
            </p:nvSpPr>
            <p:spPr bwMode="auto">
              <a:xfrm>
                <a:off x="4143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1" name="Rectangle 153"/>
              <p:cNvSpPr>
                <a:spLocks noChangeArrowheads="1"/>
              </p:cNvSpPr>
              <p:nvPr/>
            </p:nvSpPr>
            <p:spPr bwMode="auto">
              <a:xfrm>
                <a:off x="426878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2" name="Rectangle 146"/>
              <p:cNvSpPr>
                <a:spLocks noChangeArrowheads="1"/>
              </p:cNvSpPr>
              <p:nvPr/>
            </p:nvSpPr>
            <p:spPr bwMode="auto">
              <a:xfrm>
                <a:off x="325912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3" name="Rectangle 153"/>
              <p:cNvSpPr>
                <a:spLocks noChangeArrowheads="1"/>
              </p:cNvSpPr>
              <p:nvPr/>
            </p:nvSpPr>
            <p:spPr bwMode="auto">
              <a:xfrm>
                <a:off x="439578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4" name="Rectangle 116"/>
              <p:cNvSpPr>
                <a:spLocks noChangeArrowheads="1"/>
              </p:cNvSpPr>
              <p:nvPr/>
            </p:nvSpPr>
            <p:spPr bwMode="auto">
              <a:xfrm>
                <a:off x="338613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5" name="Rectangle 117"/>
              <p:cNvSpPr>
                <a:spLocks noChangeArrowheads="1"/>
              </p:cNvSpPr>
              <p:nvPr/>
            </p:nvSpPr>
            <p:spPr bwMode="auto">
              <a:xfrm>
                <a:off x="3511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6" name="Rectangle 118"/>
              <p:cNvSpPr>
                <a:spLocks noChangeArrowheads="1"/>
              </p:cNvSpPr>
              <p:nvPr/>
            </p:nvSpPr>
            <p:spPr bwMode="auto">
              <a:xfrm>
                <a:off x="3636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7" name="Rectangle 119"/>
              <p:cNvSpPr>
                <a:spLocks noChangeArrowheads="1"/>
              </p:cNvSpPr>
              <p:nvPr/>
            </p:nvSpPr>
            <p:spPr bwMode="auto">
              <a:xfrm>
                <a:off x="3762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8" name="Rectangle 120"/>
              <p:cNvSpPr>
                <a:spLocks noChangeArrowheads="1"/>
              </p:cNvSpPr>
              <p:nvPr/>
            </p:nvSpPr>
            <p:spPr bwMode="auto">
              <a:xfrm>
                <a:off x="3892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9" name="Rectangle 121"/>
              <p:cNvSpPr>
                <a:spLocks noChangeArrowheads="1"/>
              </p:cNvSpPr>
              <p:nvPr/>
            </p:nvSpPr>
            <p:spPr bwMode="auto">
              <a:xfrm>
                <a:off x="4017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0" name="Rectangle 122"/>
              <p:cNvSpPr>
                <a:spLocks noChangeArrowheads="1"/>
              </p:cNvSpPr>
              <p:nvPr/>
            </p:nvSpPr>
            <p:spPr bwMode="auto">
              <a:xfrm>
                <a:off x="4143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1" name="Rectangle 123"/>
              <p:cNvSpPr>
                <a:spLocks noChangeArrowheads="1"/>
              </p:cNvSpPr>
              <p:nvPr/>
            </p:nvSpPr>
            <p:spPr bwMode="auto">
              <a:xfrm>
                <a:off x="426878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2" name="Rectangle 116"/>
              <p:cNvSpPr>
                <a:spLocks noChangeArrowheads="1"/>
              </p:cNvSpPr>
              <p:nvPr/>
            </p:nvSpPr>
            <p:spPr bwMode="auto">
              <a:xfrm>
                <a:off x="325912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3" name="Rectangle 123"/>
              <p:cNvSpPr>
                <a:spLocks noChangeArrowheads="1"/>
              </p:cNvSpPr>
              <p:nvPr/>
            </p:nvSpPr>
            <p:spPr bwMode="auto">
              <a:xfrm>
                <a:off x="439578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" name="Group 2463"/>
          <p:cNvGrpSpPr/>
          <p:nvPr/>
        </p:nvGrpSpPr>
        <p:grpSpPr>
          <a:xfrm>
            <a:off x="2162468" y="4517215"/>
            <a:ext cx="5225649" cy="659886"/>
            <a:chOff x="1455349" y="2467474"/>
            <a:chExt cx="5225649" cy="659886"/>
          </a:xfrm>
        </p:grpSpPr>
        <p:grpSp>
          <p:nvGrpSpPr>
            <p:cNvPr id="11" name="Group 2464"/>
            <p:cNvGrpSpPr/>
            <p:nvPr/>
          </p:nvGrpSpPr>
          <p:grpSpPr>
            <a:xfrm>
              <a:off x="1455349" y="2467474"/>
              <a:ext cx="1262078" cy="659886"/>
              <a:chOff x="3259122" y="2978134"/>
              <a:chExt cx="1262078" cy="659886"/>
            </a:xfrm>
          </p:grpSpPr>
          <p:sp>
            <p:nvSpPr>
              <p:cNvPr id="2588" name="Rectangle 116"/>
              <p:cNvSpPr>
                <a:spLocks noChangeArrowheads="1"/>
              </p:cNvSpPr>
              <p:nvPr/>
            </p:nvSpPr>
            <p:spPr bwMode="auto">
              <a:xfrm>
                <a:off x="338613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9" name="Rectangle 117"/>
              <p:cNvSpPr>
                <a:spLocks noChangeArrowheads="1"/>
              </p:cNvSpPr>
              <p:nvPr/>
            </p:nvSpPr>
            <p:spPr bwMode="auto">
              <a:xfrm>
                <a:off x="3511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0" name="Rectangle 118"/>
              <p:cNvSpPr>
                <a:spLocks noChangeArrowheads="1"/>
              </p:cNvSpPr>
              <p:nvPr/>
            </p:nvSpPr>
            <p:spPr bwMode="auto">
              <a:xfrm>
                <a:off x="3636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1" name="Rectangle 119"/>
              <p:cNvSpPr>
                <a:spLocks noChangeArrowheads="1"/>
              </p:cNvSpPr>
              <p:nvPr/>
            </p:nvSpPr>
            <p:spPr bwMode="auto">
              <a:xfrm>
                <a:off x="3762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2" name="Rectangle 120"/>
              <p:cNvSpPr>
                <a:spLocks noChangeArrowheads="1"/>
              </p:cNvSpPr>
              <p:nvPr/>
            </p:nvSpPr>
            <p:spPr bwMode="auto">
              <a:xfrm>
                <a:off x="3892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3" name="Rectangle 121"/>
              <p:cNvSpPr>
                <a:spLocks noChangeArrowheads="1"/>
              </p:cNvSpPr>
              <p:nvPr/>
            </p:nvSpPr>
            <p:spPr bwMode="auto">
              <a:xfrm>
                <a:off x="4017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4" name="Rectangle 122"/>
              <p:cNvSpPr>
                <a:spLocks noChangeArrowheads="1"/>
              </p:cNvSpPr>
              <p:nvPr/>
            </p:nvSpPr>
            <p:spPr bwMode="auto">
              <a:xfrm>
                <a:off x="4143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5" name="Rectangle 123"/>
              <p:cNvSpPr>
                <a:spLocks noChangeArrowheads="1"/>
              </p:cNvSpPr>
              <p:nvPr/>
            </p:nvSpPr>
            <p:spPr bwMode="auto">
              <a:xfrm>
                <a:off x="426878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6" name="Rectangle 126"/>
              <p:cNvSpPr>
                <a:spLocks noChangeArrowheads="1"/>
              </p:cNvSpPr>
              <p:nvPr/>
            </p:nvSpPr>
            <p:spPr bwMode="auto">
              <a:xfrm>
                <a:off x="338613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7" name="Rectangle 127"/>
              <p:cNvSpPr>
                <a:spLocks noChangeArrowheads="1"/>
              </p:cNvSpPr>
              <p:nvPr/>
            </p:nvSpPr>
            <p:spPr bwMode="auto">
              <a:xfrm>
                <a:off x="3511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8" name="Rectangle 128"/>
              <p:cNvSpPr>
                <a:spLocks noChangeArrowheads="1"/>
              </p:cNvSpPr>
              <p:nvPr/>
            </p:nvSpPr>
            <p:spPr bwMode="auto">
              <a:xfrm>
                <a:off x="3636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9" name="Rectangle 129"/>
              <p:cNvSpPr>
                <a:spLocks noChangeArrowheads="1"/>
              </p:cNvSpPr>
              <p:nvPr/>
            </p:nvSpPr>
            <p:spPr bwMode="auto">
              <a:xfrm>
                <a:off x="3762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0" name="Rectangle 130"/>
              <p:cNvSpPr>
                <a:spLocks noChangeArrowheads="1"/>
              </p:cNvSpPr>
              <p:nvPr/>
            </p:nvSpPr>
            <p:spPr bwMode="auto">
              <a:xfrm>
                <a:off x="3892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1" name="Rectangle 131"/>
              <p:cNvSpPr>
                <a:spLocks noChangeArrowheads="1"/>
              </p:cNvSpPr>
              <p:nvPr/>
            </p:nvSpPr>
            <p:spPr bwMode="auto">
              <a:xfrm>
                <a:off x="4017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2" name="Rectangle 132"/>
              <p:cNvSpPr>
                <a:spLocks noChangeArrowheads="1"/>
              </p:cNvSpPr>
              <p:nvPr/>
            </p:nvSpPr>
            <p:spPr bwMode="auto">
              <a:xfrm>
                <a:off x="4143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3" name="Rectangle 133"/>
              <p:cNvSpPr>
                <a:spLocks noChangeArrowheads="1"/>
              </p:cNvSpPr>
              <p:nvPr/>
            </p:nvSpPr>
            <p:spPr bwMode="auto">
              <a:xfrm>
                <a:off x="426878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4" name="Rectangle 136"/>
              <p:cNvSpPr>
                <a:spLocks noChangeArrowheads="1"/>
              </p:cNvSpPr>
              <p:nvPr/>
            </p:nvSpPr>
            <p:spPr bwMode="auto">
              <a:xfrm>
                <a:off x="338613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5" name="Rectangle 137"/>
              <p:cNvSpPr>
                <a:spLocks noChangeArrowheads="1"/>
              </p:cNvSpPr>
              <p:nvPr/>
            </p:nvSpPr>
            <p:spPr bwMode="auto">
              <a:xfrm>
                <a:off x="3511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6" name="Rectangle 138"/>
              <p:cNvSpPr>
                <a:spLocks noChangeArrowheads="1"/>
              </p:cNvSpPr>
              <p:nvPr/>
            </p:nvSpPr>
            <p:spPr bwMode="auto">
              <a:xfrm>
                <a:off x="3636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7" name="Rectangle 139"/>
              <p:cNvSpPr>
                <a:spLocks noChangeArrowheads="1"/>
              </p:cNvSpPr>
              <p:nvPr/>
            </p:nvSpPr>
            <p:spPr bwMode="auto">
              <a:xfrm>
                <a:off x="3762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8" name="Rectangle 140"/>
              <p:cNvSpPr>
                <a:spLocks noChangeArrowheads="1"/>
              </p:cNvSpPr>
              <p:nvPr/>
            </p:nvSpPr>
            <p:spPr bwMode="auto">
              <a:xfrm>
                <a:off x="3892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9" name="Rectangle 141"/>
              <p:cNvSpPr>
                <a:spLocks noChangeArrowheads="1"/>
              </p:cNvSpPr>
              <p:nvPr/>
            </p:nvSpPr>
            <p:spPr bwMode="auto">
              <a:xfrm>
                <a:off x="4017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0" name="Rectangle 142"/>
              <p:cNvSpPr>
                <a:spLocks noChangeArrowheads="1"/>
              </p:cNvSpPr>
              <p:nvPr/>
            </p:nvSpPr>
            <p:spPr bwMode="auto">
              <a:xfrm>
                <a:off x="4143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1" name="Rectangle 143"/>
              <p:cNvSpPr>
                <a:spLocks noChangeArrowheads="1"/>
              </p:cNvSpPr>
              <p:nvPr/>
            </p:nvSpPr>
            <p:spPr bwMode="auto">
              <a:xfrm>
                <a:off x="426878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2" name="Rectangle 146"/>
              <p:cNvSpPr>
                <a:spLocks noChangeArrowheads="1"/>
              </p:cNvSpPr>
              <p:nvPr/>
            </p:nvSpPr>
            <p:spPr bwMode="auto">
              <a:xfrm>
                <a:off x="338613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3" name="Rectangle 147"/>
              <p:cNvSpPr>
                <a:spLocks noChangeArrowheads="1"/>
              </p:cNvSpPr>
              <p:nvPr/>
            </p:nvSpPr>
            <p:spPr bwMode="auto">
              <a:xfrm>
                <a:off x="3511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4" name="Rectangle 148"/>
              <p:cNvSpPr>
                <a:spLocks noChangeArrowheads="1"/>
              </p:cNvSpPr>
              <p:nvPr/>
            </p:nvSpPr>
            <p:spPr bwMode="auto">
              <a:xfrm>
                <a:off x="3636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5" name="Rectangle 149"/>
              <p:cNvSpPr>
                <a:spLocks noChangeArrowheads="1"/>
              </p:cNvSpPr>
              <p:nvPr/>
            </p:nvSpPr>
            <p:spPr bwMode="auto">
              <a:xfrm>
                <a:off x="3762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6" name="Rectangle 150"/>
              <p:cNvSpPr>
                <a:spLocks noChangeArrowheads="1"/>
              </p:cNvSpPr>
              <p:nvPr/>
            </p:nvSpPr>
            <p:spPr bwMode="auto">
              <a:xfrm>
                <a:off x="3892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7" name="Rectangle 151"/>
              <p:cNvSpPr>
                <a:spLocks noChangeArrowheads="1"/>
              </p:cNvSpPr>
              <p:nvPr/>
            </p:nvSpPr>
            <p:spPr bwMode="auto">
              <a:xfrm>
                <a:off x="4017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8" name="Rectangle 152"/>
              <p:cNvSpPr>
                <a:spLocks noChangeArrowheads="1"/>
              </p:cNvSpPr>
              <p:nvPr/>
            </p:nvSpPr>
            <p:spPr bwMode="auto">
              <a:xfrm>
                <a:off x="4143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9" name="Rectangle 153"/>
              <p:cNvSpPr>
                <a:spLocks noChangeArrowheads="1"/>
              </p:cNvSpPr>
              <p:nvPr/>
            </p:nvSpPr>
            <p:spPr bwMode="auto">
              <a:xfrm>
                <a:off x="426878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0" name="Rectangle 116"/>
              <p:cNvSpPr>
                <a:spLocks noChangeArrowheads="1"/>
              </p:cNvSpPr>
              <p:nvPr/>
            </p:nvSpPr>
            <p:spPr bwMode="auto">
              <a:xfrm>
                <a:off x="325912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1" name="Rectangle 126"/>
              <p:cNvSpPr>
                <a:spLocks noChangeArrowheads="1"/>
              </p:cNvSpPr>
              <p:nvPr/>
            </p:nvSpPr>
            <p:spPr bwMode="auto">
              <a:xfrm>
                <a:off x="325912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2" name="Rectangle 136"/>
              <p:cNvSpPr>
                <a:spLocks noChangeArrowheads="1"/>
              </p:cNvSpPr>
              <p:nvPr/>
            </p:nvSpPr>
            <p:spPr bwMode="auto">
              <a:xfrm>
                <a:off x="325912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3" name="Rectangle 146"/>
              <p:cNvSpPr>
                <a:spLocks noChangeArrowheads="1"/>
              </p:cNvSpPr>
              <p:nvPr/>
            </p:nvSpPr>
            <p:spPr bwMode="auto">
              <a:xfrm>
                <a:off x="325912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4" name="Rectangle 123"/>
              <p:cNvSpPr>
                <a:spLocks noChangeArrowheads="1"/>
              </p:cNvSpPr>
              <p:nvPr/>
            </p:nvSpPr>
            <p:spPr bwMode="auto">
              <a:xfrm>
                <a:off x="439578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5" name="Rectangle 133"/>
              <p:cNvSpPr>
                <a:spLocks noChangeArrowheads="1"/>
              </p:cNvSpPr>
              <p:nvPr/>
            </p:nvSpPr>
            <p:spPr bwMode="auto">
              <a:xfrm>
                <a:off x="439578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6" name="Rectangle 143"/>
              <p:cNvSpPr>
                <a:spLocks noChangeArrowheads="1"/>
              </p:cNvSpPr>
              <p:nvPr/>
            </p:nvSpPr>
            <p:spPr bwMode="auto">
              <a:xfrm>
                <a:off x="439578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7" name="Rectangle 153"/>
              <p:cNvSpPr>
                <a:spLocks noChangeArrowheads="1"/>
              </p:cNvSpPr>
              <p:nvPr/>
            </p:nvSpPr>
            <p:spPr bwMode="auto">
              <a:xfrm>
                <a:off x="439578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8" name="Rectangle 146"/>
              <p:cNvSpPr>
                <a:spLocks noChangeArrowheads="1"/>
              </p:cNvSpPr>
              <p:nvPr/>
            </p:nvSpPr>
            <p:spPr bwMode="auto">
              <a:xfrm>
                <a:off x="338613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9" name="Rectangle 147"/>
              <p:cNvSpPr>
                <a:spLocks noChangeArrowheads="1"/>
              </p:cNvSpPr>
              <p:nvPr/>
            </p:nvSpPr>
            <p:spPr bwMode="auto">
              <a:xfrm>
                <a:off x="3511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0" name="Rectangle 148"/>
              <p:cNvSpPr>
                <a:spLocks noChangeArrowheads="1"/>
              </p:cNvSpPr>
              <p:nvPr/>
            </p:nvSpPr>
            <p:spPr bwMode="auto">
              <a:xfrm>
                <a:off x="3636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1" name="Rectangle 149"/>
              <p:cNvSpPr>
                <a:spLocks noChangeArrowheads="1"/>
              </p:cNvSpPr>
              <p:nvPr/>
            </p:nvSpPr>
            <p:spPr bwMode="auto">
              <a:xfrm>
                <a:off x="3762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2" name="Rectangle 150"/>
              <p:cNvSpPr>
                <a:spLocks noChangeArrowheads="1"/>
              </p:cNvSpPr>
              <p:nvPr/>
            </p:nvSpPr>
            <p:spPr bwMode="auto">
              <a:xfrm>
                <a:off x="3892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3" name="Rectangle 151"/>
              <p:cNvSpPr>
                <a:spLocks noChangeArrowheads="1"/>
              </p:cNvSpPr>
              <p:nvPr/>
            </p:nvSpPr>
            <p:spPr bwMode="auto">
              <a:xfrm>
                <a:off x="4017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4" name="Rectangle 152"/>
              <p:cNvSpPr>
                <a:spLocks noChangeArrowheads="1"/>
              </p:cNvSpPr>
              <p:nvPr/>
            </p:nvSpPr>
            <p:spPr bwMode="auto">
              <a:xfrm>
                <a:off x="4143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5" name="Rectangle 153"/>
              <p:cNvSpPr>
                <a:spLocks noChangeArrowheads="1"/>
              </p:cNvSpPr>
              <p:nvPr/>
            </p:nvSpPr>
            <p:spPr bwMode="auto">
              <a:xfrm>
                <a:off x="426878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6" name="Rectangle 146"/>
              <p:cNvSpPr>
                <a:spLocks noChangeArrowheads="1"/>
              </p:cNvSpPr>
              <p:nvPr/>
            </p:nvSpPr>
            <p:spPr bwMode="auto">
              <a:xfrm>
                <a:off x="325912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7" name="Rectangle 153"/>
              <p:cNvSpPr>
                <a:spLocks noChangeArrowheads="1"/>
              </p:cNvSpPr>
              <p:nvPr/>
            </p:nvSpPr>
            <p:spPr bwMode="auto">
              <a:xfrm>
                <a:off x="439578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8" name="Rectangle 116"/>
              <p:cNvSpPr>
                <a:spLocks noChangeArrowheads="1"/>
              </p:cNvSpPr>
              <p:nvPr/>
            </p:nvSpPr>
            <p:spPr bwMode="auto">
              <a:xfrm>
                <a:off x="338613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9" name="Rectangle 117"/>
              <p:cNvSpPr>
                <a:spLocks noChangeArrowheads="1"/>
              </p:cNvSpPr>
              <p:nvPr/>
            </p:nvSpPr>
            <p:spPr bwMode="auto">
              <a:xfrm>
                <a:off x="3511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0" name="Rectangle 118"/>
              <p:cNvSpPr>
                <a:spLocks noChangeArrowheads="1"/>
              </p:cNvSpPr>
              <p:nvPr/>
            </p:nvSpPr>
            <p:spPr bwMode="auto">
              <a:xfrm>
                <a:off x="3636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1" name="Rectangle 119"/>
              <p:cNvSpPr>
                <a:spLocks noChangeArrowheads="1"/>
              </p:cNvSpPr>
              <p:nvPr/>
            </p:nvSpPr>
            <p:spPr bwMode="auto">
              <a:xfrm>
                <a:off x="3762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2" name="Rectangle 120"/>
              <p:cNvSpPr>
                <a:spLocks noChangeArrowheads="1"/>
              </p:cNvSpPr>
              <p:nvPr/>
            </p:nvSpPr>
            <p:spPr bwMode="auto">
              <a:xfrm>
                <a:off x="3892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3" name="Rectangle 121"/>
              <p:cNvSpPr>
                <a:spLocks noChangeArrowheads="1"/>
              </p:cNvSpPr>
              <p:nvPr/>
            </p:nvSpPr>
            <p:spPr bwMode="auto">
              <a:xfrm>
                <a:off x="4017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4" name="Rectangle 122"/>
              <p:cNvSpPr>
                <a:spLocks noChangeArrowheads="1"/>
              </p:cNvSpPr>
              <p:nvPr/>
            </p:nvSpPr>
            <p:spPr bwMode="auto">
              <a:xfrm>
                <a:off x="4143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5" name="Rectangle 123"/>
              <p:cNvSpPr>
                <a:spLocks noChangeArrowheads="1"/>
              </p:cNvSpPr>
              <p:nvPr/>
            </p:nvSpPr>
            <p:spPr bwMode="auto">
              <a:xfrm>
                <a:off x="426878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6" name="Rectangle 116"/>
              <p:cNvSpPr>
                <a:spLocks noChangeArrowheads="1"/>
              </p:cNvSpPr>
              <p:nvPr/>
            </p:nvSpPr>
            <p:spPr bwMode="auto">
              <a:xfrm>
                <a:off x="325912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7" name="Rectangle 123"/>
              <p:cNvSpPr>
                <a:spLocks noChangeArrowheads="1"/>
              </p:cNvSpPr>
              <p:nvPr/>
            </p:nvSpPr>
            <p:spPr bwMode="auto">
              <a:xfrm>
                <a:off x="439578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2465"/>
            <p:cNvGrpSpPr/>
            <p:nvPr/>
          </p:nvGrpSpPr>
          <p:grpSpPr>
            <a:xfrm>
              <a:off x="3437135" y="2467474"/>
              <a:ext cx="1262078" cy="659886"/>
              <a:chOff x="3259122" y="2978134"/>
              <a:chExt cx="1262078" cy="659886"/>
            </a:xfrm>
          </p:grpSpPr>
          <p:sp>
            <p:nvSpPr>
              <p:cNvPr id="2528" name="Rectangle 116"/>
              <p:cNvSpPr>
                <a:spLocks noChangeArrowheads="1"/>
              </p:cNvSpPr>
              <p:nvPr/>
            </p:nvSpPr>
            <p:spPr bwMode="auto">
              <a:xfrm>
                <a:off x="338613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9" name="Rectangle 117"/>
              <p:cNvSpPr>
                <a:spLocks noChangeArrowheads="1"/>
              </p:cNvSpPr>
              <p:nvPr/>
            </p:nvSpPr>
            <p:spPr bwMode="auto">
              <a:xfrm>
                <a:off x="3511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0" name="Rectangle 118"/>
              <p:cNvSpPr>
                <a:spLocks noChangeArrowheads="1"/>
              </p:cNvSpPr>
              <p:nvPr/>
            </p:nvSpPr>
            <p:spPr bwMode="auto">
              <a:xfrm>
                <a:off x="3636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1" name="Rectangle 119"/>
              <p:cNvSpPr>
                <a:spLocks noChangeArrowheads="1"/>
              </p:cNvSpPr>
              <p:nvPr/>
            </p:nvSpPr>
            <p:spPr bwMode="auto">
              <a:xfrm>
                <a:off x="3762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2" name="Rectangle 120"/>
              <p:cNvSpPr>
                <a:spLocks noChangeArrowheads="1"/>
              </p:cNvSpPr>
              <p:nvPr/>
            </p:nvSpPr>
            <p:spPr bwMode="auto">
              <a:xfrm>
                <a:off x="3892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3" name="Rectangle 121"/>
              <p:cNvSpPr>
                <a:spLocks noChangeArrowheads="1"/>
              </p:cNvSpPr>
              <p:nvPr/>
            </p:nvSpPr>
            <p:spPr bwMode="auto">
              <a:xfrm>
                <a:off x="4017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4" name="Rectangle 122"/>
              <p:cNvSpPr>
                <a:spLocks noChangeArrowheads="1"/>
              </p:cNvSpPr>
              <p:nvPr/>
            </p:nvSpPr>
            <p:spPr bwMode="auto">
              <a:xfrm>
                <a:off x="4143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5" name="Rectangle 123"/>
              <p:cNvSpPr>
                <a:spLocks noChangeArrowheads="1"/>
              </p:cNvSpPr>
              <p:nvPr/>
            </p:nvSpPr>
            <p:spPr bwMode="auto">
              <a:xfrm>
                <a:off x="426878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6" name="Rectangle 126"/>
              <p:cNvSpPr>
                <a:spLocks noChangeArrowheads="1"/>
              </p:cNvSpPr>
              <p:nvPr/>
            </p:nvSpPr>
            <p:spPr bwMode="auto">
              <a:xfrm>
                <a:off x="338613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7" name="Rectangle 127"/>
              <p:cNvSpPr>
                <a:spLocks noChangeArrowheads="1"/>
              </p:cNvSpPr>
              <p:nvPr/>
            </p:nvSpPr>
            <p:spPr bwMode="auto">
              <a:xfrm>
                <a:off x="3511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8" name="Rectangle 128"/>
              <p:cNvSpPr>
                <a:spLocks noChangeArrowheads="1"/>
              </p:cNvSpPr>
              <p:nvPr/>
            </p:nvSpPr>
            <p:spPr bwMode="auto">
              <a:xfrm>
                <a:off x="3636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9" name="Rectangle 129"/>
              <p:cNvSpPr>
                <a:spLocks noChangeArrowheads="1"/>
              </p:cNvSpPr>
              <p:nvPr/>
            </p:nvSpPr>
            <p:spPr bwMode="auto">
              <a:xfrm>
                <a:off x="3762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0" name="Rectangle 130"/>
              <p:cNvSpPr>
                <a:spLocks noChangeArrowheads="1"/>
              </p:cNvSpPr>
              <p:nvPr/>
            </p:nvSpPr>
            <p:spPr bwMode="auto">
              <a:xfrm>
                <a:off x="3892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1" name="Rectangle 131"/>
              <p:cNvSpPr>
                <a:spLocks noChangeArrowheads="1"/>
              </p:cNvSpPr>
              <p:nvPr/>
            </p:nvSpPr>
            <p:spPr bwMode="auto">
              <a:xfrm>
                <a:off x="4017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2" name="Rectangle 132"/>
              <p:cNvSpPr>
                <a:spLocks noChangeArrowheads="1"/>
              </p:cNvSpPr>
              <p:nvPr/>
            </p:nvSpPr>
            <p:spPr bwMode="auto">
              <a:xfrm>
                <a:off x="4143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3" name="Rectangle 133"/>
              <p:cNvSpPr>
                <a:spLocks noChangeArrowheads="1"/>
              </p:cNvSpPr>
              <p:nvPr/>
            </p:nvSpPr>
            <p:spPr bwMode="auto">
              <a:xfrm>
                <a:off x="426878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4" name="Rectangle 136"/>
              <p:cNvSpPr>
                <a:spLocks noChangeArrowheads="1"/>
              </p:cNvSpPr>
              <p:nvPr/>
            </p:nvSpPr>
            <p:spPr bwMode="auto">
              <a:xfrm>
                <a:off x="338613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5" name="Rectangle 137"/>
              <p:cNvSpPr>
                <a:spLocks noChangeArrowheads="1"/>
              </p:cNvSpPr>
              <p:nvPr/>
            </p:nvSpPr>
            <p:spPr bwMode="auto">
              <a:xfrm>
                <a:off x="3511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6" name="Rectangle 138"/>
              <p:cNvSpPr>
                <a:spLocks noChangeArrowheads="1"/>
              </p:cNvSpPr>
              <p:nvPr/>
            </p:nvSpPr>
            <p:spPr bwMode="auto">
              <a:xfrm>
                <a:off x="3636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7" name="Rectangle 139"/>
              <p:cNvSpPr>
                <a:spLocks noChangeArrowheads="1"/>
              </p:cNvSpPr>
              <p:nvPr/>
            </p:nvSpPr>
            <p:spPr bwMode="auto">
              <a:xfrm>
                <a:off x="3762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8" name="Rectangle 140"/>
              <p:cNvSpPr>
                <a:spLocks noChangeArrowheads="1"/>
              </p:cNvSpPr>
              <p:nvPr/>
            </p:nvSpPr>
            <p:spPr bwMode="auto">
              <a:xfrm>
                <a:off x="3892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9" name="Rectangle 141"/>
              <p:cNvSpPr>
                <a:spLocks noChangeArrowheads="1"/>
              </p:cNvSpPr>
              <p:nvPr/>
            </p:nvSpPr>
            <p:spPr bwMode="auto">
              <a:xfrm>
                <a:off x="4017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0" name="Rectangle 142"/>
              <p:cNvSpPr>
                <a:spLocks noChangeArrowheads="1"/>
              </p:cNvSpPr>
              <p:nvPr/>
            </p:nvSpPr>
            <p:spPr bwMode="auto">
              <a:xfrm>
                <a:off x="4143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1" name="Rectangle 143"/>
              <p:cNvSpPr>
                <a:spLocks noChangeArrowheads="1"/>
              </p:cNvSpPr>
              <p:nvPr/>
            </p:nvSpPr>
            <p:spPr bwMode="auto">
              <a:xfrm>
                <a:off x="426878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2" name="Rectangle 146"/>
              <p:cNvSpPr>
                <a:spLocks noChangeArrowheads="1"/>
              </p:cNvSpPr>
              <p:nvPr/>
            </p:nvSpPr>
            <p:spPr bwMode="auto">
              <a:xfrm>
                <a:off x="338613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3" name="Rectangle 147"/>
              <p:cNvSpPr>
                <a:spLocks noChangeArrowheads="1"/>
              </p:cNvSpPr>
              <p:nvPr/>
            </p:nvSpPr>
            <p:spPr bwMode="auto">
              <a:xfrm>
                <a:off x="3511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4" name="Rectangle 148"/>
              <p:cNvSpPr>
                <a:spLocks noChangeArrowheads="1"/>
              </p:cNvSpPr>
              <p:nvPr/>
            </p:nvSpPr>
            <p:spPr bwMode="auto">
              <a:xfrm>
                <a:off x="3636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5" name="Rectangle 149"/>
              <p:cNvSpPr>
                <a:spLocks noChangeArrowheads="1"/>
              </p:cNvSpPr>
              <p:nvPr/>
            </p:nvSpPr>
            <p:spPr bwMode="auto">
              <a:xfrm>
                <a:off x="3762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6" name="Rectangle 150"/>
              <p:cNvSpPr>
                <a:spLocks noChangeArrowheads="1"/>
              </p:cNvSpPr>
              <p:nvPr/>
            </p:nvSpPr>
            <p:spPr bwMode="auto">
              <a:xfrm>
                <a:off x="3892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7" name="Rectangle 151"/>
              <p:cNvSpPr>
                <a:spLocks noChangeArrowheads="1"/>
              </p:cNvSpPr>
              <p:nvPr/>
            </p:nvSpPr>
            <p:spPr bwMode="auto">
              <a:xfrm>
                <a:off x="4017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8" name="Rectangle 152"/>
              <p:cNvSpPr>
                <a:spLocks noChangeArrowheads="1"/>
              </p:cNvSpPr>
              <p:nvPr/>
            </p:nvSpPr>
            <p:spPr bwMode="auto">
              <a:xfrm>
                <a:off x="4143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9" name="Rectangle 153"/>
              <p:cNvSpPr>
                <a:spLocks noChangeArrowheads="1"/>
              </p:cNvSpPr>
              <p:nvPr/>
            </p:nvSpPr>
            <p:spPr bwMode="auto">
              <a:xfrm>
                <a:off x="426878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0" name="Rectangle 116"/>
              <p:cNvSpPr>
                <a:spLocks noChangeArrowheads="1"/>
              </p:cNvSpPr>
              <p:nvPr/>
            </p:nvSpPr>
            <p:spPr bwMode="auto">
              <a:xfrm>
                <a:off x="325912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1" name="Rectangle 126"/>
              <p:cNvSpPr>
                <a:spLocks noChangeArrowheads="1"/>
              </p:cNvSpPr>
              <p:nvPr/>
            </p:nvSpPr>
            <p:spPr bwMode="auto">
              <a:xfrm>
                <a:off x="325912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" name="Rectangle 136"/>
              <p:cNvSpPr>
                <a:spLocks noChangeArrowheads="1"/>
              </p:cNvSpPr>
              <p:nvPr/>
            </p:nvSpPr>
            <p:spPr bwMode="auto">
              <a:xfrm>
                <a:off x="325912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3" name="Rectangle 146"/>
              <p:cNvSpPr>
                <a:spLocks noChangeArrowheads="1"/>
              </p:cNvSpPr>
              <p:nvPr/>
            </p:nvSpPr>
            <p:spPr bwMode="auto">
              <a:xfrm>
                <a:off x="325912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4" name="Rectangle 123"/>
              <p:cNvSpPr>
                <a:spLocks noChangeArrowheads="1"/>
              </p:cNvSpPr>
              <p:nvPr/>
            </p:nvSpPr>
            <p:spPr bwMode="auto">
              <a:xfrm>
                <a:off x="439578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5" name="Rectangle 133"/>
              <p:cNvSpPr>
                <a:spLocks noChangeArrowheads="1"/>
              </p:cNvSpPr>
              <p:nvPr/>
            </p:nvSpPr>
            <p:spPr bwMode="auto">
              <a:xfrm>
                <a:off x="439578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6" name="Rectangle 143"/>
              <p:cNvSpPr>
                <a:spLocks noChangeArrowheads="1"/>
              </p:cNvSpPr>
              <p:nvPr/>
            </p:nvSpPr>
            <p:spPr bwMode="auto">
              <a:xfrm>
                <a:off x="439578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7" name="Rectangle 153"/>
              <p:cNvSpPr>
                <a:spLocks noChangeArrowheads="1"/>
              </p:cNvSpPr>
              <p:nvPr/>
            </p:nvSpPr>
            <p:spPr bwMode="auto">
              <a:xfrm>
                <a:off x="439578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8" name="Rectangle 146"/>
              <p:cNvSpPr>
                <a:spLocks noChangeArrowheads="1"/>
              </p:cNvSpPr>
              <p:nvPr/>
            </p:nvSpPr>
            <p:spPr bwMode="auto">
              <a:xfrm>
                <a:off x="338613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9" name="Rectangle 147"/>
              <p:cNvSpPr>
                <a:spLocks noChangeArrowheads="1"/>
              </p:cNvSpPr>
              <p:nvPr/>
            </p:nvSpPr>
            <p:spPr bwMode="auto">
              <a:xfrm>
                <a:off x="3511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0" name="Rectangle 148"/>
              <p:cNvSpPr>
                <a:spLocks noChangeArrowheads="1"/>
              </p:cNvSpPr>
              <p:nvPr/>
            </p:nvSpPr>
            <p:spPr bwMode="auto">
              <a:xfrm>
                <a:off x="3636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1" name="Rectangle 149"/>
              <p:cNvSpPr>
                <a:spLocks noChangeArrowheads="1"/>
              </p:cNvSpPr>
              <p:nvPr/>
            </p:nvSpPr>
            <p:spPr bwMode="auto">
              <a:xfrm>
                <a:off x="3762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2" name="Rectangle 150"/>
              <p:cNvSpPr>
                <a:spLocks noChangeArrowheads="1"/>
              </p:cNvSpPr>
              <p:nvPr/>
            </p:nvSpPr>
            <p:spPr bwMode="auto">
              <a:xfrm>
                <a:off x="3892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3" name="Rectangle 151"/>
              <p:cNvSpPr>
                <a:spLocks noChangeArrowheads="1"/>
              </p:cNvSpPr>
              <p:nvPr/>
            </p:nvSpPr>
            <p:spPr bwMode="auto">
              <a:xfrm>
                <a:off x="4017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4" name="Rectangle 152"/>
              <p:cNvSpPr>
                <a:spLocks noChangeArrowheads="1"/>
              </p:cNvSpPr>
              <p:nvPr/>
            </p:nvSpPr>
            <p:spPr bwMode="auto">
              <a:xfrm>
                <a:off x="4143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5" name="Rectangle 153"/>
              <p:cNvSpPr>
                <a:spLocks noChangeArrowheads="1"/>
              </p:cNvSpPr>
              <p:nvPr/>
            </p:nvSpPr>
            <p:spPr bwMode="auto">
              <a:xfrm>
                <a:off x="426878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6" name="Rectangle 146"/>
              <p:cNvSpPr>
                <a:spLocks noChangeArrowheads="1"/>
              </p:cNvSpPr>
              <p:nvPr/>
            </p:nvSpPr>
            <p:spPr bwMode="auto">
              <a:xfrm>
                <a:off x="325912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7" name="Rectangle 153"/>
              <p:cNvSpPr>
                <a:spLocks noChangeArrowheads="1"/>
              </p:cNvSpPr>
              <p:nvPr/>
            </p:nvSpPr>
            <p:spPr bwMode="auto">
              <a:xfrm>
                <a:off x="439578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8" name="Rectangle 116"/>
              <p:cNvSpPr>
                <a:spLocks noChangeArrowheads="1"/>
              </p:cNvSpPr>
              <p:nvPr/>
            </p:nvSpPr>
            <p:spPr bwMode="auto">
              <a:xfrm>
                <a:off x="338613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9" name="Rectangle 117"/>
              <p:cNvSpPr>
                <a:spLocks noChangeArrowheads="1"/>
              </p:cNvSpPr>
              <p:nvPr/>
            </p:nvSpPr>
            <p:spPr bwMode="auto">
              <a:xfrm>
                <a:off x="3511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0" name="Rectangle 118"/>
              <p:cNvSpPr>
                <a:spLocks noChangeArrowheads="1"/>
              </p:cNvSpPr>
              <p:nvPr/>
            </p:nvSpPr>
            <p:spPr bwMode="auto">
              <a:xfrm>
                <a:off x="3636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1" name="Rectangle 119"/>
              <p:cNvSpPr>
                <a:spLocks noChangeArrowheads="1"/>
              </p:cNvSpPr>
              <p:nvPr/>
            </p:nvSpPr>
            <p:spPr bwMode="auto">
              <a:xfrm>
                <a:off x="3762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2" name="Rectangle 120"/>
              <p:cNvSpPr>
                <a:spLocks noChangeArrowheads="1"/>
              </p:cNvSpPr>
              <p:nvPr/>
            </p:nvSpPr>
            <p:spPr bwMode="auto">
              <a:xfrm>
                <a:off x="3892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3" name="Rectangle 121"/>
              <p:cNvSpPr>
                <a:spLocks noChangeArrowheads="1"/>
              </p:cNvSpPr>
              <p:nvPr/>
            </p:nvSpPr>
            <p:spPr bwMode="auto">
              <a:xfrm>
                <a:off x="4017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4" name="Rectangle 122"/>
              <p:cNvSpPr>
                <a:spLocks noChangeArrowheads="1"/>
              </p:cNvSpPr>
              <p:nvPr/>
            </p:nvSpPr>
            <p:spPr bwMode="auto">
              <a:xfrm>
                <a:off x="4143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5" name="Rectangle 123"/>
              <p:cNvSpPr>
                <a:spLocks noChangeArrowheads="1"/>
              </p:cNvSpPr>
              <p:nvPr/>
            </p:nvSpPr>
            <p:spPr bwMode="auto">
              <a:xfrm>
                <a:off x="426878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6" name="Rectangle 116"/>
              <p:cNvSpPr>
                <a:spLocks noChangeArrowheads="1"/>
              </p:cNvSpPr>
              <p:nvPr/>
            </p:nvSpPr>
            <p:spPr bwMode="auto">
              <a:xfrm>
                <a:off x="325912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7" name="Rectangle 123"/>
              <p:cNvSpPr>
                <a:spLocks noChangeArrowheads="1"/>
              </p:cNvSpPr>
              <p:nvPr/>
            </p:nvSpPr>
            <p:spPr bwMode="auto">
              <a:xfrm>
                <a:off x="439578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2466"/>
            <p:cNvGrpSpPr/>
            <p:nvPr/>
          </p:nvGrpSpPr>
          <p:grpSpPr>
            <a:xfrm>
              <a:off x="5418920" y="2467474"/>
              <a:ext cx="1262078" cy="659886"/>
              <a:chOff x="3259122" y="2978134"/>
              <a:chExt cx="1262078" cy="659886"/>
            </a:xfrm>
          </p:grpSpPr>
          <p:sp>
            <p:nvSpPr>
              <p:cNvPr id="2468" name="Rectangle 116"/>
              <p:cNvSpPr>
                <a:spLocks noChangeArrowheads="1"/>
              </p:cNvSpPr>
              <p:nvPr/>
            </p:nvSpPr>
            <p:spPr bwMode="auto">
              <a:xfrm>
                <a:off x="338613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9" name="Rectangle 117"/>
              <p:cNvSpPr>
                <a:spLocks noChangeArrowheads="1"/>
              </p:cNvSpPr>
              <p:nvPr/>
            </p:nvSpPr>
            <p:spPr bwMode="auto">
              <a:xfrm>
                <a:off x="3511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0" name="Rectangle 118"/>
              <p:cNvSpPr>
                <a:spLocks noChangeArrowheads="1"/>
              </p:cNvSpPr>
              <p:nvPr/>
            </p:nvSpPr>
            <p:spPr bwMode="auto">
              <a:xfrm>
                <a:off x="3636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1" name="Rectangle 119"/>
              <p:cNvSpPr>
                <a:spLocks noChangeArrowheads="1"/>
              </p:cNvSpPr>
              <p:nvPr/>
            </p:nvSpPr>
            <p:spPr bwMode="auto">
              <a:xfrm>
                <a:off x="3762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2" name="Rectangle 120"/>
              <p:cNvSpPr>
                <a:spLocks noChangeArrowheads="1"/>
              </p:cNvSpPr>
              <p:nvPr/>
            </p:nvSpPr>
            <p:spPr bwMode="auto">
              <a:xfrm>
                <a:off x="3892551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3" name="Rectangle 121"/>
              <p:cNvSpPr>
                <a:spLocks noChangeArrowheads="1"/>
              </p:cNvSpPr>
              <p:nvPr/>
            </p:nvSpPr>
            <p:spPr bwMode="auto">
              <a:xfrm>
                <a:off x="4017964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4" name="Rectangle 122"/>
              <p:cNvSpPr>
                <a:spLocks noChangeArrowheads="1"/>
              </p:cNvSpPr>
              <p:nvPr/>
            </p:nvSpPr>
            <p:spPr bwMode="auto">
              <a:xfrm>
                <a:off x="4143376" y="30882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5" name="Rectangle 123"/>
              <p:cNvSpPr>
                <a:spLocks noChangeArrowheads="1"/>
              </p:cNvSpPr>
              <p:nvPr/>
            </p:nvSpPr>
            <p:spPr bwMode="auto">
              <a:xfrm>
                <a:off x="4268789" y="30882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6" name="Rectangle 126"/>
              <p:cNvSpPr>
                <a:spLocks noChangeArrowheads="1"/>
              </p:cNvSpPr>
              <p:nvPr/>
            </p:nvSpPr>
            <p:spPr bwMode="auto">
              <a:xfrm>
                <a:off x="338613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7" name="Rectangle 127"/>
              <p:cNvSpPr>
                <a:spLocks noChangeArrowheads="1"/>
              </p:cNvSpPr>
              <p:nvPr/>
            </p:nvSpPr>
            <p:spPr bwMode="auto">
              <a:xfrm>
                <a:off x="3511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8" name="Rectangle 128"/>
              <p:cNvSpPr>
                <a:spLocks noChangeArrowheads="1"/>
              </p:cNvSpPr>
              <p:nvPr/>
            </p:nvSpPr>
            <p:spPr bwMode="auto">
              <a:xfrm>
                <a:off x="3636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9" name="Rectangle 129"/>
              <p:cNvSpPr>
                <a:spLocks noChangeArrowheads="1"/>
              </p:cNvSpPr>
              <p:nvPr/>
            </p:nvSpPr>
            <p:spPr bwMode="auto">
              <a:xfrm>
                <a:off x="3762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0" name="Rectangle 130"/>
              <p:cNvSpPr>
                <a:spLocks noChangeArrowheads="1"/>
              </p:cNvSpPr>
              <p:nvPr/>
            </p:nvSpPr>
            <p:spPr bwMode="auto">
              <a:xfrm>
                <a:off x="3892551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1" name="Rectangle 131"/>
              <p:cNvSpPr>
                <a:spLocks noChangeArrowheads="1"/>
              </p:cNvSpPr>
              <p:nvPr/>
            </p:nvSpPr>
            <p:spPr bwMode="auto">
              <a:xfrm>
                <a:off x="4017964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2" name="Rectangle 132"/>
              <p:cNvSpPr>
                <a:spLocks noChangeArrowheads="1"/>
              </p:cNvSpPr>
              <p:nvPr/>
            </p:nvSpPr>
            <p:spPr bwMode="auto">
              <a:xfrm>
                <a:off x="4143376" y="3197755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3" name="Rectangle 133"/>
              <p:cNvSpPr>
                <a:spLocks noChangeArrowheads="1"/>
              </p:cNvSpPr>
              <p:nvPr/>
            </p:nvSpPr>
            <p:spPr bwMode="auto">
              <a:xfrm>
                <a:off x="4268789" y="3197755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4" name="Rectangle 136"/>
              <p:cNvSpPr>
                <a:spLocks noChangeArrowheads="1"/>
              </p:cNvSpPr>
              <p:nvPr/>
            </p:nvSpPr>
            <p:spPr bwMode="auto">
              <a:xfrm>
                <a:off x="338613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5" name="Rectangle 137"/>
              <p:cNvSpPr>
                <a:spLocks noChangeArrowheads="1"/>
              </p:cNvSpPr>
              <p:nvPr/>
            </p:nvSpPr>
            <p:spPr bwMode="auto">
              <a:xfrm>
                <a:off x="3511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6" name="Rectangle 138"/>
              <p:cNvSpPr>
                <a:spLocks noChangeArrowheads="1"/>
              </p:cNvSpPr>
              <p:nvPr/>
            </p:nvSpPr>
            <p:spPr bwMode="auto">
              <a:xfrm>
                <a:off x="3636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7" name="Rectangle 139"/>
              <p:cNvSpPr>
                <a:spLocks noChangeArrowheads="1"/>
              </p:cNvSpPr>
              <p:nvPr/>
            </p:nvSpPr>
            <p:spPr bwMode="auto">
              <a:xfrm>
                <a:off x="3762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8" name="Rectangle 140"/>
              <p:cNvSpPr>
                <a:spLocks noChangeArrowheads="1"/>
              </p:cNvSpPr>
              <p:nvPr/>
            </p:nvSpPr>
            <p:spPr bwMode="auto">
              <a:xfrm>
                <a:off x="3892551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9" name="Rectangle 141"/>
              <p:cNvSpPr>
                <a:spLocks noChangeArrowheads="1"/>
              </p:cNvSpPr>
              <p:nvPr/>
            </p:nvSpPr>
            <p:spPr bwMode="auto">
              <a:xfrm>
                <a:off x="4017964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0" name="Rectangle 142"/>
              <p:cNvSpPr>
                <a:spLocks noChangeArrowheads="1"/>
              </p:cNvSpPr>
              <p:nvPr/>
            </p:nvSpPr>
            <p:spPr bwMode="auto">
              <a:xfrm>
                <a:off x="4143376" y="3307292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1" name="Rectangle 143"/>
              <p:cNvSpPr>
                <a:spLocks noChangeArrowheads="1"/>
              </p:cNvSpPr>
              <p:nvPr/>
            </p:nvSpPr>
            <p:spPr bwMode="auto">
              <a:xfrm>
                <a:off x="4268789" y="3307292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2" name="Rectangle 146"/>
              <p:cNvSpPr>
                <a:spLocks noChangeArrowheads="1"/>
              </p:cNvSpPr>
              <p:nvPr/>
            </p:nvSpPr>
            <p:spPr bwMode="auto">
              <a:xfrm>
                <a:off x="338613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3" name="Rectangle 147"/>
              <p:cNvSpPr>
                <a:spLocks noChangeArrowheads="1"/>
              </p:cNvSpPr>
              <p:nvPr/>
            </p:nvSpPr>
            <p:spPr bwMode="auto">
              <a:xfrm>
                <a:off x="3511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4" name="Rectangle 148"/>
              <p:cNvSpPr>
                <a:spLocks noChangeArrowheads="1"/>
              </p:cNvSpPr>
              <p:nvPr/>
            </p:nvSpPr>
            <p:spPr bwMode="auto">
              <a:xfrm>
                <a:off x="3636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5" name="Rectangle 149"/>
              <p:cNvSpPr>
                <a:spLocks noChangeArrowheads="1"/>
              </p:cNvSpPr>
              <p:nvPr/>
            </p:nvSpPr>
            <p:spPr bwMode="auto">
              <a:xfrm>
                <a:off x="3762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6" name="Rectangle 150"/>
              <p:cNvSpPr>
                <a:spLocks noChangeArrowheads="1"/>
              </p:cNvSpPr>
              <p:nvPr/>
            </p:nvSpPr>
            <p:spPr bwMode="auto">
              <a:xfrm>
                <a:off x="3892551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7" name="Rectangle 151"/>
              <p:cNvSpPr>
                <a:spLocks noChangeArrowheads="1"/>
              </p:cNvSpPr>
              <p:nvPr/>
            </p:nvSpPr>
            <p:spPr bwMode="auto">
              <a:xfrm>
                <a:off x="4017964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8" name="Rectangle 152"/>
              <p:cNvSpPr>
                <a:spLocks noChangeArrowheads="1"/>
              </p:cNvSpPr>
              <p:nvPr/>
            </p:nvSpPr>
            <p:spPr bwMode="auto">
              <a:xfrm>
                <a:off x="4143376" y="3418417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9" name="Rectangle 153"/>
              <p:cNvSpPr>
                <a:spLocks noChangeArrowheads="1"/>
              </p:cNvSpPr>
              <p:nvPr/>
            </p:nvSpPr>
            <p:spPr bwMode="auto">
              <a:xfrm>
                <a:off x="4268789" y="3418417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0" name="Rectangle 116"/>
              <p:cNvSpPr>
                <a:spLocks noChangeArrowheads="1"/>
              </p:cNvSpPr>
              <p:nvPr/>
            </p:nvSpPr>
            <p:spPr bwMode="auto">
              <a:xfrm>
                <a:off x="325912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1" name="Rectangle 126"/>
              <p:cNvSpPr>
                <a:spLocks noChangeArrowheads="1"/>
              </p:cNvSpPr>
              <p:nvPr/>
            </p:nvSpPr>
            <p:spPr bwMode="auto">
              <a:xfrm>
                <a:off x="325912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2" name="Rectangle 136"/>
              <p:cNvSpPr>
                <a:spLocks noChangeArrowheads="1"/>
              </p:cNvSpPr>
              <p:nvPr/>
            </p:nvSpPr>
            <p:spPr bwMode="auto">
              <a:xfrm>
                <a:off x="325912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3" name="Rectangle 146"/>
              <p:cNvSpPr>
                <a:spLocks noChangeArrowheads="1"/>
              </p:cNvSpPr>
              <p:nvPr/>
            </p:nvSpPr>
            <p:spPr bwMode="auto">
              <a:xfrm>
                <a:off x="325912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4" name="Rectangle 123"/>
              <p:cNvSpPr>
                <a:spLocks noChangeArrowheads="1"/>
              </p:cNvSpPr>
              <p:nvPr/>
            </p:nvSpPr>
            <p:spPr bwMode="auto">
              <a:xfrm>
                <a:off x="4395788" y="30882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5" name="Rectangle 133"/>
              <p:cNvSpPr>
                <a:spLocks noChangeArrowheads="1"/>
              </p:cNvSpPr>
              <p:nvPr/>
            </p:nvSpPr>
            <p:spPr bwMode="auto">
              <a:xfrm>
                <a:off x="4395788" y="3197749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6" name="Rectangle 143"/>
              <p:cNvSpPr>
                <a:spLocks noChangeArrowheads="1"/>
              </p:cNvSpPr>
              <p:nvPr/>
            </p:nvSpPr>
            <p:spPr bwMode="auto">
              <a:xfrm>
                <a:off x="4395788" y="3307286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7" name="Rectangle 153"/>
              <p:cNvSpPr>
                <a:spLocks noChangeArrowheads="1"/>
              </p:cNvSpPr>
              <p:nvPr/>
            </p:nvSpPr>
            <p:spPr bwMode="auto">
              <a:xfrm>
                <a:off x="4395788" y="3418411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8" name="Rectangle 146"/>
              <p:cNvSpPr>
                <a:spLocks noChangeArrowheads="1"/>
              </p:cNvSpPr>
              <p:nvPr/>
            </p:nvSpPr>
            <p:spPr bwMode="auto">
              <a:xfrm>
                <a:off x="338613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9" name="Rectangle 147"/>
              <p:cNvSpPr>
                <a:spLocks noChangeArrowheads="1"/>
              </p:cNvSpPr>
              <p:nvPr/>
            </p:nvSpPr>
            <p:spPr bwMode="auto">
              <a:xfrm>
                <a:off x="3511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0" name="Rectangle 148"/>
              <p:cNvSpPr>
                <a:spLocks noChangeArrowheads="1"/>
              </p:cNvSpPr>
              <p:nvPr/>
            </p:nvSpPr>
            <p:spPr bwMode="auto">
              <a:xfrm>
                <a:off x="3636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1" name="Rectangle 149"/>
              <p:cNvSpPr>
                <a:spLocks noChangeArrowheads="1"/>
              </p:cNvSpPr>
              <p:nvPr/>
            </p:nvSpPr>
            <p:spPr bwMode="auto">
              <a:xfrm>
                <a:off x="3762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2" name="Rectangle 150"/>
              <p:cNvSpPr>
                <a:spLocks noChangeArrowheads="1"/>
              </p:cNvSpPr>
              <p:nvPr/>
            </p:nvSpPr>
            <p:spPr bwMode="auto">
              <a:xfrm>
                <a:off x="3892545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3" name="Rectangle 151"/>
              <p:cNvSpPr>
                <a:spLocks noChangeArrowheads="1"/>
              </p:cNvSpPr>
              <p:nvPr/>
            </p:nvSpPr>
            <p:spPr bwMode="auto">
              <a:xfrm>
                <a:off x="4017958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4" name="Rectangle 152"/>
              <p:cNvSpPr>
                <a:spLocks noChangeArrowheads="1"/>
              </p:cNvSpPr>
              <p:nvPr/>
            </p:nvSpPr>
            <p:spPr bwMode="auto">
              <a:xfrm>
                <a:off x="4143370" y="3528482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5" name="Rectangle 153"/>
              <p:cNvSpPr>
                <a:spLocks noChangeArrowheads="1"/>
              </p:cNvSpPr>
              <p:nvPr/>
            </p:nvSpPr>
            <p:spPr bwMode="auto">
              <a:xfrm>
                <a:off x="4268783" y="352848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6" name="Rectangle 146"/>
              <p:cNvSpPr>
                <a:spLocks noChangeArrowheads="1"/>
              </p:cNvSpPr>
              <p:nvPr/>
            </p:nvSpPr>
            <p:spPr bwMode="auto">
              <a:xfrm>
                <a:off x="325912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7" name="Rectangle 153"/>
              <p:cNvSpPr>
                <a:spLocks noChangeArrowheads="1"/>
              </p:cNvSpPr>
              <p:nvPr/>
            </p:nvSpPr>
            <p:spPr bwMode="auto">
              <a:xfrm>
                <a:off x="4395782" y="3528476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8" name="Rectangle 116"/>
              <p:cNvSpPr>
                <a:spLocks noChangeArrowheads="1"/>
              </p:cNvSpPr>
              <p:nvPr/>
            </p:nvSpPr>
            <p:spPr bwMode="auto">
              <a:xfrm>
                <a:off x="338613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9" name="Rectangle 117"/>
              <p:cNvSpPr>
                <a:spLocks noChangeArrowheads="1"/>
              </p:cNvSpPr>
              <p:nvPr/>
            </p:nvSpPr>
            <p:spPr bwMode="auto">
              <a:xfrm>
                <a:off x="3511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0" name="Rectangle 118"/>
              <p:cNvSpPr>
                <a:spLocks noChangeArrowheads="1"/>
              </p:cNvSpPr>
              <p:nvPr/>
            </p:nvSpPr>
            <p:spPr bwMode="auto">
              <a:xfrm>
                <a:off x="3636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1" name="Rectangle 119"/>
              <p:cNvSpPr>
                <a:spLocks noChangeArrowheads="1"/>
              </p:cNvSpPr>
              <p:nvPr/>
            </p:nvSpPr>
            <p:spPr bwMode="auto">
              <a:xfrm>
                <a:off x="3762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2" name="Rectangle 120"/>
              <p:cNvSpPr>
                <a:spLocks noChangeArrowheads="1"/>
              </p:cNvSpPr>
              <p:nvPr/>
            </p:nvSpPr>
            <p:spPr bwMode="auto">
              <a:xfrm>
                <a:off x="3892545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3" name="Rectangle 121"/>
              <p:cNvSpPr>
                <a:spLocks noChangeArrowheads="1"/>
              </p:cNvSpPr>
              <p:nvPr/>
            </p:nvSpPr>
            <p:spPr bwMode="auto">
              <a:xfrm>
                <a:off x="4017958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4" name="Rectangle 122"/>
              <p:cNvSpPr>
                <a:spLocks noChangeArrowheads="1"/>
              </p:cNvSpPr>
              <p:nvPr/>
            </p:nvSpPr>
            <p:spPr bwMode="auto">
              <a:xfrm>
                <a:off x="4143370" y="297814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5" name="Rectangle 123"/>
              <p:cNvSpPr>
                <a:spLocks noChangeArrowheads="1"/>
              </p:cNvSpPr>
              <p:nvPr/>
            </p:nvSpPr>
            <p:spPr bwMode="auto">
              <a:xfrm>
                <a:off x="4268783" y="297814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6" name="Rectangle 116"/>
              <p:cNvSpPr>
                <a:spLocks noChangeArrowheads="1"/>
              </p:cNvSpPr>
              <p:nvPr/>
            </p:nvSpPr>
            <p:spPr bwMode="auto">
              <a:xfrm>
                <a:off x="325912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7" name="Rectangle 123"/>
              <p:cNvSpPr>
                <a:spLocks noChangeArrowheads="1"/>
              </p:cNvSpPr>
              <p:nvPr/>
            </p:nvSpPr>
            <p:spPr bwMode="auto">
              <a:xfrm>
                <a:off x="4395782" y="297813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25"/>
          <p:cNvGrpSpPr/>
          <p:nvPr/>
        </p:nvGrpSpPr>
        <p:grpSpPr>
          <a:xfrm>
            <a:off x="1600200" y="1401476"/>
            <a:ext cx="6070509" cy="4237324"/>
            <a:chOff x="966785" y="1914186"/>
            <a:chExt cx="6070509" cy="4237324"/>
          </a:xfrm>
        </p:grpSpPr>
        <p:cxnSp>
          <p:nvCxnSpPr>
            <p:cNvPr id="2648" name="Straight Connector 2647"/>
            <p:cNvCxnSpPr/>
            <p:nvPr/>
          </p:nvCxnSpPr>
          <p:spPr>
            <a:xfrm>
              <a:off x="3156136" y="192053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9" name="Straight Connector 2648"/>
            <p:cNvCxnSpPr/>
            <p:nvPr/>
          </p:nvCxnSpPr>
          <p:spPr>
            <a:xfrm>
              <a:off x="5203078" y="191418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0" name="Straight Connector 2649"/>
            <p:cNvCxnSpPr/>
            <p:nvPr/>
          </p:nvCxnSpPr>
          <p:spPr>
            <a:xfrm>
              <a:off x="984328" y="3459420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3" name="Straight Connector 2652"/>
            <p:cNvCxnSpPr/>
            <p:nvPr/>
          </p:nvCxnSpPr>
          <p:spPr>
            <a:xfrm>
              <a:off x="966785" y="4705382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30"/>
          <p:cNvGrpSpPr/>
          <p:nvPr/>
        </p:nvGrpSpPr>
        <p:grpSpPr>
          <a:xfrm>
            <a:off x="4656239" y="3345522"/>
            <a:ext cx="255588" cy="219620"/>
            <a:chOff x="4022824" y="3858232"/>
            <a:chExt cx="255588" cy="21962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50618" y="3858232"/>
              <a:ext cx="0" cy="21962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022824" y="3968315"/>
              <a:ext cx="25558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2662"/>
          <p:cNvGrpSpPr/>
          <p:nvPr/>
        </p:nvGrpSpPr>
        <p:grpSpPr>
          <a:xfrm>
            <a:off x="5153921" y="3132369"/>
            <a:ext cx="255588" cy="219620"/>
            <a:chOff x="4022824" y="3858232"/>
            <a:chExt cx="255588" cy="219620"/>
          </a:xfrm>
        </p:grpSpPr>
        <p:cxnSp>
          <p:nvCxnSpPr>
            <p:cNvPr id="2664" name="Straight Connector 2663"/>
            <p:cNvCxnSpPr/>
            <p:nvPr/>
          </p:nvCxnSpPr>
          <p:spPr>
            <a:xfrm>
              <a:off x="4150618" y="3858232"/>
              <a:ext cx="0" cy="21962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5" name="Straight Connector 2664"/>
            <p:cNvCxnSpPr/>
            <p:nvPr/>
          </p:nvCxnSpPr>
          <p:spPr>
            <a:xfrm>
              <a:off x="4022824" y="3968315"/>
              <a:ext cx="25558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6761" name="Oval 506760"/>
          <p:cNvSpPr/>
          <p:nvPr/>
        </p:nvSpPr>
        <p:spPr>
          <a:xfrm>
            <a:off x="5218114" y="3049641"/>
            <a:ext cx="127000" cy="139700"/>
          </a:xfrm>
          <a:prstGeom prst="ellipse">
            <a:avLst/>
          </a:prstGeom>
          <a:solidFill>
            <a:srgbClr val="FF660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Slide Number Placeholder 56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68" name="Footer Placeholder 56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9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76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Data Transfers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946722" y="4631697"/>
            <a:ext cx="5479665" cy="880034"/>
            <a:chOff x="1404435" y="5838152"/>
            <a:chExt cx="5479665" cy="880034"/>
          </a:xfrm>
        </p:grpSpPr>
        <p:grpSp>
          <p:nvGrpSpPr>
            <p:cNvPr id="3" name="Group 20"/>
            <p:cNvGrpSpPr/>
            <p:nvPr/>
          </p:nvGrpSpPr>
          <p:grpSpPr>
            <a:xfrm>
              <a:off x="1404435" y="5838152"/>
              <a:ext cx="1516094" cy="880034"/>
              <a:chOff x="3296951" y="4044939"/>
              <a:chExt cx="1516094" cy="880034"/>
            </a:xfrm>
          </p:grpSpPr>
          <p:sp>
            <p:nvSpPr>
              <p:cNvPr id="505972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3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4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5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6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7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8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9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2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3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4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5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6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7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8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9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2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3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4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5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6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7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8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9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2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3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4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5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6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7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8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9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" name="Group 1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44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791"/>
            <p:cNvGrpSpPr/>
            <p:nvPr/>
          </p:nvGrpSpPr>
          <p:grpSpPr>
            <a:xfrm>
              <a:off x="3386221" y="5838152"/>
              <a:ext cx="1516094" cy="880034"/>
              <a:chOff x="3296951" y="4044939"/>
              <a:chExt cx="1516094" cy="880034"/>
            </a:xfrm>
          </p:grpSpPr>
          <p:sp>
            <p:nvSpPr>
              <p:cNvPr id="79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85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88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889"/>
            <p:cNvGrpSpPr/>
            <p:nvPr/>
          </p:nvGrpSpPr>
          <p:grpSpPr>
            <a:xfrm>
              <a:off x="5368006" y="5838152"/>
              <a:ext cx="1516094" cy="880034"/>
              <a:chOff x="3296951" y="4044939"/>
              <a:chExt cx="1516094" cy="880034"/>
            </a:xfrm>
          </p:grpSpPr>
          <p:sp>
            <p:nvSpPr>
              <p:cNvPr id="891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" name="Group 950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97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2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3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4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2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" name="Group 988"/>
          <p:cNvGrpSpPr/>
          <p:nvPr/>
        </p:nvGrpSpPr>
        <p:grpSpPr>
          <a:xfrm>
            <a:off x="1972263" y="3244394"/>
            <a:ext cx="5479665" cy="880034"/>
            <a:chOff x="1404435" y="5838152"/>
            <a:chExt cx="5479665" cy="880034"/>
          </a:xfrm>
        </p:grpSpPr>
        <p:grpSp>
          <p:nvGrpSpPr>
            <p:cNvPr id="10" name="Group 989"/>
            <p:cNvGrpSpPr/>
            <p:nvPr/>
          </p:nvGrpSpPr>
          <p:grpSpPr>
            <a:xfrm>
              <a:off x="1404435" y="5838152"/>
              <a:ext cx="1516094" cy="880034"/>
              <a:chOff x="3296951" y="4044939"/>
              <a:chExt cx="1516094" cy="880034"/>
            </a:xfrm>
          </p:grpSpPr>
          <p:sp>
            <p:nvSpPr>
              <p:cNvPr id="1187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" name="Group 1611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63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0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1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3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4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5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8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13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990"/>
            <p:cNvGrpSpPr/>
            <p:nvPr/>
          </p:nvGrpSpPr>
          <p:grpSpPr>
            <a:xfrm>
              <a:off x="3386221" y="5838152"/>
              <a:ext cx="1516094" cy="880034"/>
              <a:chOff x="3296951" y="4044939"/>
              <a:chExt cx="1516094" cy="880034"/>
            </a:xfrm>
          </p:grpSpPr>
          <p:sp>
            <p:nvSpPr>
              <p:cNvPr id="1090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" name="Group 114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17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51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991"/>
            <p:cNvGrpSpPr/>
            <p:nvPr/>
          </p:nvGrpSpPr>
          <p:grpSpPr>
            <a:xfrm>
              <a:off x="5368006" y="5838152"/>
              <a:ext cx="1516094" cy="880034"/>
              <a:chOff x="3296951" y="4044939"/>
              <a:chExt cx="1516094" cy="880034"/>
            </a:xfrm>
          </p:grpSpPr>
          <p:sp>
            <p:nvSpPr>
              <p:cNvPr id="99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05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08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" name="Group 1648"/>
          <p:cNvGrpSpPr/>
          <p:nvPr/>
        </p:nvGrpSpPr>
        <p:grpSpPr>
          <a:xfrm>
            <a:off x="1972263" y="1857090"/>
            <a:ext cx="5479665" cy="880034"/>
            <a:chOff x="1404435" y="5838152"/>
            <a:chExt cx="5479665" cy="880034"/>
          </a:xfrm>
        </p:grpSpPr>
        <p:grpSp>
          <p:nvGrpSpPr>
            <p:cNvPr id="17" name="Group 1649"/>
            <p:cNvGrpSpPr/>
            <p:nvPr/>
          </p:nvGrpSpPr>
          <p:grpSpPr>
            <a:xfrm>
              <a:off x="1404435" y="5838152"/>
              <a:ext cx="1516094" cy="880034"/>
              <a:chOff x="3296951" y="4044939"/>
              <a:chExt cx="1516094" cy="880034"/>
            </a:xfrm>
          </p:grpSpPr>
          <p:sp>
            <p:nvSpPr>
              <p:cNvPr id="1847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" name="Group 1906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93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08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1650"/>
            <p:cNvGrpSpPr/>
            <p:nvPr/>
          </p:nvGrpSpPr>
          <p:grpSpPr>
            <a:xfrm>
              <a:off x="3386221" y="5838152"/>
              <a:ext cx="1516094" cy="880034"/>
              <a:chOff x="3296951" y="4044939"/>
              <a:chExt cx="1516094" cy="880034"/>
            </a:xfrm>
          </p:grpSpPr>
          <p:sp>
            <p:nvSpPr>
              <p:cNvPr id="1750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8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180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83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11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651"/>
            <p:cNvGrpSpPr/>
            <p:nvPr/>
          </p:nvGrpSpPr>
          <p:grpSpPr>
            <a:xfrm>
              <a:off x="5368006" y="5838152"/>
              <a:ext cx="1516094" cy="880034"/>
              <a:chOff x="3296951" y="4044939"/>
              <a:chExt cx="1516094" cy="880034"/>
            </a:xfrm>
          </p:grpSpPr>
          <p:sp>
            <p:nvSpPr>
              <p:cNvPr id="165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" name="Group 171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74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1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" name="Group 1943"/>
          <p:cNvGrpSpPr/>
          <p:nvPr/>
        </p:nvGrpSpPr>
        <p:grpSpPr>
          <a:xfrm>
            <a:off x="1549491" y="1477676"/>
            <a:ext cx="6070509" cy="4237324"/>
            <a:chOff x="966785" y="1914186"/>
            <a:chExt cx="6070509" cy="4237324"/>
          </a:xfrm>
        </p:grpSpPr>
        <p:cxnSp>
          <p:nvCxnSpPr>
            <p:cNvPr id="1945" name="Straight Connector 1944"/>
            <p:cNvCxnSpPr/>
            <p:nvPr/>
          </p:nvCxnSpPr>
          <p:spPr>
            <a:xfrm>
              <a:off x="3156136" y="192053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6" name="Straight Connector 1945"/>
            <p:cNvCxnSpPr/>
            <p:nvPr/>
          </p:nvCxnSpPr>
          <p:spPr>
            <a:xfrm>
              <a:off x="5203078" y="191418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7" name="Straight Connector 1946"/>
            <p:cNvCxnSpPr/>
            <p:nvPr/>
          </p:nvCxnSpPr>
          <p:spPr>
            <a:xfrm>
              <a:off x="984328" y="3459420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" name="Straight Connector 1947"/>
            <p:cNvCxnSpPr/>
            <p:nvPr/>
          </p:nvCxnSpPr>
          <p:spPr>
            <a:xfrm>
              <a:off x="966785" y="4705382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948"/>
          <p:cNvGrpSpPr/>
          <p:nvPr/>
        </p:nvGrpSpPr>
        <p:grpSpPr>
          <a:xfrm>
            <a:off x="4960544" y="3265541"/>
            <a:ext cx="255588" cy="219620"/>
            <a:chOff x="4022824" y="3858232"/>
            <a:chExt cx="255588" cy="219620"/>
          </a:xfrm>
        </p:grpSpPr>
        <p:cxnSp>
          <p:nvCxnSpPr>
            <p:cNvPr id="1950" name="Straight Connector 1949"/>
            <p:cNvCxnSpPr/>
            <p:nvPr/>
          </p:nvCxnSpPr>
          <p:spPr>
            <a:xfrm>
              <a:off x="4150618" y="3858232"/>
              <a:ext cx="0" cy="21962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1" name="Straight Connector 1950"/>
            <p:cNvCxnSpPr/>
            <p:nvPr/>
          </p:nvCxnSpPr>
          <p:spPr>
            <a:xfrm>
              <a:off x="4022824" y="3968315"/>
              <a:ext cx="25558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2" name="Oval 1951"/>
          <p:cNvSpPr/>
          <p:nvPr/>
        </p:nvSpPr>
        <p:spPr>
          <a:xfrm>
            <a:off x="5024738" y="3182813"/>
            <a:ext cx="127000" cy="139700"/>
          </a:xfrm>
          <a:prstGeom prst="ellipse">
            <a:avLst/>
          </a:prstGeom>
          <a:solidFill>
            <a:srgbClr val="FF660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1" name="Slide Number Placeholder 9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88" name="Footer Placeholder 98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Local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888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Each process has its local “patch” of the global array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bx</a:t>
            </a:r>
            <a:r>
              <a:rPr lang="en-US" dirty="0" smtClean="0"/>
              <a:t>” and “by” are the sizes of the local array</a:t>
            </a:r>
          </a:p>
          <a:p>
            <a:pPr lvl="1"/>
            <a:r>
              <a:rPr lang="en-US" dirty="0" smtClean="0"/>
              <a:t>Always allocate a halo around the patch</a:t>
            </a:r>
          </a:p>
          <a:p>
            <a:pPr lvl="1"/>
            <a:r>
              <a:rPr lang="en-US" dirty="0" smtClean="0"/>
              <a:t>Array allocated of size (bx+2)x(by+2)</a:t>
            </a:r>
            <a:endParaRPr lang="en-US" dirty="0"/>
          </a:p>
        </p:txBody>
      </p:sp>
      <p:grpSp>
        <p:nvGrpSpPr>
          <p:cNvPr id="163" name="Group 177"/>
          <p:cNvGrpSpPr/>
          <p:nvPr/>
        </p:nvGrpSpPr>
        <p:grpSpPr>
          <a:xfrm>
            <a:off x="2323146" y="3804873"/>
            <a:ext cx="3855807" cy="2085420"/>
            <a:chOff x="3314700" y="4038600"/>
            <a:chExt cx="3855807" cy="208542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3314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3467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6195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7719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9243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4076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229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43815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5339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6863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4838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991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51435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52959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54483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56007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753100" y="4038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3314700" y="4191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34671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6195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37719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39243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40767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2291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43815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45339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6863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48387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49911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51435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52959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54483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5600700" y="4191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5753100" y="4191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314700" y="4343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34671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36195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37719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39243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40767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42291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43815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45339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46863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48387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49911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1435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52959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54483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5600700" y="4343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753100" y="4343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3314700" y="4495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4671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36195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37719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39243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0767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42291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43815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45339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46863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48387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6"/>
            <p:cNvSpPr>
              <a:spLocks noChangeArrowheads="1"/>
            </p:cNvSpPr>
            <p:nvPr/>
          </p:nvSpPr>
          <p:spPr bwMode="auto">
            <a:xfrm>
              <a:off x="49911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7"/>
            <p:cNvSpPr>
              <a:spLocks noChangeArrowheads="1"/>
            </p:cNvSpPr>
            <p:nvPr/>
          </p:nvSpPr>
          <p:spPr bwMode="auto">
            <a:xfrm>
              <a:off x="51435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8"/>
            <p:cNvSpPr>
              <a:spLocks noChangeArrowheads="1"/>
            </p:cNvSpPr>
            <p:nvPr/>
          </p:nvSpPr>
          <p:spPr bwMode="auto">
            <a:xfrm>
              <a:off x="52959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54483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0"/>
            <p:cNvSpPr>
              <a:spLocks noChangeArrowheads="1"/>
            </p:cNvSpPr>
            <p:nvPr/>
          </p:nvSpPr>
          <p:spPr bwMode="auto">
            <a:xfrm>
              <a:off x="5600700" y="44958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5753100" y="4495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3314700" y="46482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34671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4"/>
            <p:cNvSpPr>
              <a:spLocks noChangeArrowheads="1"/>
            </p:cNvSpPr>
            <p:nvPr/>
          </p:nvSpPr>
          <p:spPr bwMode="auto">
            <a:xfrm>
              <a:off x="36195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37719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39243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40767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42291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43815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45339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1"/>
            <p:cNvSpPr>
              <a:spLocks noChangeArrowheads="1"/>
            </p:cNvSpPr>
            <p:nvPr/>
          </p:nvSpPr>
          <p:spPr bwMode="auto">
            <a:xfrm>
              <a:off x="46863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2"/>
            <p:cNvSpPr>
              <a:spLocks noChangeArrowheads="1"/>
            </p:cNvSpPr>
            <p:nvPr/>
          </p:nvSpPr>
          <p:spPr bwMode="auto">
            <a:xfrm>
              <a:off x="48387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3"/>
            <p:cNvSpPr>
              <a:spLocks noChangeArrowheads="1"/>
            </p:cNvSpPr>
            <p:nvPr/>
          </p:nvSpPr>
          <p:spPr bwMode="auto">
            <a:xfrm>
              <a:off x="49911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51435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52959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54483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5600700" y="46482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5753100" y="46482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3314700" y="4800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90"/>
            <p:cNvSpPr>
              <a:spLocks noChangeArrowheads="1"/>
            </p:cNvSpPr>
            <p:nvPr/>
          </p:nvSpPr>
          <p:spPr bwMode="auto">
            <a:xfrm>
              <a:off x="34671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91"/>
            <p:cNvSpPr>
              <a:spLocks noChangeArrowheads="1"/>
            </p:cNvSpPr>
            <p:nvPr/>
          </p:nvSpPr>
          <p:spPr bwMode="auto">
            <a:xfrm>
              <a:off x="36195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92"/>
            <p:cNvSpPr>
              <a:spLocks noChangeArrowheads="1"/>
            </p:cNvSpPr>
            <p:nvPr/>
          </p:nvSpPr>
          <p:spPr bwMode="auto">
            <a:xfrm>
              <a:off x="37719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39243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40767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42291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43815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45339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46863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9"/>
            <p:cNvSpPr>
              <a:spLocks noChangeArrowheads="1"/>
            </p:cNvSpPr>
            <p:nvPr/>
          </p:nvSpPr>
          <p:spPr bwMode="auto">
            <a:xfrm>
              <a:off x="48387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100"/>
            <p:cNvSpPr>
              <a:spLocks noChangeArrowheads="1"/>
            </p:cNvSpPr>
            <p:nvPr/>
          </p:nvSpPr>
          <p:spPr bwMode="auto">
            <a:xfrm>
              <a:off x="49911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01"/>
            <p:cNvSpPr>
              <a:spLocks noChangeArrowheads="1"/>
            </p:cNvSpPr>
            <p:nvPr/>
          </p:nvSpPr>
          <p:spPr bwMode="auto">
            <a:xfrm>
              <a:off x="51435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52959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54483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5600700" y="48006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5753100" y="48006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3314700" y="4953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34671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08"/>
            <p:cNvSpPr>
              <a:spLocks noChangeArrowheads="1"/>
            </p:cNvSpPr>
            <p:nvPr/>
          </p:nvSpPr>
          <p:spPr bwMode="auto">
            <a:xfrm>
              <a:off x="36195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37719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39243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40767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42291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43815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45339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46863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48387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7"/>
            <p:cNvSpPr>
              <a:spLocks noChangeArrowheads="1"/>
            </p:cNvSpPr>
            <p:nvPr/>
          </p:nvSpPr>
          <p:spPr bwMode="auto">
            <a:xfrm>
              <a:off x="49911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51435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52959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54483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5600700" y="49530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5753100" y="49530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123"/>
            <p:cNvSpPr>
              <a:spLocks noChangeArrowheads="1"/>
            </p:cNvSpPr>
            <p:nvPr/>
          </p:nvSpPr>
          <p:spPr bwMode="auto">
            <a:xfrm>
              <a:off x="3314700" y="5105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34671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25"/>
            <p:cNvSpPr>
              <a:spLocks noChangeArrowheads="1"/>
            </p:cNvSpPr>
            <p:nvPr/>
          </p:nvSpPr>
          <p:spPr bwMode="auto">
            <a:xfrm>
              <a:off x="36195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37719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7"/>
            <p:cNvSpPr>
              <a:spLocks noChangeArrowheads="1"/>
            </p:cNvSpPr>
            <p:nvPr/>
          </p:nvSpPr>
          <p:spPr bwMode="auto">
            <a:xfrm>
              <a:off x="39243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40767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29"/>
            <p:cNvSpPr>
              <a:spLocks noChangeArrowheads="1"/>
            </p:cNvSpPr>
            <p:nvPr/>
          </p:nvSpPr>
          <p:spPr bwMode="auto">
            <a:xfrm>
              <a:off x="42291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43815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31"/>
            <p:cNvSpPr>
              <a:spLocks noChangeArrowheads="1"/>
            </p:cNvSpPr>
            <p:nvPr/>
          </p:nvSpPr>
          <p:spPr bwMode="auto">
            <a:xfrm>
              <a:off x="45339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32"/>
            <p:cNvSpPr>
              <a:spLocks noChangeArrowheads="1"/>
            </p:cNvSpPr>
            <p:nvPr/>
          </p:nvSpPr>
          <p:spPr bwMode="auto">
            <a:xfrm>
              <a:off x="46863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33"/>
            <p:cNvSpPr>
              <a:spLocks noChangeArrowheads="1"/>
            </p:cNvSpPr>
            <p:nvPr/>
          </p:nvSpPr>
          <p:spPr bwMode="auto">
            <a:xfrm>
              <a:off x="48387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49911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135"/>
            <p:cNvSpPr>
              <a:spLocks noChangeArrowheads="1"/>
            </p:cNvSpPr>
            <p:nvPr/>
          </p:nvSpPr>
          <p:spPr bwMode="auto">
            <a:xfrm>
              <a:off x="51435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6"/>
            <p:cNvSpPr>
              <a:spLocks noChangeArrowheads="1"/>
            </p:cNvSpPr>
            <p:nvPr/>
          </p:nvSpPr>
          <p:spPr bwMode="auto">
            <a:xfrm>
              <a:off x="52959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137"/>
            <p:cNvSpPr>
              <a:spLocks noChangeArrowheads="1"/>
            </p:cNvSpPr>
            <p:nvPr/>
          </p:nvSpPr>
          <p:spPr bwMode="auto">
            <a:xfrm>
              <a:off x="54483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8"/>
            <p:cNvSpPr>
              <a:spLocks noChangeArrowheads="1"/>
            </p:cNvSpPr>
            <p:nvPr/>
          </p:nvSpPr>
          <p:spPr bwMode="auto">
            <a:xfrm>
              <a:off x="5600700" y="5105400"/>
              <a:ext cx="152400" cy="152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139"/>
            <p:cNvSpPr>
              <a:spLocks noChangeArrowheads="1"/>
            </p:cNvSpPr>
            <p:nvPr/>
          </p:nvSpPr>
          <p:spPr bwMode="auto">
            <a:xfrm>
              <a:off x="5753100" y="51054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40"/>
            <p:cNvSpPr>
              <a:spLocks noChangeArrowheads="1"/>
            </p:cNvSpPr>
            <p:nvPr/>
          </p:nvSpPr>
          <p:spPr bwMode="auto">
            <a:xfrm>
              <a:off x="3314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3467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42"/>
            <p:cNvSpPr>
              <a:spLocks noChangeArrowheads="1"/>
            </p:cNvSpPr>
            <p:nvPr/>
          </p:nvSpPr>
          <p:spPr bwMode="auto">
            <a:xfrm>
              <a:off x="36195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143"/>
            <p:cNvSpPr>
              <a:spLocks noChangeArrowheads="1"/>
            </p:cNvSpPr>
            <p:nvPr/>
          </p:nvSpPr>
          <p:spPr bwMode="auto">
            <a:xfrm>
              <a:off x="37719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44"/>
            <p:cNvSpPr>
              <a:spLocks noChangeArrowheads="1"/>
            </p:cNvSpPr>
            <p:nvPr/>
          </p:nvSpPr>
          <p:spPr bwMode="auto">
            <a:xfrm>
              <a:off x="39243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145"/>
            <p:cNvSpPr>
              <a:spLocks noChangeArrowheads="1"/>
            </p:cNvSpPr>
            <p:nvPr/>
          </p:nvSpPr>
          <p:spPr bwMode="auto">
            <a:xfrm>
              <a:off x="4076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6"/>
            <p:cNvSpPr>
              <a:spLocks noChangeArrowheads="1"/>
            </p:cNvSpPr>
            <p:nvPr/>
          </p:nvSpPr>
          <p:spPr bwMode="auto">
            <a:xfrm>
              <a:off x="4229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7"/>
            <p:cNvSpPr>
              <a:spLocks noChangeArrowheads="1"/>
            </p:cNvSpPr>
            <p:nvPr/>
          </p:nvSpPr>
          <p:spPr bwMode="auto">
            <a:xfrm>
              <a:off x="43815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48"/>
            <p:cNvSpPr>
              <a:spLocks noChangeArrowheads="1"/>
            </p:cNvSpPr>
            <p:nvPr/>
          </p:nvSpPr>
          <p:spPr bwMode="auto">
            <a:xfrm>
              <a:off x="45339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9"/>
            <p:cNvSpPr>
              <a:spLocks noChangeArrowheads="1"/>
            </p:cNvSpPr>
            <p:nvPr/>
          </p:nvSpPr>
          <p:spPr bwMode="auto">
            <a:xfrm>
              <a:off x="46863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50"/>
            <p:cNvSpPr>
              <a:spLocks noChangeArrowheads="1"/>
            </p:cNvSpPr>
            <p:nvPr/>
          </p:nvSpPr>
          <p:spPr bwMode="auto">
            <a:xfrm>
              <a:off x="4838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51"/>
            <p:cNvSpPr>
              <a:spLocks noChangeArrowheads="1"/>
            </p:cNvSpPr>
            <p:nvPr/>
          </p:nvSpPr>
          <p:spPr bwMode="auto">
            <a:xfrm>
              <a:off x="4991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52"/>
            <p:cNvSpPr>
              <a:spLocks noChangeArrowheads="1"/>
            </p:cNvSpPr>
            <p:nvPr/>
          </p:nvSpPr>
          <p:spPr bwMode="auto">
            <a:xfrm>
              <a:off x="51435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153"/>
            <p:cNvSpPr>
              <a:spLocks noChangeArrowheads="1"/>
            </p:cNvSpPr>
            <p:nvPr/>
          </p:nvSpPr>
          <p:spPr bwMode="auto">
            <a:xfrm>
              <a:off x="52959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54"/>
            <p:cNvSpPr>
              <a:spLocks noChangeArrowheads="1"/>
            </p:cNvSpPr>
            <p:nvPr/>
          </p:nvSpPr>
          <p:spPr bwMode="auto">
            <a:xfrm>
              <a:off x="54483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55"/>
            <p:cNvSpPr>
              <a:spLocks noChangeArrowheads="1"/>
            </p:cNvSpPr>
            <p:nvPr/>
          </p:nvSpPr>
          <p:spPr bwMode="auto">
            <a:xfrm>
              <a:off x="56007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6"/>
            <p:cNvSpPr>
              <a:spLocks noChangeArrowheads="1"/>
            </p:cNvSpPr>
            <p:nvPr/>
          </p:nvSpPr>
          <p:spPr bwMode="auto">
            <a:xfrm>
              <a:off x="5753100" y="5257800"/>
              <a:ext cx="152400" cy="152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AutoShape 157"/>
            <p:cNvSpPr>
              <a:spLocks/>
            </p:cNvSpPr>
            <p:nvPr/>
          </p:nvSpPr>
          <p:spPr bwMode="auto">
            <a:xfrm rot="5393440" flipV="1">
              <a:off x="4418013" y="4457700"/>
              <a:ext cx="381000" cy="22860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 Box 162"/>
            <p:cNvSpPr txBox="1">
              <a:spLocks noChangeArrowheads="1"/>
            </p:cNvSpPr>
            <p:nvPr/>
          </p:nvSpPr>
          <p:spPr bwMode="auto">
            <a:xfrm>
              <a:off x="4407970" y="5754688"/>
              <a:ext cx="4026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err="1" smtClean="0">
                  <a:ea typeface="Arial" charset="0"/>
                  <a:cs typeface="Arial" charset="0"/>
                </a:rPr>
                <a:t>bx</a:t>
              </a:r>
              <a:endParaRPr lang="en-US" dirty="0">
                <a:ea typeface="Arial" charset="0"/>
                <a:cs typeface="Arial" charset="0"/>
              </a:endParaRPr>
            </a:p>
          </p:txBody>
        </p:sp>
        <p:sp>
          <p:nvSpPr>
            <p:cNvPr id="176" name="Right Brace 175"/>
            <p:cNvSpPr/>
            <p:nvPr/>
          </p:nvSpPr>
          <p:spPr>
            <a:xfrm>
              <a:off x="6020754" y="4196127"/>
              <a:ext cx="551397" cy="990600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54154" y="4495800"/>
              <a:ext cx="616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by</a:t>
              </a:r>
              <a:endParaRPr lang="en-US" dirty="0"/>
            </a:p>
          </p:txBody>
        </p:sp>
      </p:grpSp>
      <p:sp>
        <p:nvSpPr>
          <p:cNvPr id="170" name="Slide Number Placeholder 16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73" name="Footer Placeholder 17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3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Data Transfers</a:t>
            </a:r>
            <a:endParaRPr lang="en-US" dirty="0"/>
          </a:p>
        </p:txBody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075" y="1219200"/>
            <a:ext cx="7935913" cy="75395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Provide access to remote data through a </a:t>
            </a:r>
            <a:r>
              <a:rPr lang="en-US" i="1" dirty="0" smtClean="0"/>
              <a:t>halo</a:t>
            </a:r>
            <a:r>
              <a:rPr lang="en-US" dirty="0" smtClean="0"/>
              <a:t> exchange (5 point stencil)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997431" y="5068207"/>
            <a:ext cx="5479665" cy="880034"/>
            <a:chOff x="1404435" y="5838152"/>
            <a:chExt cx="5479665" cy="880034"/>
          </a:xfrm>
        </p:grpSpPr>
        <p:grpSp>
          <p:nvGrpSpPr>
            <p:cNvPr id="3" name="Group 20"/>
            <p:cNvGrpSpPr/>
            <p:nvPr/>
          </p:nvGrpSpPr>
          <p:grpSpPr>
            <a:xfrm>
              <a:off x="1404435" y="5838152"/>
              <a:ext cx="1516094" cy="880034"/>
              <a:chOff x="3296951" y="4044939"/>
              <a:chExt cx="1516094" cy="880034"/>
            </a:xfrm>
          </p:grpSpPr>
          <p:sp>
            <p:nvSpPr>
              <p:cNvPr id="505972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3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4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5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6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7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8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79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2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3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4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5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6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7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8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89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2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3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4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5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6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7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8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99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2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3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4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5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6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7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8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09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" name="Group 1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44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791"/>
            <p:cNvGrpSpPr/>
            <p:nvPr/>
          </p:nvGrpSpPr>
          <p:grpSpPr>
            <a:xfrm>
              <a:off x="3386221" y="5838152"/>
              <a:ext cx="1516094" cy="880034"/>
              <a:chOff x="3296951" y="4044939"/>
              <a:chExt cx="1516094" cy="880034"/>
            </a:xfrm>
          </p:grpSpPr>
          <p:sp>
            <p:nvSpPr>
              <p:cNvPr id="79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85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88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889"/>
            <p:cNvGrpSpPr/>
            <p:nvPr/>
          </p:nvGrpSpPr>
          <p:grpSpPr>
            <a:xfrm>
              <a:off x="5368006" y="5838152"/>
              <a:ext cx="1516094" cy="880034"/>
              <a:chOff x="3296951" y="4044939"/>
              <a:chExt cx="1516094" cy="880034"/>
            </a:xfrm>
          </p:grpSpPr>
          <p:sp>
            <p:nvSpPr>
              <p:cNvPr id="891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" name="Group 950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97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2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3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4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52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" name="Group 988"/>
          <p:cNvGrpSpPr/>
          <p:nvPr/>
        </p:nvGrpSpPr>
        <p:grpSpPr>
          <a:xfrm>
            <a:off x="2022972" y="3680904"/>
            <a:ext cx="5479665" cy="880034"/>
            <a:chOff x="1404435" y="5838152"/>
            <a:chExt cx="5479665" cy="880034"/>
          </a:xfrm>
        </p:grpSpPr>
        <p:grpSp>
          <p:nvGrpSpPr>
            <p:cNvPr id="10" name="Group 989"/>
            <p:cNvGrpSpPr/>
            <p:nvPr/>
          </p:nvGrpSpPr>
          <p:grpSpPr>
            <a:xfrm>
              <a:off x="1404435" y="5838152"/>
              <a:ext cx="1516094" cy="880034"/>
              <a:chOff x="3296951" y="4044939"/>
              <a:chExt cx="1516094" cy="880034"/>
            </a:xfrm>
          </p:grpSpPr>
          <p:sp>
            <p:nvSpPr>
              <p:cNvPr id="1187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" name="Group 1611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63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0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1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3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4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5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8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13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990"/>
            <p:cNvGrpSpPr/>
            <p:nvPr/>
          </p:nvGrpSpPr>
          <p:grpSpPr>
            <a:xfrm>
              <a:off x="3386221" y="5838152"/>
              <a:ext cx="1516094" cy="880034"/>
              <a:chOff x="3296951" y="4044939"/>
              <a:chExt cx="1516094" cy="880034"/>
            </a:xfrm>
          </p:grpSpPr>
          <p:sp>
            <p:nvSpPr>
              <p:cNvPr id="1090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5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6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" name="Group 114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17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51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991"/>
            <p:cNvGrpSpPr/>
            <p:nvPr/>
          </p:nvGrpSpPr>
          <p:grpSpPr>
            <a:xfrm>
              <a:off x="5368006" y="5838152"/>
              <a:ext cx="1516094" cy="880034"/>
              <a:chOff x="3296951" y="4044939"/>
              <a:chExt cx="1516094" cy="880034"/>
            </a:xfrm>
          </p:grpSpPr>
          <p:sp>
            <p:nvSpPr>
              <p:cNvPr id="99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05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08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5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" name="Group 1648"/>
          <p:cNvGrpSpPr/>
          <p:nvPr/>
        </p:nvGrpSpPr>
        <p:grpSpPr>
          <a:xfrm>
            <a:off x="2022972" y="2293600"/>
            <a:ext cx="5479665" cy="880034"/>
            <a:chOff x="1404435" y="5838152"/>
            <a:chExt cx="5479665" cy="880034"/>
          </a:xfrm>
        </p:grpSpPr>
        <p:grpSp>
          <p:nvGrpSpPr>
            <p:cNvPr id="17" name="Group 1649"/>
            <p:cNvGrpSpPr/>
            <p:nvPr/>
          </p:nvGrpSpPr>
          <p:grpSpPr>
            <a:xfrm>
              <a:off x="1404435" y="5838152"/>
              <a:ext cx="1516094" cy="880034"/>
              <a:chOff x="3296951" y="4044939"/>
              <a:chExt cx="1516094" cy="880034"/>
            </a:xfrm>
          </p:grpSpPr>
          <p:sp>
            <p:nvSpPr>
              <p:cNvPr id="1847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" name="Group 1906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93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908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1650"/>
            <p:cNvGrpSpPr/>
            <p:nvPr/>
          </p:nvGrpSpPr>
          <p:grpSpPr>
            <a:xfrm>
              <a:off x="3386221" y="5838152"/>
              <a:ext cx="1516094" cy="880034"/>
              <a:chOff x="3296951" y="4044939"/>
              <a:chExt cx="1516094" cy="880034"/>
            </a:xfrm>
          </p:grpSpPr>
          <p:sp>
            <p:nvSpPr>
              <p:cNvPr id="1750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8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1809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83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11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651"/>
            <p:cNvGrpSpPr/>
            <p:nvPr/>
          </p:nvGrpSpPr>
          <p:grpSpPr>
            <a:xfrm>
              <a:off x="5368006" y="5838152"/>
              <a:ext cx="1516094" cy="880034"/>
              <a:chOff x="3296951" y="4044939"/>
              <a:chExt cx="1516094" cy="880034"/>
            </a:xfrm>
          </p:grpSpPr>
          <p:sp>
            <p:nvSpPr>
              <p:cNvPr id="1653" name="Rectangle 116"/>
              <p:cNvSpPr>
                <a:spLocks noChangeArrowheads="1"/>
              </p:cNvSpPr>
              <p:nvPr/>
            </p:nvSpPr>
            <p:spPr bwMode="auto">
              <a:xfrm>
                <a:off x="355098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17"/>
              <p:cNvSpPr>
                <a:spLocks noChangeArrowheads="1"/>
              </p:cNvSpPr>
              <p:nvPr/>
            </p:nvSpPr>
            <p:spPr bwMode="auto">
              <a:xfrm>
                <a:off x="3676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Rectangle 118"/>
              <p:cNvSpPr>
                <a:spLocks noChangeArrowheads="1"/>
              </p:cNvSpPr>
              <p:nvPr/>
            </p:nvSpPr>
            <p:spPr bwMode="auto">
              <a:xfrm>
                <a:off x="3801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Rectangle 119"/>
              <p:cNvSpPr>
                <a:spLocks noChangeArrowheads="1"/>
              </p:cNvSpPr>
              <p:nvPr/>
            </p:nvSpPr>
            <p:spPr bwMode="auto">
              <a:xfrm>
                <a:off x="3927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Rectangle 120"/>
              <p:cNvSpPr>
                <a:spLocks noChangeArrowheads="1"/>
              </p:cNvSpPr>
              <p:nvPr/>
            </p:nvSpPr>
            <p:spPr bwMode="auto">
              <a:xfrm>
                <a:off x="4057397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Rectangle 121"/>
              <p:cNvSpPr>
                <a:spLocks noChangeArrowheads="1"/>
              </p:cNvSpPr>
              <p:nvPr/>
            </p:nvSpPr>
            <p:spPr bwMode="auto">
              <a:xfrm>
                <a:off x="4182810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22"/>
              <p:cNvSpPr>
                <a:spLocks noChangeArrowheads="1"/>
              </p:cNvSpPr>
              <p:nvPr/>
            </p:nvSpPr>
            <p:spPr bwMode="auto">
              <a:xfrm>
                <a:off x="4308222" y="42651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Rectangle 123"/>
              <p:cNvSpPr>
                <a:spLocks noChangeArrowheads="1"/>
              </p:cNvSpPr>
              <p:nvPr/>
            </p:nvSpPr>
            <p:spPr bwMode="auto">
              <a:xfrm>
                <a:off x="4433635" y="42651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Rectangle 126"/>
              <p:cNvSpPr>
                <a:spLocks noChangeArrowheads="1"/>
              </p:cNvSpPr>
              <p:nvPr/>
            </p:nvSpPr>
            <p:spPr bwMode="auto">
              <a:xfrm>
                <a:off x="355098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Rectangle 127"/>
              <p:cNvSpPr>
                <a:spLocks noChangeArrowheads="1"/>
              </p:cNvSpPr>
              <p:nvPr/>
            </p:nvSpPr>
            <p:spPr bwMode="auto">
              <a:xfrm>
                <a:off x="3676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Rectangle 128"/>
              <p:cNvSpPr>
                <a:spLocks noChangeArrowheads="1"/>
              </p:cNvSpPr>
              <p:nvPr/>
            </p:nvSpPr>
            <p:spPr bwMode="auto">
              <a:xfrm>
                <a:off x="3801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Rectangle 129"/>
              <p:cNvSpPr>
                <a:spLocks noChangeArrowheads="1"/>
              </p:cNvSpPr>
              <p:nvPr/>
            </p:nvSpPr>
            <p:spPr bwMode="auto">
              <a:xfrm>
                <a:off x="3927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Rectangle 130"/>
              <p:cNvSpPr>
                <a:spLocks noChangeArrowheads="1"/>
              </p:cNvSpPr>
              <p:nvPr/>
            </p:nvSpPr>
            <p:spPr bwMode="auto">
              <a:xfrm>
                <a:off x="4057397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31"/>
              <p:cNvSpPr>
                <a:spLocks noChangeArrowheads="1"/>
              </p:cNvSpPr>
              <p:nvPr/>
            </p:nvSpPr>
            <p:spPr bwMode="auto">
              <a:xfrm>
                <a:off x="4182810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32"/>
              <p:cNvSpPr>
                <a:spLocks noChangeArrowheads="1"/>
              </p:cNvSpPr>
              <p:nvPr/>
            </p:nvSpPr>
            <p:spPr bwMode="auto">
              <a:xfrm>
                <a:off x="4308222" y="4374643"/>
                <a:ext cx="125413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33"/>
              <p:cNvSpPr>
                <a:spLocks noChangeArrowheads="1"/>
              </p:cNvSpPr>
              <p:nvPr/>
            </p:nvSpPr>
            <p:spPr bwMode="auto">
              <a:xfrm>
                <a:off x="4433635" y="4374643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Rectangle 136"/>
              <p:cNvSpPr>
                <a:spLocks noChangeArrowheads="1"/>
              </p:cNvSpPr>
              <p:nvPr/>
            </p:nvSpPr>
            <p:spPr bwMode="auto">
              <a:xfrm>
                <a:off x="355098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Rectangle 137"/>
              <p:cNvSpPr>
                <a:spLocks noChangeArrowheads="1"/>
              </p:cNvSpPr>
              <p:nvPr/>
            </p:nvSpPr>
            <p:spPr bwMode="auto">
              <a:xfrm>
                <a:off x="3676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Rectangle 138"/>
              <p:cNvSpPr>
                <a:spLocks noChangeArrowheads="1"/>
              </p:cNvSpPr>
              <p:nvPr/>
            </p:nvSpPr>
            <p:spPr bwMode="auto">
              <a:xfrm>
                <a:off x="3801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Rectangle 139"/>
              <p:cNvSpPr>
                <a:spLocks noChangeArrowheads="1"/>
              </p:cNvSpPr>
              <p:nvPr/>
            </p:nvSpPr>
            <p:spPr bwMode="auto">
              <a:xfrm>
                <a:off x="3927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40"/>
              <p:cNvSpPr>
                <a:spLocks noChangeArrowheads="1"/>
              </p:cNvSpPr>
              <p:nvPr/>
            </p:nvSpPr>
            <p:spPr bwMode="auto">
              <a:xfrm>
                <a:off x="4057397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Rectangle 141"/>
              <p:cNvSpPr>
                <a:spLocks noChangeArrowheads="1"/>
              </p:cNvSpPr>
              <p:nvPr/>
            </p:nvSpPr>
            <p:spPr bwMode="auto">
              <a:xfrm>
                <a:off x="4182810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Rectangle 142"/>
              <p:cNvSpPr>
                <a:spLocks noChangeArrowheads="1"/>
              </p:cNvSpPr>
              <p:nvPr/>
            </p:nvSpPr>
            <p:spPr bwMode="auto">
              <a:xfrm>
                <a:off x="4308222" y="4484180"/>
                <a:ext cx="125413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Rectangle 143"/>
              <p:cNvSpPr>
                <a:spLocks noChangeArrowheads="1"/>
              </p:cNvSpPr>
              <p:nvPr/>
            </p:nvSpPr>
            <p:spPr bwMode="auto">
              <a:xfrm>
                <a:off x="4433635" y="4484180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Rectangle 146"/>
              <p:cNvSpPr>
                <a:spLocks noChangeArrowheads="1"/>
              </p:cNvSpPr>
              <p:nvPr/>
            </p:nvSpPr>
            <p:spPr bwMode="auto">
              <a:xfrm>
                <a:off x="355098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Rectangle 147"/>
              <p:cNvSpPr>
                <a:spLocks noChangeArrowheads="1"/>
              </p:cNvSpPr>
              <p:nvPr/>
            </p:nvSpPr>
            <p:spPr bwMode="auto">
              <a:xfrm>
                <a:off x="3676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48"/>
              <p:cNvSpPr>
                <a:spLocks noChangeArrowheads="1"/>
              </p:cNvSpPr>
              <p:nvPr/>
            </p:nvSpPr>
            <p:spPr bwMode="auto">
              <a:xfrm>
                <a:off x="3801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49"/>
              <p:cNvSpPr>
                <a:spLocks noChangeArrowheads="1"/>
              </p:cNvSpPr>
              <p:nvPr/>
            </p:nvSpPr>
            <p:spPr bwMode="auto">
              <a:xfrm>
                <a:off x="3927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50"/>
              <p:cNvSpPr>
                <a:spLocks noChangeArrowheads="1"/>
              </p:cNvSpPr>
              <p:nvPr/>
            </p:nvSpPr>
            <p:spPr bwMode="auto">
              <a:xfrm>
                <a:off x="4057397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Rectangle 151"/>
              <p:cNvSpPr>
                <a:spLocks noChangeArrowheads="1"/>
              </p:cNvSpPr>
              <p:nvPr/>
            </p:nvSpPr>
            <p:spPr bwMode="auto">
              <a:xfrm>
                <a:off x="4182810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Rectangle 152"/>
              <p:cNvSpPr>
                <a:spLocks noChangeArrowheads="1"/>
              </p:cNvSpPr>
              <p:nvPr/>
            </p:nvSpPr>
            <p:spPr bwMode="auto">
              <a:xfrm>
                <a:off x="4308222" y="4595305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Rectangle 153"/>
              <p:cNvSpPr>
                <a:spLocks noChangeArrowheads="1"/>
              </p:cNvSpPr>
              <p:nvPr/>
            </p:nvSpPr>
            <p:spPr bwMode="auto">
              <a:xfrm>
                <a:off x="4433635" y="4595305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Rectangle 116"/>
              <p:cNvSpPr>
                <a:spLocks noChangeArrowheads="1"/>
              </p:cNvSpPr>
              <p:nvPr/>
            </p:nvSpPr>
            <p:spPr bwMode="auto">
              <a:xfrm>
                <a:off x="342397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26"/>
              <p:cNvSpPr>
                <a:spLocks noChangeArrowheads="1"/>
              </p:cNvSpPr>
              <p:nvPr/>
            </p:nvSpPr>
            <p:spPr bwMode="auto">
              <a:xfrm>
                <a:off x="342397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Rectangle 136"/>
              <p:cNvSpPr>
                <a:spLocks noChangeArrowheads="1"/>
              </p:cNvSpPr>
              <p:nvPr/>
            </p:nvSpPr>
            <p:spPr bwMode="auto">
              <a:xfrm>
                <a:off x="342397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Rectangle 146"/>
              <p:cNvSpPr>
                <a:spLocks noChangeArrowheads="1"/>
              </p:cNvSpPr>
              <p:nvPr/>
            </p:nvSpPr>
            <p:spPr bwMode="auto">
              <a:xfrm>
                <a:off x="342397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Rectangle 123"/>
              <p:cNvSpPr>
                <a:spLocks noChangeArrowheads="1"/>
              </p:cNvSpPr>
              <p:nvPr/>
            </p:nvSpPr>
            <p:spPr bwMode="auto">
              <a:xfrm>
                <a:off x="4560634" y="42650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Rectangle 133"/>
              <p:cNvSpPr>
                <a:spLocks noChangeArrowheads="1"/>
              </p:cNvSpPr>
              <p:nvPr/>
            </p:nvSpPr>
            <p:spPr bwMode="auto">
              <a:xfrm>
                <a:off x="4560634" y="4374637"/>
                <a:ext cx="125412" cy="109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43"/>
              <p:cNvSpPr>
                <a:spLocks noChangeArrowheads="1"/>
              </p:cNvSpPr>
              <p:nvPr/>
            </p:nvSpPr>
            <p:spPr bwMode="auto">
              <a:xfrm>
                <a:off x="4560634" y="4484174"/>
                <a:ext cx="125412" cy="111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53"/>
              <p:cNvSpPr>
                <a:spLocks noChangeArrowheads="1"/>
              </p:cNvSpPr>
              <p:nvPr/>
            </p:nvSpPr>
            <p:spPr bwMode="auto">
              <a:xfrm>
                <a:off x="4560634" y="459529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Rectangle 146"/>
              <p:cNvSpPr>
                <a:spLocks noChangeArrowheads="1"/>
              </p:cNvSpPr>
              <p:nvPr/>
            </p:nvSpPr>
            <p:spPr bwMode="auto">
              <a:xfrm>
                <a:off x="355097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Rectangle 147"/>
              <p:cNvSpPr>
                <a:spLocks noChangeArrowheads="1"/>
              </p:cNvSpPr>
              <p:nvPr/>
            </p:nvSpPr>
            <p:spPr bwMode="auto">
              <a:xfrm>
                <a:off x="3676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Rectangle 148"/>
              <p:cNvSpPr>
                <a:spLocks noChangeArrowheads="1"/>
              </p:cNvSpPr>
              <p:nvPr/>
            </p:nvSpPr>
            <p:spPr bwMode="auto">
              <a:xfrm>
                <a:off x="3801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Rectangle 149"/>
              <p:cNvSpPr>
                <a:spLocks noChangeArrowheads="1"/>
              </p:cNvSpPr>
              <p:nvPr/>
            </p:nvSpPr>
            <p:spPr bwMode="auto">
              <a:xfrm>
                <a:off x="3927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Rectangle 150"/>
              <p:cNvSpPr>
                <a:spLocks noChangeArrowheads="1"/>
              </p:cNvSpPr>
              <p:nvPr/>
            </p:nvSpPr>
            <p:spPr bwMode="auto">
              <a:xfrm>
                <a:off x="4057391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51"/>
              <p:cNvSpPr>
                <a:spLocks noChangeArrowheads="1"/>
              </p:cNvSpPr>
              <p:nvPr/>
            </p:nvSpPr>
            <p:spPr bwMode="auto">
              <a:xfrm>
                <a:off x="4182804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52"/>
              <p:cNvSpPr>
                <a:spLocks noChangeArrowheads="1"/>
              </p:cNvSpPr>
              <p:nvPr/>
            </p:nvSpPr>
            <p:spPr bwMode="auto">
              <a:xfrm>
                <a:off x="4308216" y="4705370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53"/>
              <p:cNvSpPr>
                <a:spLocks noChangeArrowheads="1"/>
              </p:cNvSpPr>
              <p:nvPr/>
            </p:nvSpPr>
            <p:spPr bwMode="auto">
              <a:xfrm>
                <a:off x="4433629" y="4705370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Rectangle 146"/>
              <p:cNvSpPr>
                <a:spLocks noChangeArrowheads="1"/>
              </p:cNvSpPr>
              <p:nvPr/>
            </p:nvSpPr>
            <p:spPr bwMode="auto">
              <a:xfrm>
                <a:off x="342396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Rectangle 153"/>
              <p:cNvSpPr>
                <a:spLocks noChangeArrowheads="1"/>
              </p:cNvSpPr>
              <p:nvPr/>
            </p:nvSpPr>
            <p:spPr bwMode="auto">
              <a:xfrm>
                <a:off x="4560628" y="4705364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Rectangle 116"/>
              <p:cNvSpPr>
                <a:spLocks noChangeArrowheads="1"/>
              </p:cNvSpPr>
              <p:nvPr/>
            </p:nvSpPr>
            <p:spPr bwMode="auto">
              <a:xfrm>
                <a:off x="355097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Rectangle 117"/>
              <p:cNvSpPr>
                <a:spLocks noChangeArrowheads="1"/>
              </p:cNvSpPr>
              <p:nvPr/>
            </p:nvSpPr>
            <p:spPr bwMode="auto">
              <a:xfrm>
                <a:off x="3676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Rectangle 118"/>
              <p:cNvSpPr>
                <a:spLocks noChangeArrowheads="1"/>
              </p:cNvSpPr>
              <p:nvPr/>
            </p:nvSpPr>
            <p:spPr bwMode="auto">
              <a:xfrm>
                <a:off x="3801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Rectangle 119"/>
              <p:cNvSpPr>
                <a:spLocks noChangeArrowheads="1"/>
              </p:cNvSpPr>
              <p:nvPr/>
            </p:nvSpPr>
            <p:spPr bwMode="auto">
              <a:xfrm>
                <a:off x="3927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Rectangle 120"/>
              <p:cNvSpPr>
                <a:spLocks noChangeArrowheads="1"/>
              </p:cNvSpPr>
              <p:nvPr/>
            </p:nvSpPr>
            <p:spPr bwMode="auto">
              <a:xfrm>
                <a:off x="4057391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Rectangle 121"/>
              <p:cNvSpPr>
                <a:spLocks noChangeArrowheads="1"/>
              </p:cNvSpPr>
              <p:nvPr/>
            </p:nvSpPr>
            <p:spPr bwMode="auto">
              <a:xfrm>
                <a:off x="4182804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Rectangle 122"/>
              <p:cNvSpPr>
                <a:spLocks noChangeArrowheads="1"/>
              </p:cNvSpPr>
              <p:nvPr/>
            </p:nvSpPr>
            <p:spPr bwMode="auto">
              <a:xfrm>
                <a:off x="4308216" y="4155028"/>
                <a:ext cx="125413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23"/>
              <p:cNvSpPr>
                <a:spLocks noChangeArrowheads="1"/>
              </p:cNvSpPr>
              <p:nvPr/>
            </p:nvSpPr>
            <p:spPr bwMode="auto">
              <a:xfrm>
                <a:off x="4433629" y="4155028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16"/>
              <p:cNvSpPr>
                <a:spLocks noChangeArrowheads="1"/>
              </p:cNvSpPr>
              <p:nvPr/>
            </p:nvSpPr>
            <p:spPr bwMode="auto">
              <a:xfrm>
                <a:off x="342396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Rectangle 123"/>
              <p:cNvSpPr>
                <a:spLocks noChangeArrowheads="1"/>
              </p:cNvSpPr>
              <p:nvPr/>
            </p:nvSpPr>
            <p:spPr bwMode="auto">
              <a:xfrm>
                <a:off x="4560628" y="4155022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" name="Group 1712"/>
              <p:cNvGrpSpPr/>
              <p:nvPr/>
            </p:nvGrpSpPr>
            <p:grpSpPr>
              <a:xfrm>
                <a:off x="3423962" y="4044945"/>
                <a:ext cx="1262072" cy="109544"/>
                <a:chOff x="3423962" y="4044945"/>
                <a:chExt cx="1262072" cy="109544"/>
              </a:xfrm>
              <a:solidFill>
                <a:srgbClr val="FFFF00"/>
              </a:solidFill>
            </p:grpSpPr>
            <p:sp>
              <p:nvSpPr>
                <p:cNvPr id="174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85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798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0" y="4044951"/>
                  <a:ext cx="125413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3" y="4044951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2" y="4044945"/>
                  <a:ext cx="125412" cy="10953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14" name="Rectangle 146"/>
              <p:cNvSpPr>
                <a:spLocks noChangeArrowheads="1"/>
              </p:cNvSpPr>
              <p:nvPr/>
            </p:nvSpPr>
            <p:spPr bwMode="auto">
              <a:xfrm>
                <a:off x="355097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Rectangle 147"/>
              <p:cNvSpPr>
                <a:spLocks noChangeArrowheads="1"/>
              </p:cNvSpPr>
              <p:nvPr/>
            </p:nvSpPr>
            <p:spPr bwMode="auto">
              <a:xfrm>
                <a:off x="3676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Rectangle 148"/>
              <p:cNvSpPr>
                <a:spLocks noChangeArrowheads="1"/>
              </p:cNvSpPr>
              <p:nvPr/>
            </p:nvSpPr>
            <p:spPr bwMode="auto">
              <a:xfrm>
                <a:off x="3801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Rectangle 149"/>
              <p:cNvSpPr>
                <a:spLocks noChangeArrowheads="1"/>
              </p:cNvSpPr>
              <p:nvPr/>
            </p:nvSpPr>
            <p:spPr bwMode="auto">
              <a:xfrm>
                <a:off x="3927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Rectangle 150"/>
              <p:cNvSpPr>
                <a:spLocks noChangeArrowheads="1"/>
              </p:cNvSpPr>
              <p:nvPr/>
            </p:nvSpPr>
            <p:spPr bwMode="auto">
              <a:xfrm>
                <a:off x="4057385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Rectangle 151"/>
              <p:cNvSpPr>
                <a:spLocks noChangeArrowheads="1"/>
              </p:cNvSpPr>
              <p:nvPr/>
            </p:nvSpPr>
            <p:spPr bwMode="auto">
              <a:xfrm>
                <a:off x="4182798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Rectangle 152"/>
              <p:cNvSpPr>
                <a:spLocks noChangeArrowheads="1"/>
              </p:cNvSpPr>
              <p:nvPr/>
            </p:nvSpPr>
            <p:spPr bwMode="auto">
              <a:xfrm>
                <a:off x="4308210" y="4815435"/>
                <a:ext cx="125413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Rectangle 153"/>
              <p:cNvSpPr>
                <a:spLocks noChangeArrowheads="1"/>
              </p:cNvSpPr>
              <p:nvPr/>
            </p:nvSpPr>
            <p:spPr bwMode="auto">
              <a:xfrm>
                <a:off x="4433623" y="4815435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46"/>
              <p:cNvSpPr>
                <a:spLocks noChangeArrowheads="1"/>
              </p:cNvSpPr>
              <p:nvPr/>
            </p:nvSpPr>
            <p:spPr bwMode="auto">
              <a:xfrm>
                <a:off x="342396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53"/>
              <p:cNvSpPr>
                <a:spLocks noChangeArrowheads="1"/>
              </p:cNvSpPr>
              <p:nvPr/>
            </p:nvSpPr>
            <p:spPr bwMode="auto">
              <a:xfrm>
                <a:off x="4560622" y="4815429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23"/>
              <p:cNvSpPr>
                <a:spLocks noChangeArrowheads="1"/>
              </p:cNvSpPr>
              <p:nvPr/>
            </p:nvSpPr>
            <p:spPr bwMode="auto">
              <a:xfrm>
                <a:off x="468763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33"/>
              <p:cNvSpPr>
                <a:spLocks noChangeArrowheads="1"/>
              </p:cNvSpPr>
              <p:nvPr/>
            </p:nvSpPr>
            <p:spPr bwMode="auto">
              <a:xfrm>
                <a:off x="468763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43"/>
              <p:cNvSpPr>
                <a:spLocks noChangeArrowheads="1"/>
              </p:cNvSpPr>
              <p:nvPr/>
            </p:nvSpPr>
            <p:spPr bwMode="auto">
              <a:xfrm>
                <a:off x="468763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53"/>
              <p:cNvSpPr>
                <a:spLocks noChangeArrowheads="1"/>
              </p:cNvSpPr>
              <p:nvPr/>
            </p:nvSpPr>
            <p:spPr bwMode="auto">
              <a:xfrm>
                <a:off x="468763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53"/>
              <p:cNvSpPr>
                <a:spLocks noChangeArrowheads="1"/>
              </p:cNvSpPr>
              <p:nvPr/>
            </p:nvSpPr>
            <p:spPr bwMode="auto">
              <a:xfrm>
                <a:off x="468762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Rectangle 123"/>
              <p:cNvSpPr>
                <a:spLocks noChangeArrowheads="1"/>
              </p:cNvSpPr>
              <p:nvPr/>
            </p:nvSpPr>
            <p:spPr bwMode="auto">
              <a:xfrm>
                <a:off x="468762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Rectangle 123"/>
              <p:cNvSpPr>
                <a:spLocks noChangeArrowheads="1"/>
              </p:cNvSpPr>
              <p:nvPr/>
            </p:nvSpPr>
            <p:spPr bwMode="auto">
              <a:xfrm>
                <a:off x="468762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Rectangle 153"/>
              <p:cNvSpPr>
                <a:spLocks noChangeArrowheads="1"/>
              </p:cNvSpPr>
              <p:nvPr/>
            </p:nvSpPr>
            <p:spPr bwMode="auto">
              <a:xfrm>
                <a:off x="468762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Rectangle 116"/>
              <p:cNvSpPr>
                <a:spLocks noChangeArrowheads="1"/>
              </p:cNvSpPr>
              <p:nvPr/>
            </p:nvSpPr>
            <p:spPr bwMode="auto">
              <a:xfrm>
                <a:off x="3296963" y="42650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26"/>
              <p:cNvSpPr>
                <a:spLocks noChangeArrowheads="1"/>
              </p:cNvSpPr>
              <p:nvPr/>
            </p:nvSpPr>
            <p:spPr bwMode="auto">
              <a:xfrm>
                <a:off x="3296963" y="4374631"/>
                <a:ext cx="125412" cy="10953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Rectangle 136"/>
              <p:cNvSpPr>
                <a:spLocks noChangeArrowheads="1"/>
              </p:cNvSpPr>
              <p:nvPr/>
            </p:nvSpPr>
            <p:spPr bwMode="auto">
              <a:xfrm>
                <a:off x="3296963" y="4484168"/>
                <a:ext cx="125412" cy="1111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Rectangle 146"/>
              <p:cNvSpPr>
                <a:spLocks noChangeArrowheads="1"/>
              </p:cNvSpPr>
              <p:nvPr/>
            </p:nvSpPr>
            <p:spPr bwMode="auto">
              <a:xfrm>
                <a:off x="3296963" y="4595293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Rectangle 146"/>
              <p:cNvSpPr>
                <a:spLocks noChangeArrowheads="1"/>
              </p:cNvSpPr>
              <p:nvPr/>
            </p:nvSpPr>
            <p:spPr bwMode="auto">
              <a:xfrm>
                <a:off x="3296957" y="4705358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Rectangle 116"/>
              <p:cNvSpPr>
                <a:spLocks noChangeArrowheads="1"/>
              </p:cNvSpPr>
              <p:nvPr/>
            </p:nvSpPr>
            <p:spPr bwMode="auto">
              <a:xfrm>
                <a:off x="3296957" y="4155016"/>
                <a:ext cx="125412" cy="10953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16"/>
              <p:cNvSpPr>
                <a:spLocks noChangeArrowheads="1"/>
              </p:cNvSpPr>
              <p:nvPr/>
            </p:nvSpPr>
            <p:spPr bwMode="auto">
              <a:xfrm>
                <a:off x="3296951" y="4044939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Rectangle 146"/>
              <p:cNvSpPr>
                <a:spLocks noChangeArrowheads="1"/>
              </p:cNvSpPr>
              <p:nvPr/>
            </p:nvSpPr>
            <p:spPr bwMode="auto">
              <a:xfrm>
                <a:off x="3296951" y="4815423"/>
                <a:ext cx="125412" cy="109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" name="Group 1382"/>
          <p:cNvGrpSpPr/>
          <p:nvPr/>
        </p:nvGrpSpPr>
        <p:grpSpPr>
          <a:xfrm>
            <a:off x="1600200" y="1914186"/>
            <a:ext cx="6070509" cy="4237324"/>
            <a:chOff x="966785" y="1914186"/>
            <a:chExt cx="6070509" cy="4237324"/>
          </a:xfrm>
        </p:grpSpPr>
        <p:cxnSp>
          <p:nvCxnSpPr>
            <p:cNvPr id="1384" name="Straight Connector 1383"/>
            <p:cNvCxnSpPr/>
            <p:nvPr/>
          </p:nvCxnSpPr>
          <p:spPr>
            <a:xfrm>
              <a:off x="3156136" y="192053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/>
            <p:cNvCxnSpPr/>
            <p:nvPr/>
          </p:nvCxnSpPr>
          <p:spPr>
            <a:xfrm>
              <a:off x="5203078" y="1914186"/>
              <a:ext cx="0" cy="4230974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Connector 1385"/>
            <p:cNvCxnSpPr/>
            <p:nvPr/>
          </p:nvCxnSpPr>
          <p:spPr>
            <a:xfrm>
              <a:off x="984328" y="3459420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7" name="Straight Connector 1386"/>
            <p:cNvCxnSpPr/>
            <p:nvPr/>
          </p:nvCxnSpPr>
          <p:spPr>
            <a:xfrm>
              <a:off x="966785" y="4705382"/>
              <a:ext cx="6052966" cy="0"/>
            </a:xfrm>
            <a:prstGeom prst="line">
              <a:avLst/>
            </a:prstGeom>
            <a:ln>
              <a:solidFill>
                <a:srgbClr val="06BD0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8"/>
          <p:cNvGrpSpPr>
            <a:grpSpLocks/>
          </p:cNvGrpSpPr>
          <p:nvPr/>
        </p:nvGrpSpPr>
        <p:grpSpPr bwMode="auto">
          <a:xfrm>
            <a:off x="4133379" y="3796541"/>
            <a:ext cx="125412" cy="661987"/>
            <a:chOff x="4897" y="2051"/>
            <a:chExt cx="79" cy="417"/>
          </a:xfrm>
        </p:grpSpPr>
        <p:sp>
          <p:nvSpPr>
            <p:cNvPr id="1389" name="Rectangle 29"/>
            <p:cNvSpPr>
              <a:spLocks noChangeArrowheads="1"/>
            </p:cNvSpPr>
            <p:nvPr/>
          </p:nvSpPr>
          <p:spPr bwMode="auto">
            <a:xfrm>
              <a:off x="4897" y="2051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Rectangle 30"/>
            <p:cNvSpPr>
              <a:spLocks noChangeArrowheads="1"/>
            </p:cNvSpPr>
            <p:nvPr/>
          </p:nvSpPr>
          <p:spPr bwMode="auto">
            <a:xfrm>
              <a:off x="4897" y="2121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Rectangle 31"/>
            <p:cNvSpPr>
              <a:spLocks noChangeArrowheads="1"/>
            </p:cNvSpPr>
            <p:nvPr/>
          </p:nvSpPr>
          <p:spPr bwMode="auto">
            <a:xfrm>
              <a:off x="4897" y="2190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Rectangle 32"/>
            <p:cNvSpPr>
              <a:spLocks noChangeArrowheads="1"/>
            </p:cNvSpPr>
            <p:nvPr/>
          </p:nvSpPr>
          <p:spPr bwMode="auto">
            <a:xfrm>
              <a:off x="4897" y="2259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Rectangle 33"/>
            <p:cNvSpPr>
              <a:spLocks noChangeArrowheads="1"/>
            </p:cNvSpPr>
            <p:nvPr/>
          </p:nvSpPr>
          <p:spPr bwMode="auto">
            <a:xfrm>
              <a:off x="4897" y="2329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Rectangle 34"/>
            <p:cNvSpPr>
              <a:spLocks noChangeArrowheads="1"/>
            </p:cNvSpPr>
            <p:nvPr/>
          </p:nvSpPr>
          <p:spPr bwMode="auto">
            <a:xfrm>
              <a:off x="4897" y="2398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"/>
          <p:cNvGrpSpPr/>
          <p:nvPr/>
        </p:nvGrpSpPr>
        <p:grpSpPr>
          <a:xfrm>
            <a:off x="4130181" y="3796542"/>
            <a:ext cx="1257299" cy="111126"/>
            <a:chOff x="7445555" y="3685416"/>
            <a:chExt cx="1257299" cy="111126"/>
          </a:xfrm>
        </p:grpSpPr>
        <p:sp>
          <p:nvSpPr>
            <p:cNvPr id="1396" name="Rectangle 43"/>
            <p:cNvSpPr>
              <a:spLocks noChangeArrowheads="1"/>
            </p:cNvSpPr>
            <p:nvPr/>
          </p:nvSpPr>
          <p:spPr bwMode="auto">
            <a:xfrm>
              <a:off x="8074205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Rectangle 44"/>
            <p:cNvSpPr>
              <a:spLocks noChangeArrowheads="1"/>
            </p:cNvSpPr>
            <p:nvPr/>
          </p:nvSpPr>
          <p:spPr bwMode="auto">
            <a:xfrm>
              <a:off x="7948792" y="3685416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Rectangle 45"/>
            <p:cNvSpPr>
              <a:spLocks noChangeArrowheads="1"/>
            </p:cNvSpPr>
            <p:nvPr/>
          </p:nvSpPr>
          <p:spPr bwMode="auto">
            <a:xfrm>
              <a:off x="7696380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Rectangle 46"/>
            <p:cNvSpPr>
              <a:spLocks noChangeArrowheads="1"/>
            </p:cNvSpPr>
            <p:nvPr/>
          </p:nvSpPr>
          <p:spPr bwMode="auto">
            <a:xfrm>
              <a:off x="7821792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Rectangle 47"/>
            <p:cNvSpPr>
              <a:spLocks noChangeArrowheads="1"/>
            </p:cNvSpPr>
            <p:nvPr/>
          </p:nvSpPr>
          <p:spPr bwMode="auto">
            <a:xfrm>
              <a:off x="7570967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Rectangle 48"/>
            <p:cNvSpPr>
              <a:spLocks noChangeArrowheads="1"/>
            </p:cNvSpPr>
            <p:nvPr/>
          </p:nvSpPr>
          <p:spPr bwMode="auto">
            <a:xfrm>
              <a:off x="7445555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4" name="Rectangle 51"/>
            <p:cNvSpPr>
              <a:spLocks noChangeArrowheads="1"/>
            </p:cNvSpPr>
            <p:nvPr/>
          </p:nvSpPr>
          <p:spPr bwMode="auto">
            <a:xfrm>
              <a:off x="8577442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5" name="Rectangle 52"/>
            <p:cNvSpPr>
              <a:spLocks noChangeArrowheads="1"/>
            </p:cNvSpPr>
            <p:nvPr/>
          </p:nvSpPr>
          <p:spPr bwMode="auto">
            <a:xfrm>
              <a:off x="8452030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6" name="Rectangle 53"/>
            <p:cNvSpPr>
              <a:spLocks noChangeArrowheads="1"/>
            </p:cNvSpPr>
            <p:nvPr/>
          </p:nvSpPr>
          <p:spPr bwMode="auto">
            <a:xfrm>
              <a:off x="8325030" y="3685416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7" name="Rectangle 54"/>
            <p:cNvSpPr>
              <a:spLocks noChangeArrowheads="1"/>
            </p:cNvSpPr>
            <p:nvPr/>
          </p:nvSpPr>
          <p:spPr bwMode="auto">
            <a:xfrm>
              <a:off x="8199617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1407"/>
          <p:cNvGrpSpPr/>
          <p:nvPr/>
        </p:nvGrpSpPr>
        <p:grpSpPr>
          <a:xfrm>
            <a:off x="4138140" y="4347402"/>
            <a:ext cx="1257299" cy="111126"/>
            <a:chOff x="7445555" y="3685416"/>
            <a:chExt cx="1257299" cy="111126"/>
          </a:xfrm>
        </p:grpSpPr>
        <p:sp>
          <p:nvSpPr>
            <p:cNvPr id="1409" name="Rectangle 43"/>
            <p:cNvSpPr>
              <a:spLocks noChangeArrowheads="1"/>
            </p:cNvSpPr>
            <p:nvPr/>
          </p:nvSpPr>
          <p:spPr bwMode="auto">
            <a:xfrm>
              <a:off x="8074205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0" name="Rectangle 44"/>
            <p:cNvSpPr>
              <a:spLocks noChangeArrowheads="1"/>
            </p:cNvSpPr>
            <p:nvPr/>
          </p:nvSpPr>
          <p:spPr bwMode="auto">
            <a:xfrm>
              <a:off x="7948792" y="3685416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1" name="Rectangle 45"/>
            <p:cNvSpPr>
              <a:spLocks noChangeArrowheads="1"/>
            </p:cNvSpPr>
            <p:nvPr/>
          </p:nvSpPr>
          <p:spPr bwMode="auto">
            <a:xfrm>
              <a:off x="7696380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2" name="Rectangle 46"/>
            <p:cNvSpPr>
              <a:spLocks noChangeArrowheads="1"/>
            </p:cNvSpPr>
            <p:nvPr/>
          </p:nvSpPr>
          <p:spPr bwMode="auto">
            <a:xfrm>
              <a:off x="7821792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3" name="Rectangle 47"/>
            <p:cNvSpPr>
              <a:spLocks noChangeArrowheads="1"/>
            </p:cNvSpPr>
            <p:nvPr/>
          </p:nvSpPr>
          <p:spPr bwMode="auto">
            <a:xfrm>
              <a:off x="7570967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4" name="Rectangle 48"/>
            <p:cNvSpPr>
              <a:spLocks noChangeArrowheads="1"/>
            </p:cNvSpPr>
            <p:nvPr/>
          </p:nvSpPr>
          <p:spPr bwMode="auto">
            <a:xfrm>
              <a:off x="7445555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5" name="Rectangle 51"/>
            <p:cNvSpPr>
              <a:spLocks noChangeArrowheads="1"/>
            </p:cNvSpPr>
            <p:nvPr/>
          </p:nvSpPr>
          <p:spPr bwMode="auto">
            <a:xfrm>
              <a:off x="8577442" y="3687004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6" name="Rectangle 52"/>
            <p:cNvSpPr>
              <a:spLocks noChangeArrowheads="1"/>
            </p:cNvSpPr>
            <p:nvPr/>
          </p:nvSpPr>
          <p:spPr bwMode="auto">
            <a:xfrm>
              <a:off x="8452030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7" name="Rectangle 53"/>
            <p:cNvSpPr>
              <a:spLocks noChangeArrowheads="1"/>
            </p:cNvSpPr>
            <p:nvPr/>
          </p:nvSpPr>
          <p:spPr bwMode="auto">
            <a:xfrm>
              <a:off x="8325030" y="3685416"/>
              <a:ext cx="125412" cy="10953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8" name="Rectangle 54"/>
            <p:cNvSpPr>
              <a:spLocks noChangeArrowheads="1"/>
            </p:cNvSpPr>
            <p:nvPr/>
          </p:nvSpPr>
          <p:spPr bwMode="auto">
            <a:xfrm>
              <a:off x="8199617" y="3685416"/>
              <a:ext cx="125412" cy="111125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5266841" y="3796541"/>
            <a:ext cx="125412" cy="661987"/>
            <a:chOff x="4897" y="2051"/>
            <a:chExt cx="79" cy="417"/>
          </a:xfrm>
        </p:grpSpPr>
        <p:sp>
          <p:nvSpPr>
            <p:cNvPr id="506909" name="Rectangle 29"/>
            <p:cNvSpPr>
              <a:spLocks noChangeArrowheads="1"/>
            </p:cNvSpPr>
            <p:nvPr/>
          </p:nvSpPr>
          <p:spPr bwMode="auto">
            <a:xfrm>
              <a:off x="4897" y="2051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0" name="Rectangle 30"/>
            <p:cNvSpPr>
              <a:spLocks noChangeArrowheads="1"/>
            </p:cNvSpPr>
            <p:nvPr/>
          </p:nvSpPr>
          <p:spPr bwMode="auto">
            <a:xfrm>
              <a:off x="4897" y="2121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1" name="Rectangle 31"/>
            <p:cNvSpPr>
              <a:spLocks noChangeArrowheads="1"/>
            </p:cNvSpPr>
            <p:nvPr/>
          </p:nvSpPr>
          <p:spPr bwMode="auto">
            <a:xfrm>
              <a:off x="4897" y="2190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2" name="Rectangle 32"/>
            <p:cNvSpPr>
              <a:spLocks noChangeArrowheads="1"/>
            </p:cNvSpPr>
            <p:nvPr/>
          </p:nvSpPr>
          <p:spPr bwMode="auto">
            <a:xfrm>
              <a:off x="4897" y="2259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3" name="Rectangle 33"/>
            <p:cNvSpPr>
              <a:spLocks noChangeArrowheads="1"/>
            </p:cNvSpPr>
            <p:nvPr/>
          </p:nvSpPr>
          <p:spPr bwMode="auto">
            <a:xfrm>
              <a:off x="4897" y="2329"/>
              <a:ext cx="79" cy="69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914" name="Rectangle 34"/>
            <p:cNvSpPr>
              <a:spLocks noChangeArrowheads="1"/>
            </p:cNvSpPr>
            <p:nvPr/>
          </p:nvSpPr>
          <p:spPr bwMode="auto">
            <a:xfrm>
              <a:off x="4897" y="2398"/>
              <a:ext cx="79" cy="7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1" name="Slide Number Placeholder 9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988" name="Footer Placeholder 98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7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92 L -0.0776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.07847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3.61111E-6 -0.106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-0.00087 0.105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Message-Passing Model (an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82000" cy="1066800"/>
          </a:xfrm>
        </p:spPr>
        <p:txBody>
          <a:bodyPr/>
          <a:lstStyle/>
          <a:p>
            <a:r>
              <a:rPr lang="en-US" dirty="0"/>
              <a:t>Each process has to </a:t>
            </a:r>
            <a:r>
              <a:rPr lang="en-US" dirty="0" smtClean="0"/>
              <a:t>send/receive </a:t>
            </a:r>
            <a:r>
              <a:rPr lang="en-US" dirty="0"/>
              <a:t>data to/from other processes</a:t>
            </a:r>
          </a:p>
          <a:p>
            <a:r>
              <a:rPr lang="en-US" dirty="0"/>
              <a:t>Example: Sorting </a:t>
            </a:r>
            <a:r>
              <a:rPr lang="en-US" dirty="0" smtClean="0"/>
              <a:t>Integers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6009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8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0581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23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153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19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725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67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4297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45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869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35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441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8013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24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2585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7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30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9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630194" y="2681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5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62794" y="37484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 8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219994" y="37484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19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677194" y="37484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23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134394" y="37484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35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591594" y="37484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45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048794" y="37484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67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29994" y="3748453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487194" y="3748453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3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944394" y="3748453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401594" y="3748453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13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794" y="3748453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24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315994" y="3748453"/>
            <a:ext cx="457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30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16200000" flipH="1">
            <a:off x="5525294" y="3329353"/>
            <a:ext cx="4572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508055" y="3302921"/>
            <a:ext cx="101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Process1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92194" y="3291253"/>
            <a:ext cx="101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Process2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6009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 1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0581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25153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9725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8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6301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67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34297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13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38869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19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43441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23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48013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24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2585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30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7157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35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172994" y="4967653"/>
            <a:ext cx="4572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charset="0"/>
              </a:rPr>
              <a:t>45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45650" y="4284829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O(N/2 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log</a:t>
            </a:r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 N/2)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60450" y="4278875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O(N/2 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log</a:t>
            </a:r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 N/2)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5400000">
            <a:off x="3848894" y="2948353"/>
            <a:ext cx="990600" cy="1588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rot="10800000" flipV="1">
            <a:off x="5182394" y="4358052"/>
            <a:ext cx="1066800" cy="4571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457200" y="2756364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O(N 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log</a:t>
            </a:r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 N)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29072" y="5042364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O(N)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06312" y="2269181"/>
            <a:ext cx="101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Process1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41052" y="5562600"/>
            <a:ext cx="101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Process1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50" grpId="0"/>
      <p:bldP spid="5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smtClean="0"/>
              <a:t>Performance: Unexpected </a:t>
            </a:r>
            <a:r>
              <a:rPr lang="en-US" dirty="0"/>
              <a:t>Hot Spots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16050"/>
            <a:ext cx="8534400" cy="4800600"/>
          </a:xfrm>
        </p:spPr>
        <p:txBody>
          <a:bodyPr/>
          <a:lstStyle/>
          <a:p>
            <a:r>
              <a:rPr lang="en-US"/>
              <a:t>Basic performance analysis looks at two-party exchanges</a:t>
            </a:r>
          </a:p>
          <a:p>
            <a:r>
              <a:rPr lang="en-US"/>
              <a:t>Real applications involve many simultaneous communications</a:t>
            </a:r>
          </a:p>
          <a:p>
            <a:r>
              <a:rPr lang="en-US"/>
              <a:t>Performance problems can arise even in common grid exchange patterns</a:t>
            </a:r>
          </a:p>
          <a:p>
            <a:r>
              <a:rPr lang="en-US"/>
              <a:t>Message passing illustrates problems present even in shared memory</a:t>
            </a:r>
          </a:p>
          <a:p>
            <a:pPr lvl="1"/>
            <a:r>
              <a:rPr lang="en-US"/>
              <a:t>Blocking operations may cause unavoidable memory stalls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0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Mesh Exchange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534400" cy="696913"/>
          </a:xfrm>
        </p:spPr>
        <p:txBody>
          <a:bodyPr/>
          <a:lstStyle/>
          <a:p>
            <a:r>
              <a:rPr lang="en-US"/>
              <a:t>Exchange data on a mesh</a:t>
            </a:r>
          </a:p>
        </p:txBody>
      </p:sp>
      <p:grpSp>
        <p:nvGrpSpPr>
          <p:cNvPr id="314372" name="Group 4"/>
          <p:cNvGrpSpPr>
            <a:grpSpLocks/>
          </p:cNvGrpSpPr>
          <p:nvPr/>
        </p:nvGrpSpPr>
        <p:grpSpPr bwMode="auto">
          <a:xfrm>
            <a:off x="2286000" y="2209800"/>
            <a:ext cx="3860800" cy="3771900"/>
            <a:chOff x="888" y="1776"/>
            <a:chExt cx="2432" cy="2376"/>
          </a:xfrm>
        </p:grpSpPr>
        <p:grpSp>
          <p:nvGrpSpPr>
            <p:cNvPr id="314373" name="Group 5"/>
            <p:cNvGrpSpPr>
              <a:grpSpLocks/>
            </p:cNvGrpSpPr>
            <p:nvPr/>
          </p:nvGrpSpPr>
          <p:grpSpPr bwMode="auto">
            <a:xfrm>
              <a:off x="888" y="1776"/>
              <a:ext cx="2408" cy="312"/>
              <a:chOff x="888" y="1768"/>
              <a:chExt cx="2408" cy="312"/>
            </a:xfrm>
          </p:grpSpPr>
          <p:sp>
            <p:nvSpPr>
              <p:cNvPr id="314374" name="Rectangle 6"/>
              <p:cNvSpPr>
                <a:spLocks noChangeArrowheads="1"/>
              </p:cNvSpPr>
              <p:nvPr/>
            </p:nvSpPr>
            <p:spPr bwMode="auto">
              <a:xfrm>
                <a:off x="888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9</a:t>
                </a:r>
                <a:endParaRPr lang="en-US" dirty="0"/>
              </a:p>
            </p:txBody>
          </p:sp>
          <p:sp>
            <p:nvSpPr>
              <p:cNvPr id="314375" name="Rectangle 7"/>
              <p:cNvSpPr>
                <a:spLocks noChangeArrowheads="1"/>
              </p:cNvSpPr>
              <p:nvPr/>
            </p:nvSpPr>
            <p:spPr bwMode="auto">
              <a:xfrm>
                <a:off x="1856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10</a:t>
                </a:r>
                <a:endParaRPr lang="en-US" dirty="0"/>
              </a:p>
            </p:txBody>
          </p:sp>
          <p:sp>
            <p:nvSpPr>
              <p:cNvPr id="314376" name="Rectangle 8"/>
              <p:cNvSpPr>
                <a:spLocks noChangeArrowheads="1"/>
              </p:cNvSpPr>
              <p:nvPr/>
            </p:nvSpPr>
            <p:spPr bwMode="auto">
              <a:xfrm>
                <a:off x="2816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11</a:t>
                </a:r>
                <a:endParaRPr lang="en-US" dirty="0"/>
              </a:p>
            </p:txBody>
          </p:sp>
        </p:grpSp>
        <p:grpSp>
          <p:nvGrpSpPr>
            <p:cNvPr id="314377" name="Group 9"/>
            <p:cNvGrpSpPr>
              <a:grpSpLocks/>
            </p:cNvGrpSpPr>
            <p:nvPr/>
          </p:nvGrpSpPr>
          <p:grpSpPr bwMode="auto">
            <a:xfrm>
              <a:off x="896" y="2456"/>
              <a:ext cx="2408" cy="312"/>
              <a:chOff x="888" y="1768"/>
              <a:chExt cx="2408" cy="312"/>
            </a:xfrm>
          </p:grpSpPr>
          <p:sp>
            <p:nvSpPr>
              <p:cNvPr id="314378" name="Rectangle 10"/>
              <p:cNvSpPr>
                <a:spLocks noChangeArrowheads="1"/>
              </p:cNvSpPr>
              <p:nvPr/>
            </p:nvSpPr>
            <p:spPr bwMode="auto">
              <a:xfrm>
                <a:off x="888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314379" name="Rectangle 11"/>
              <p:cNvSpPr>
                <a:spLocks noChangeArrowheads="1"/>
              </p:cNvSpPr>
              <p:nvPr/>
            </p:nvSpPr>
            <p:spPr bwMode="auto">
              <a:xfrm>
                <a:off x="1856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314380" name="Rectangle 12"/>
              <p:cNvSpPr>
                <a:spLocks noChangeArrowheads="1"/>
              </p:cNvSpPr>
              <p:nvPr/>
            </p:nvSpPr>
            <p:spPr bwMode="auto">
              <a:xfrm>
                <a:off x="2816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8</a:t>
                </a:r>
                <a:endParaRPr lang="en-US" dirty="0"/>
              </a:p>
            </p:txBody>
          </p:sp>
        </p:grpSp>
        <p:grpSp>
          <p:nvGrpSpPr>
            <p:cNvPr id="314381" name="Group 13"/>
            <p:cNvGrpSpPr>
              <a:grpSpLocks/>
            </p:cNvGrpSpPr>
            <p:nvPr/>
          </p:nvGrpSpPr>
          <p:grpSpPr bwMode="auto">
            <a:xfrm>
              <a:off x="912" y="3160"/>
              <a:ext cx="2408" cy="312"/>
              <a:chOff x="888" y="1768"/>
              <a:chExt cx="2408" cy="312"/>
            </a:xfrm>
          </p:grpSpPr>
          <p:sp>
            <p:nvSpPr>
              <p:cNvPr id="314382" name="Rectangle 14"/>
              <p:cNvSpPr>
                <a:spLocks noChangeArrowheads="1"/>
              </p:cNvSpPr>
              <p:nvPr/>
            </p:nvSpPr>
            <p:spPr bwMode="auto">
              <a:xfrm>
                <a:off x="888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314383" name="Rectangle 15"/>
              <p:cNvSpPr>
                <a:spLocks noChangeArrowheads="1"/>
              </p:cNvSpPr>
              <p:nvPr/>
            </p:nvSpPr>
            <p:spPr bwMode="auto">
              <a:xfrm>
                <a:off x="1856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14384" name="Rectangle 16"/>
              <p:cNvSpPr>
                <a:spLocks noChangeArrowheads="1"/>
              </p:cNvSpPr>
              <p:nvPr/>
            </p:nvSpPr>
            <p:spPr bwMode="auto">
              <a:xfrm>
                <a:off x="2816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314385" name="Group 17"/>
            <p:cNvGrpSpPr>
              <a:grpSpLocks/>
            </p:cNvGrpSpPr>
            <p:nvPr/>
          </p:nvGrpSpPr>
          <p:grpSpPr bwMode="auto">
            <a:xfrm>
              <a:off x="904" y="3840"/>
              <a:ext cx="2408" cy="312"/>
              <a:chOff x="888" y="1768"/>
              <a:chExt cx="2408" cy="312"/>
            </a:xfrm>
          </p:grpSpPr>
          <p:sp>
            <p:nvSpPr>
              <p:cNvPr id="314386" name="Rectangle 18"/>
              <p:cNvSpPr>
                <a:spLocks noChangeArrowheads="1"/>
              </p:cNvSpPr>
              <p:nvPr/>
            </p:nvSpPr>
            <p:spPr bwMode="auto">
              <a:xfrm>
                <a:off x="888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14387" name="Rectangle 19"/>
              <p:cNvSpPr>
                <a:spLocks noChangeArrowheads="1"/>
              </p:cNvSpPr>
              <p:nvPr/>
            </p:nvSpPr>
            <p:spPr bwMode="auto">
              <a:xfrm>
                <a:off x="1856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14388" name="Rectangle 20"/>
              <p:cNvSpPr>
                <a:spLocks noChangeArrowheads="1"/>
              </p:cNvSpPr>
              <p:nvPr/>
            </p:nvSpPr>
            <p:spPr bwMode="auto">
              <a:xfrm>
                <a:off x="2816" y="1768"/>
                <a:ext cx="480" cy="31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314389" name="Group 21"/>
            <p:cNvGrpSpPr>
              <a:grpSpLocks/>
            </p:cNvGrpSpPr>
            <p:nvPr/>
          </p:nvGrpSpPr>
          <p:grpSpPr bwMode="auto">
            <a:xfrm>
              <a:off x="1120" y="2088"/>
              <a:ext cx="1960" cy="1768"/>
              <a:chOff x="1120" y="2088"/>
              <a:chExt cx="1960" cy="1768"/>
            </a:xfrm>
          </p:grpSpPr>
          <p:sp>
            <p:nvSpPr>
              <p:cNvPr id="314390" name="Line 22"/>
              <p:cNvSpPr>
                <a:spLocks noChangeShapeType="1"/>
              </p:cNvSpPr>
              <p:nvPr/>
            </p:nvSpPr>
            <p:spPr bwMode="auto">
              <a:xfrm>
                <a:off x="1120" y="2088"/>
                <a:ext cx="0" cy="3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391" name="Line 23"/>
              <p:cNvSpPr>
                <a:spLocks noChangeShapeType="1"/>
              </p:cNvSpPr>
              <p:nvPr/>
            </p:nvSpPr>
            <p:spPr bwMode="auto">
              <a:xfrm>
                <a:off x="2104" y="2088"/>
                <a:ext cx="0" cy="3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392" name="Line 24"/>
              <p:cNvSpPr>
                <a:spLocks noChangeShapeType="1"/>
              </p:cNvSpPr>
              <p:nvPr/>
            </p:nvSpPr>
            <p:spPr bwMode="auto">
              <a:xfrm>
                <a:off x="1136" y="2784"/>
                <a:ext cx="0" cy="3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393" name="Line 25"/>
              <p:cNvSpPr>
                <a:spLocks noChangeShapeType="1"/>
              </p:cNvSpPr>
              <p:nvPr/>
            </p:nvSpPr>
            <p:spPr bwMode="auto">
              <a:xfrm>
                <a:off x="1136" y="3480"/>
                <a:ext cx="0" cy="3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394" name="Line 26"/>
              <p:cNvSpPr>
                <a:spLocks noChangeShapeType="1"/>
              </p:cNvSpPr>
              <p:nvPr/>
            </p:nvSpPr>
            <p:spPr bwMode="auto">
              <a:xfrm>
                <a:off x="3056" y="2088"/>
                <a:ext cx="0" cy="3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395" name="Line 27"/>
              <p:cNvSpPr>
                <a:spLocks noChangeShapeType="1"/>
              </p:cNvSpPr>
              <p:nvPr/>
            </p:nvSpPr>
            <p:spPr bwMode="auto">
              <a:xfrm>
                <a:off x="2112" y="2784"/>
                <a:ext cx="0" cy="3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396" name="Line 28"/>
              <p:cNvSpPr>
                <a:spLocks noChangeShapeType="1"/>
              </p:cNvSpPr>
              <p:nvPr/>
            </p:nvSpPr>
            <p:spPr bwMode="auto">
              <a:xfrm>
                <a:off x="3064" y="2776"/>
                <a:ext cx="0" cy="3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397" name="Line 29"/>
              <p:cNvSpPr>
                <a:spLocks noChangeShapeType="1"/>
              </p:cNvSpPr>
              <p:nvPr/>
            </p:nvSpPr>
            <p:spPr bwMode="auto">
              <a:xfrm>
                <a:off x="2120" y="3480"/>
                <a:ext cx="0" cy="3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398" name="Line 30"/>
              <p:cNvSpPr>
                <a:spLocks noChangeShapeType="1"/>
              </p:cNvSpPr>
              <p:nvPr/>
            </p:nvSpPr>
            <p:spPr bwMode="auto">
              <a:xfrm>
                <a:off x="3080" y="3480"/>
                <a:ext cx="0" cy="3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4399" name="Group 31"/>
            <p:cNvGrpSpPr>
              <a:grpSpLocks/>
            </p:cNvGrpSpPr>
            <p:nvPr/>
          </p:nvGrpSpPr>
          <p:grpSpPr bwMode="auto">
            <a:xfrm>
              <a:off x="1368" y="1920"/>
              <a:ext cx="1488" cy="2080"/>
              <a:chOff x="1368" y="1920"/>
              <a:chExt cx="1488" cy="2080"/>
            </a:xfrm>
          </p:grpSpPr>
          <p:sp>
            <p:nvSpPr>
              <p:cNvPr id="314400" name="Line 32"/>
              <p:cNvSpPr>
                <a:spLocks noChangeShapeType="1"/>
              </p:cNvSpPr>
              <p:nvPr/>
            </p:nvSpPr>
            <p:spPr bwMode="auto">
              <a:xfrm>
                <a:off x="1368" y="1920"/>
                <a:ext cx="488" cy="0"/>
              </a:xfrm>
              <a:prstGeom prst="line">
                <a:avLst/>
              </a:prstGeom>
              <a:noFill/>
              <a:ln w="41275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01" name="Line 33"/>
              <p:cNvSpPr>
                <a:spLocks noChangeShapeType="1"/>
              </p:cNvSpPr>
              <p:nvPr/>
            </p:nvSpPr>
            <p:spPr bwMode="auto">
              <a:xfrm>
                <a:off x="2344" y="1928"/>
                <a:ext cx="488" cy="0"/>
              </a:xfrm>
              <a:prstGeom prst="line">
                <a:avLst/>
              </a:prstGeom>
              <a:noFill/>
              <a:ln w="41275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02" name="Line 34"/>
              <p:cNvSpPr>
                <a:spLocks noChangeShapeType="1"/>
              </p:cNvSpPr>
              <p:nvPr/>
            </p:nvSpPr>
            <p:spPr bwMode="auto">
              <a:xfrm>
                <a:off x="1384" y="2608"/>
                <a:ext cx="488" cy="0"/>
              </a:xfrm>
              <a:prstGeom prst="line">
                <a:avLst/>
              </a:prstGeom>
              <a:noFill/>
              <a:ln w="41275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03" name="Line 35"/>
              <p:cNvSpPr>
                <a:spLocks noChangeShapeType="1"/>
              </p:cNvSpPr>
              <p:nvPr/>
            </p:nvSpPr>
            <p:spPr bwMode="auto">
              <a:xfrm>
                <a:off x="1392" y="3312"/>
                <a:ext cx="488" cy="0"/>
              </a:xfrm>
              <a:prstGeom prst="line">
                <a:avLst/>
              </a:prstGeom>
              <a:noFill/>
              <a:ln w="41275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04" name="Line 36"/>
              <p:cNvSpPr>
                <a:spLocks noChangeShapeType="1"/>
              </p:cNvSpPr>
              <p:nvPr/>
            </p:nvSpPr>
            <p:spPr bwMode="auto">
              <a:xfrm>
                <a:off x="2352" y="2616"/>
                <a:ext cx="488" cy="0"/>
              </a:xfrm>
              <a:prstGeom prst="line">
                <a:avLst/>
              </a:prstGeom>
              <a:noFill/>
              <a:ln w="41275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05" name="Line 37"/>
              <p:cNvSpPr>
                <a:spLocks noChangeShapeType="1"/>
              </p:cNvSpPr>
              <p:nvPr/>
            </p:nvSpPr>
            <p:spPr bwMode="auto">
              <a:xfrm>
                <a:off x="1384" y="3992"/>
                <a:ext cx="488" cy="0"/>
              </a:xfrm>
              <a:prstGeom prst="line">
                <a:avLst/>
              </a:prstGeom>
              <a:noFill/>
              <a:ln w="41275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06" name="Line 38"/>
              <p:cNvSpPr>
                <a:spLocks noChangeShapeType="1"/>
              </p:cNvSpPr>
              <p:nvPr/>
            </p:nvSpPr>
            <p:spPr bwMode="auto">
              <a:xfrm>
                <a:off x="2368" y="3312"/>
                <a:ext cx="488" cy="0"/>
              </a:xfrm>
              <a:prstGeom prst="line">
                <a:avLst/>
              </a:prstGeom>
              <a:noFill/>
              <a:ln w="41275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07" name="Line 39"/>
              <p:cNvSpPr>
                <a:spLocks noChangeShapeType="1"/>
              </p:cNvSpPr>
              <p:nvPr/>
            </p:nvSpPr>
            <p:spPr bwMode="auto">
              <a:xfrm>
                <a:off x="2360" y="4000"/>
                <a:ext cx="488" cy="0"/>
              </a:xfrm>
              <a:prstGeom prst="line">
                <a:avLst/>
              </a:prstGeom>
              <a:noFill/>
              <a:ln w="41275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4408" name="Group 40"/>
            <p:cNvGrpSpPr>
              <a:grpSpLocks/>
            </p:cNvGrpSpPr>
            <p:nvPr/>
          </p:nvGrpSpPr>
          <p:grpSpPr bwMode="auto">
            <a:xfrm>
              <a:off x="1216" y="2088"/>
              <a:ext cx="1952" cy="1768"/>
              <a:chOff x="1216" y="2088"/>
              <a:chExt cx="1952" cy="1768"/>
            </a:xfrm>
          </p:grpSpPr>
          <p:sp>
            <p:nvSpPr>
              <p:cNvPr id="314409" name="Line 41"/>
              <p:cNvSpPr>
                <a:spLocks noChangeShapeType="1"/>
              </p:cNvSpPr>
              <p:nvPr/>
            </p:nvSpPr>
            <p:spPr bwMode="auto">
              <a:xfrm flipV="1">
                <a:off x="1216" y="2088"/>
                <a:ext cx="0" cy="368"/>
              </a:xfrm>
              <a:prstGeom prst="line">
                <a:avLst/>
              </a:prstGeom>
              <a:noFill/>
              <a:ln w="41275">
                <a:solidFill>
                  <a:schemeClr val="hlink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10" name="Line 42"/>
              <p:cNvSpPr>
                <a:spLocks noChangeShapeType="1"/>
              </p:cNvSpPr>
              <p:nvPr/>
            </p:nvSpPr>
            <p:spPr bwMode="auto">
              <a:xfrm flipV="1">
                <a:off x="2184" y="2088"/>
                <a:ext cx="0" cy="368"/>
              </a:xfrm>
              <a:prstGeom prst="line">
                <a:avLst/>
              </a:prstGeom>
              <a:noFill/>
              <a:ln w="41275">
                <a:solidFill>
                  <a:schemeClr val="hlink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11" name="Line 43"/>
              <p:cNvSpPr>
                <a:spLocks noChangeShapeType="1"/>
              </p:cNvSpPr>
              <p:nvPr/>
            </p:nvSpPr>
            <p:spPr bwMode="auto">
              <a:xfrm flipV="1">
                <a:off x="1216" y="2776"/>
                <a:ext cx="0" cy="368"/>
              </a:xfrm>
              <a:prstGeom prst="line">
                <a:avLst/>
              </a:prstGeom>
              <a:noFill/>
              <a:ln w="41275">
                <a:solidFill>
                  <a:schemeClr val="hlink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12" name="Line 44"/>
              <p:cNvSpPr>
                <a:spLocks noChangeShapeType="1"/>
              </p:cNvSpPr>
              <p:nvPr/>
            </p:nvSpPr>
            <p:spPr bwMode="auto">
              <a:xfrm flipV="1">
                <a:off x="2192" y="2776"/>
                <a:ext cx="0" cy="368"/>
              </a:xfrm>
              <a:prstGeom prst="line">
                <a:avLst/>
              </a:prstGeom>
              <a:noFill/>
              <a:ln w="41275">
                <a:solidFill>
                  <a:schemeClr val="hlink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13" name="Line 45"/>
              <p:cNvSpPr>
                <a:spLocks noChangeShapeType="1"/>
              </p:cNvSpPr>
              <p:nvPr/>
            </p:nvSpPr>
            <p:spPr bwMode="auto">
              <a:xfrm flipV="1">
                <a:off x="3144" y="2088"/>
                <a:ext cx="0" cy="368"/>
              </a:xfrm>
              <a:prstGeom prst="line">
                <a:avLst/>
              </a:prstGeom>
              <a:noFill/>
              <a:ln w="41275">
                <a:solidFill>
                  <a:schemeClr val="hlink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14" name="Line 46"/>
              <p:cNvSpPr>
                <a:spLocks noChangeShapeType="1"/>
              </p:cNvSpPr>
              <p:nvPr/>
            </p:nvSpPr>
            <p:spPr bwMode="auto">
              <a:xfrm flipV="1">
                <a:off x="2216" y="3488"/>
                <a:ext cx="0" cy="368"/>
              </a:xfrm>
              <a:prstGeom prst="line">
                <a:avLst/>
              </a:prstGeom>
              <a:noFill/>
              <a:ln w="41275">
                <a:solidFill>
                  <a:schemeClr val="hlink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15" name="Line 47"/>
              <p:cNvSpPr>
                <a:spLocks noChangeShapeType="1"/>
              </p:cNvSpPr>
              <p:nvPr/>
            </p:nvSpPr>
            <p:spPr bwMode="auto">
              <a:xfrm flipV="1">
                <a:off x="3160" y="2768"/>
                <a:ext cx="0" cy="368"/>
              </a:xfrm>
              <a:prstGeom prst="line">
                <a:avLst/>
              </a:prstGeom>
              <a:noFill/>
              <a:ln w="41275">
                <a:solidFill>
                  <a:schemeClr val="hlink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16" name="Line 48"/>
              <p:cNvSpPr>
                <a:spLocks noChangeShapeType="1"/>
              </p:cNvSpPr>
              <p:nvPr/>
            </p:nvSpPr>
            <p:spPr bwMode="auto">
              <a:xfrm flipV="1">
                <a:off x="1216" y="3472"/>
                <a:ext cx="0" cy="368"/>
              </a:xfrm>
              <a:prstGeom prst="line">
                <a:avLst/>
              </a:prstGeom>
              <a:noFill/>
              <a:ln w="41275">
                <a:solidFill>
                  <a:schemeClr val="hlink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17" name="Line 49"/>
              <p:cNvSpPr>
                <a:spLocks noChangeShapeType="1"/>
              </p:cNvSpPr>
              <p:nvPr/>
            </p:nvSpPr>
            <p:spPr bwMode="auto">
              <a:xfrm flipV="1">
                <a:off x="3168" y="3472"/>
                <a:ext cx="0" cy="368"/>
              </a:xfrm>
              <a:prstGeom prst="line">
                <a:avLst/>
              </a:prstGeom>
              <a:noFill/>
              <a:ln w="41275">
                <a:solidFill>
                  <a:schemeClr val="hlink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4418" name="Group 50"/>
            <p:cNvGrpSpPr>
              <a:grpSpLocks/>
            </p:cNvGrpSpPr>
            <p:nvPr/>
          </p:nvGrpSpPr>
          <p:grpSpPr bwMode="auto">
            <a:xfrm>
              <a:off x="1344" y="2008"/>
              <a:ext cx="1512" cy="2096"/>
              <a:chOff x="1344" y="2008"/>
              <a:chExt cx="1512" cy="2096"/>
            </a:xfrm>
          </p:grpSpPr>
          <p:sp>
            <p:nvSpPr>
              <p:cNvPr id="314419" name="Line 51"/>
              <p:cNvSpPr>
                <a:spLocks noChangeShapeType="1"/>
              </p:cNvSpPr>
              <p:nvPr/>
            </p:nvSpPr>
            <p:spPr bwMode="auto">
              <a:xfrm flipH="1">
                <a:off x="1344" y="2008"/>
                <a:ext cx="512" cy="0"/>
              </a:xfrm>
              <a:prstGeom prst="line">
                <a:avLst/>
              </a:prstGeom>
              <a:noFill/>
              <a:ln w="41275">
                <a:solidFill>
                  <a:schemeClr val="accent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20" name="Line 52"/>
              <p:cNvSpPr>
                <a:spLocks noChangeShapeType="1"/>
              </p:cNvSpPr>
              <p:nvPr/>
            </p:nvSpPr>
            <p:spPr bwMode="auto">
              <a:xfrm flipH="1">
                <a:off x="2320" y="2008"/>
                <a:ext cx="512" cy="0"/>
              </a:xfrm>
              <a:prstGeom prst="line">
                <a:avLst/>
              </a:prstGeom>
              <a:noFill/>
              <a:ln w="41275">
                <a:solidFill>
                  <a:schemeClr val="accent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21" name="Line 53"/>
              <p:cNvSpPr>
                <a:spLocks noChangeShapeType="1"/>
              </p:cNvSpPr>
              <p:nvPr/>
            </p:nvSpPr>
            <p:spPr bwMode="auto">
              <a:xfrm flipH="1">
                <a:off x="1360" y="2704"/>
                <a:ext cx="512" cy="0"/>
              </a:xfrm>
              <a:prstGeom prst="line">
                <a:avLst/>
              </a:prstGeom>
              <a:noFill/>
              <a:ln w="41275">
                <a:solidFill>
                  <a:schemeClr val="accent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22" name="Line 54"/>
              <p:cNvSpPr>
                <a:spLocks noChangeShapeType="1"/>
              </p:cNvSpPr>
              <p:nvPr/>
            </p:nvSpPr>
            <p:spPr bwMode="auto">
              <a:xfrm flipH="1">
                <a:off x="2328" y="2704"/>
                <a:ext cx="512" cy="0"/>
              </a:xfrm>
              <a:prstGeom prst="line">
                <a:avLst/>
              </a:prstGeom>
              <a:noFill/>
              <a:ln w="41275">
                <a:solidFill>
                  <a:schemeClr val="accent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23" name="Line 55"/>
              <p:cNvSpPr>
                <a:spLocks noChangeShapeType="1"/>
              </p:cNvSpPr>
              <p:nvPr/>
            </p:nvSpPr>
            <p:spPr bwMode="auto">
              <a:xfrm flipH="1">
                <a:off x="2344" y="3408"/>
                <a:ext cx="512" cy="0"/>
              </a:xfrm>
              <a:prstGeom prst="line">
                <a:avLst/>
              </a:prstGeom>
              <a:noFill/>
              <a:ln w="41275">
                <a:solidFill>
                  <a:schemeClr val="accent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24" name="Line 56"/>
              <p:cNvSpPr>
                <a:spLocks noChangeShapeType="1"/>
              </p:cNvSpPr>
              <p:nvPr/>
            </p:nvSpPr>
            <p:spPr bwMode="auto">
              <a:xfrm flipH="1">
                <a:off x="2336" y="4080"/>
                <a:ext cx="512" cy="0"/>
              </a:xfrm>
              <a:prstGeom prst="line">
                <a:avLst/>
              </a:prstGeom>
              <a:noFill/>
              <a:ln w="41275">
                <a:solidFill>
                  <a:schemeClr val="accent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25" name="Line 57"/>
              <p:cNvSpPr>
                <a:spLocks noChangeShapeType="1"/>
              </p:cNvSpPr>
              <p:nvPr/>
            </p:nvSpPr>
            <p:spPr bwMode="auto">
              <a:xfrm flipH="1">
                <a:off x="1368" y="3408"/>
                <a:ext cx="512" cy="0"/>
              </a:xfrm>
              <a:prstGeom prst="line">
                <a:avLst/>
              </a:prstGeom>
              <a:noFill/>
              <a:ln w="41275">
                <a:solidFill>
                  <a:schemeClr val="accent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426" name="Line 58"/>
              <p:cNvSpPr>
                <a:spLocks noChangeShapeType="1"/>
              </p:cNvSpPr>
              <p:nvPr/>
            </p:nvSpPr>
            <p:spPr bwMode="auto">
              <a:xfrm flipH="1">
                <a:off x="1368" y="4104"/>
                <a:ext cx="512" cy="0"/>
              </a:xfrm>
              <a:prstGeom prst="line">
                <a:avLst/>
              </a:prstGeom>
              <a:noFill/>
              <a:ln w="41275">
                <a:solidFill>
                  <a:schemeClr val="accent2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7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572000"/>
            <a:ext cx="8229600" cy="685800"/>
          </a:xfrm>
        </p:spPr>
        <p:txBody>
          <a:bodyPr/>
          <a:lstStyle/>
          <a:p>
            <a:r>
              <a:rPr lang="en-US" sz="2200" dirty="0" smtClean="0"/>
              <a:t>What </a:t>
            </a:r>
            <a:r>
              <a:rPr lang="en-US" sz="2200" dirty="0"/>
              <a:t>is wrong with this code?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86200" y="1828800"/>
            <a:ext cx="914400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05200" y="1219200"/>
            <a:ext cx="2438400" cy="2590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1000" y="1219200"/>
            <a:ext cx="8534400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for (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= 0;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&lt;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n_neighbors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;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++) {</a:t>
            </a:r>
            <a:b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MPI_Send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(edge,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MPI_DOUBLE,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nbr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], tag,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comm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}</a:t>
            </a: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for (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= 0;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&lt;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n_neighbors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;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++) {</a:t>
            </a:r>
            <a:b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MPI_Recv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(edge,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MPI_DOUBLE,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nbr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], tag,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comm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 pitchFamily="49" charset="0"/>
                <a:cs typeface="Courier New" pitchFamily="49" charset="0"/>
              </a:rPr>
              <a:t>, status);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}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5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62000" y="2590800"/>
            <a:ext cx="4419600" cy="2209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Deadlocks!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sends may block, waiting for a matching receive (will for large enough messages)</a:t>
            </a:r>
          </a:p>
          <a:p>
            <a:r>
              <a:rPr lang="en-US" dirty="0"/>
              <a:t>The variation of</a:t>
            </a:r>
            <a:br>
              <a:rPr lang="en-US" dirty="0"/>
            </a:br>
            <a:r>
              <a:rPr lang="en-US" altLang="zh-CN" dirty="0"/>
              <a:t>if (has up </a:t>
            </a:r>
            <a:r>
              <a:rPr lang="en-US" altLang="zh-CN" dirty="0" err="1"/>
              <a:t>nbr</a:t>
            </a:r>
            <a:r>
              <a:rPr lang="en-US" altLang="zh-CN" dirty="0"/>
              <a:t>) 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MPI_Recv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 … up …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 smtClean="0"/>
              <a:t>    …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if </a:t>
            </a:r>
            <a:r>
              <a:rPr lang="en-US" dirty="0"/>
              <a:t>(has down </a:t>
            </a:r>
            <a:r>
              <a:rPr lang="en-US" dirty="0" err="1"/>
              <a:t>nbr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MPI_Send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 … down … 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sequentializes</a:t>
            </a:r>
            <a:r>
              <a:rPr lang="en-US" dirty="0" smtClean="0"/>
              <a:t> </a:t>
            </a:r>
            <a:r>
              <a:rPr lang="en-US" dirty="0"/>
              <a:t>(all except the bottom process blocks)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4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 1: Use Irecv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876800"/>
            <a:ext cx="8001000" cy="1066800"/>
          </a:xfrm>
        </p:spPr>
        <p:txBody>
          <a:bodyPr/>
          <a:lstStyle/>
          <a:p>
            <a:r>
              <a:rPr lang="en-US" sz="2200"/>
              <a:t>Code example: </a:t>
            </a:r>
            <a:r>
              <a:rPr lang="en-US" sz="2200" smtClean="0"/>
              <a:t>mesh-nonblocking-opt1.c</a:t>
            </a:r>
            <a:endParaRPr lang="en-US" sz="2200"/>
          </a:p>
          <a:p>
            <a:r>
              <a:rPr lang="en-US" sz="2200" dirty="0" smtClean="0"/>
              <a:t>Does </a:t>
            </a:r>
            <a:r>
              <a:rPr lang="en-US" sz="2200" dirty="0"/>
              <a:t>not perform well in practice.  Why?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09600" y="990600"/>
            <a:ext cx="8153400" cy="327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for (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= 0;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&lt;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n_neighbors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++) {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MPI_Irecv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(edge,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len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MPI_DOUBLE,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nbr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], tag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	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requests[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]);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for (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= 0;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&lt;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n_neighbors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++) {</a:t>
            </a:r>
            <a:b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MPI_Send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(edge,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len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MPI_DOUBLE,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nbr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], tag,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);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}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MPI_Waitall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n_neighbors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requests, statuses);</a:t>
            </a:r>
          </a:p>
        </p:txBody>
      </p:sp>
    </p:spTree>
    <p:extLst>
      <p:ext uri="{BB962C8B-B14F-4D97-AF65-F5344CB8AC3E}">
        <p14:creationId xmlns:p14="http://schemas.microsoft.com/office/powerpoint/2010/main" val="4758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</a:t>
            </a:r>
            <a:r>
              <a:rPr lang="en-US" dirty="0" smtClean="0"/>
              <a:t>Exchange</a:t>
            </a:r>
            <a:endParaRPr lang="en-US" dirty="0"/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400" cy="696913"/>
          </a:xfrm>
        </p:spPr>
        <p:txBody>
          <a:bodyPr/>
          <a:lstStyle/>
          <a:p>
            <a:r>
              <a:rPr lang="en-US" dirty="0"/>
              <a:t>Exchange data on a mesh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514600" y="19050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1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419600" y="19050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1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324600" y="19050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1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514600" y="31242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1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419600" y="31242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324600" y="31242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514600" y="43434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1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419600" y="43434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6324600" y="43434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2514600" y="55626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4419600" y="55626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6324600" y="55626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6629400" y="48006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4"/>
          <p:cNvCxnSpPr/>
          <p:nvPr/>
        </p:nvCxnSpPr>
        <p:spPr bwMode="auto">
          <a:xfrm>
            <a:off x="3200400" y="58674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6743700" y="48006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Straight Arrow Connector 108"/>
          <p:cNvCxnSpPr/>
          <p:nvPr/>
        </p:nvCxnSpPr>
        <p:spPr bwMode="auto">
          <a:xfrm>
            <a:off x="2781300" y="23622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/>
          <p:nvPr/>
        </p:nvCxnSpPr>
        <p:spPr bwMode="auto">
          <a:xfrm>
            <a:off x="4686300" y="23622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/>
          <p:nvPr/>
        </p:nvCxnSpPr>
        <p:spPr bwMode="auto">
          <a:xfrm>
            <a:off x="6591300" y="23622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5" name="Straight Arrow Connector 114"/>
          <p:cNvCxnSpPr/>
          <p:nvPr/>
        </p:nvCxnSpPr>
        <p:spPr bwMode="auto">
          <a:xfrm>
            <a:off x="6591300" y="35814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Straight Arrow Connector 116"/>
          <p:cNvCxnSpPr/>
          <p:nvPr/>
        </p:nvCxnSpPr>
        <p:spPr bwMode="auto">
          <a:xfrm>
            <a:off x="4686300" y="35814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2781300" y="35814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/>
          <p:nvPr/>
        </p:nvCxnSpPr>
        <p:spPr bwMode="auto">
          <a:xfrm>
            <a:off x="2781300" y="48006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3" name="Straight Arrow Connector 122"/>
          <p:cNvCxnSpPr/>
          <p:nvPr/>
        </p:nvCxnSpPr>
        <p:spPr bwMode="auto">
          <a:xfrm>
            <a:off x="4686300" y="48006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8" name="Straight Arrow Connector 127"/>
          <p:cNvCxnSpPr/>
          <p:nvPr/>
        </p:nvCxnSpPr>
        <p:spPr bwMode="auto">
          <a:xfrm>
            <a:off x="5105400" y="58674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椭圆 3"/>
          <p:cNvSpPr/>
          <p:nvPr/>
        </p:nvSpPr>
        <p:spPr bwMode="auto">
          <a:xfrm>
            <a:off x="2362200" y="54102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4267200" y="54102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4267200" y="41910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72200" y="41910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6172200" y="54102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172200" y="29718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2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</a:t>
            </a:r>
            <a:r>
              <a:rPr lang="en-US" dirty="0" smtClean="0"/>
              <a:t>Exchange</a:t>
            </a:r>
            <a:endParaRPr lang="en-US" dirty="0"/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400" cy="696913"/>
          </a:xfrm>
        </p:spPr>
        <p:txBody>
          <a:bodyPr/>
          <a:lstStyle/>
          <a:p>
            <a:r>
              <a:rPr lang="en-US" dirty="0"/>
              <a:t>Exchange data on a mesh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514600" y="19050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419600" y="19050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324600" y="19050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514600" y="31242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419600" y="31242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24600" y="31242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514600" y="43434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419600" y="43434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6324600" y="4343400"/>
            <a:ext cx="685800" cy="457200"/>
          </a:xfrm>
          <a:prstGeom prst="rect">
            <a:avLst/>
          </a:prstGeom>
          <a:solidFill>
            <a:srgbClr val="BDFF3B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2514600" y="5562600"/>
            <a:ext cx="6858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4419600" y="5562600"/>
            <a:ext cx="685800" cy="457200"/>
          </a:xfrm>
          <a:prstGeom prst="rect">
            <a:avLst/>
          </a:prstGeom>
          <a:solidFill>
            <a:srgbClr val="BDFF3B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6324600" y="5562600"/>
            <a:ext cx="685800" cy="457200"/>
          </a:xfrm>
          <a:prstGeom prst="rect">
            <a:avLst/>
          </a:prstGeom>
          <a:solidFill>
            <a:srgbClr val="BDFF3B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1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3200400" y="58674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>
            <a:off x="4686300" y="48006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3200400" y="46482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3200400" y="34290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>
            <a:off x="3200400" y="22098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>
            <a:off x="6629400" y="48006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 flipV="1">
            <a:off x="6743700" y="48006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/>
          <p:cNvCxnSpPr/>
          <p:nvPr/>
        </p:nvCxnSpPr>
        <p:spPr bwMode="auto">
          <a:xfrm>
            <a:off x="5105400" y="58674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>
            <a:off x="5105400" y="34290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/>
          <p:nvPr/>
        </p:nvCxnSpPr>
        <p:spPr bwMode="auto">
          <a:xfrm>
            <a:off x="5105400" y="22098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flipH="1">
            <a:off x="5105400" y="20574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" name="Straight Arrow Connector 93"/>
          <p:cNvCxnSpPr/>
          <p:nvPr/>
        </p:nvCxnSpPr>
        <p:spPr bwMode="auto">
          <a:xfrm>
            <a:off x="6591300" y="35814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椭圆 29"/>
          <p:cNvSpPr/>
          <p:nvPr/>
        </p:nvSpPr>
        <p:spPr bwMode="auto">
          <a:xfrm>
            <a:off x="2362200" y="54102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4267200" y="54102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4267200" y="41910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72200" y="41910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6172200" y="54102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172200" y="29718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6172200" y="17526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2362200" y="17526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0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</a:t>
            </a:r>
            <a:r>
              <a:rPr lang="en-US" dirty="0" smtClean="0"/>
              <a:t>Exchange</a:t>
            </a:r>
            <a:endParaRPr lang="en-US" dirty="0"/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400" cy="696913"/>
          </a:xfrm>
        </p:spPr>
        <p:txBody>
          <a:bodyPr/>
          <a:lstStyle/>
          <a:p>
            <a:r>
              <a:rPr lang="en-US" dirty="0"/>
              <a:t>Exchange data on a mesh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514600" y="19050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419600" y="1905000"/>
            <a:ext cx="685800" cy="457200"/>
          </a:xfrm>
          <a:prstGeom prst="rect">
            <a:avLst/>
          </a:prstGeom>
          <a:solidFill>
            <a:srgbClr val="E29A7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3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324600" y="19050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514600" y="3124200"/>
            <a:ext cx="685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3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419600" y="3124200"/>
            <a:ext cx="685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3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324600" y="3124200"/>
            <a:ext cx="685800" cy="457200"/>
          </a:xfrm>
          <a:prstGeom prst="rect">
            <a:avLst/>
          </a:prstGeom>
          <a:solidFill>
            <a:srgbClr val="C4B1C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2514600" y="4343400"/>
            <a:ext cx="685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3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419600" y="4343400"/>
            <a:ext cx="685800" cy="457200"/>
          </a:xfrm>
          <a:prstGeom prst="rect">
            <a:avLst/>
          </a:prstGeom>
          <a:solidFill>
            <a:srgbClr val="C4B1C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324600" y="4343400"/>
            <a:ext cx="685800" cy="457200"/>
          </a:xfrm>
          <a:prstGeom prst="rect">
            <a:avLst/>
          </a:prstGeom>
          <a:solidFill>
            <a:srgbClr val="C4B1C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2514600" y="5562600"/>
            <a:ext cx="685800" cy="457200"/>
          </a:xfrm>
          <a:prstGeom prst="rect">
            <a:avLst/>
          </a:prstGeom>
          <a:solidFill>
            <a:srgbClr val="C4B1C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419600" y="5562600"/>
            <a:ext cx="685800" cy="457200"/>
          </a:xfrm>
          <a:prstGeom prst="rect">
            <a:avLst/>
          </a:prstGeom>
          <a:solidFill>
            <a:srgbClr val="C4B1C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324600" y="5562600"/>
            <a:ext cx="685800" cy="457200"/>
          </a:xfrm>
          <a:prstGeom prst="rect">
            <a:avLst/>
          </a:prstGeom>
          <a:solidFill>
            <a:srgbClr val="C4B1C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 bwMode="auto">
          <a:xfrm flipV="1">
            <a:off x="2895600" y="23622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flipV="1">
            <a:off x="4800600" y="23622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2895600" y="35814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2895600" y="48006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 flipV="1">
            <a:off x="4800600" y="48006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>
            <a:off x="3200400" y="22098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/>
          <p:nvPr/>
        </p:nvCxnSpPr>
        <p:spPr bwMode="auto">
          <a:xfrm flipH="1">
            <a:off x="3200400" y="20574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Straight Arrow Connector 80"/>
          <p:cNvCxnSpPr/>
          <p:nvPr/>
        </p:nvCxnSpPr>
        <p:spPr bwMode="auto">
          <a:xfrm flipV="1">
            <a:off x="6705600" y="23622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V="1">
            <a:off x="6705600" y="35814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5105400" y="57150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>
            <a:off x="5105400" y="46482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flipH="1">
            <a:off x="5105400" y="20574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椭圆 29"/>
          <p:cNvSpPr/>
          <p:nvPr/>
        </p:nvSpPr>
        <p:spPr bwMode="auto">
          <a:xfrm>
            <a:off x="6172200" y="17526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2362200" y="17526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4267200" y="29718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4267200" y="17526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2362200" y="29718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99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</a:t>
            </a:r>
            <a:r>
              <a:rPr lang="en-US" dirty="0" smtClean="0"/>
              <a:t>Exchange</a:t>
            </a:r>
            <a:endParaRPr lang="en-US" dirty="0"/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400" cy="696913"/>
          </a:xfrm>
        </p:spPr>
        <p:txBody>
          <a:bodyPr/>
          <a:lstStyle/>
          <a:p>
            <a:r>
              <a:rPr lang="en-US" dirty="0"/>
              <a:t>Exchange data on a mesh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514600" y="19050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419600" y="1905000"/>
            <a:ext cx="685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3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324600" y="1905000"/>
            <a:ext cx="6858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2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514600" y="3124200"/>
            <a:ext cx="685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3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419600" y="3124200"/>
            <a:ext cx="685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3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324600" y="3124200"/>
            <a:ext cx="685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3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514600" y="43434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419600" y="4343400"/>
            <a:ext cx="685800" cy="457200"/>
          </a:xfrm>
          <a:prstGeom prst="rect">
            <a:avLst/>
          </a:prstGeom>
          <a:solidFill>
            <a:srgbClr val="E29A7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3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324600" y="4343400"/>
            <a:ext cx="685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Step 3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2514600" y="55626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419600" y="5562600"/>
            <a:ext cx="685800" cy="457200"/>
          </a:xfrm>
          <a:prstGeom prst="rect">
            <a:avLst/>
          </a:prstGeom>
          <a:solidFill>
            <a:srgbClr val="E29A7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3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324600" y="5562600"/>
            <a:ext cx="6858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 flipV="1">
            <a:off x="4800600" y="23622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 flipV="1">
            <a:off x="4800600" y="35814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 flipH="1">
            <a:off x="3200400" y="57150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flipH="1">
            <a:off x="5105400" y="32766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9"/>
          <p:cNvCxnSpPr/>
          <p:nvPr/>
        </p:nvCxnSpPr>
        <p:spPr bwMode="auto">
          <a:xfrm flipH="1">
            <a:off x="5105400" y="45720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58"/>
          <p:cNvCxnSpPr/>
          <p:nvPr/>
        </p:nvCxnSpPr>
        <p:spPr bwMode="auto">
          <a:xfrm flipV="1">
            <a:off x="2895600" y="23622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" name="Straight Arrow Connector 75"/>
          <p:cNvCxnSpPr/>
          <p:nvPr/>
        </p:nvCxnSpPr>
        <p:spPr bwMode="auto">
          <a:xfrm flipH="1">
            <a:off x="3200400" y="20574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74"/>
          <p:cNvCxnSpPr/>
          <p:nvPr/>
        </p:nvCxnSpPr>
        <p:spPr bwMode="auto">
          <a:xfrm>
            <a:off x="3200400" y="22098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2"/>
          <p:cNvCxnSpPr/>
          <p:nvPr/>
        </p:nvCxnSpPr>
        <p:spPr bwMode="auto">
          <a:xfrm flipH="1">
            <a:off x="5105400" y="20574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椭圆 26"/>
          <p:cNvSpPr/>
          <p:nvPr/>
        </p:nvSpPr>
        <p:spPr bwMode="auto">
          <a:xfrm>
            <a:off x="6172200" y="17526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2362200" y="17526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4267200" y="29718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4267200" y="17526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2362200" y="29718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4267200" y="41910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72200" y="29718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6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</a:t>
            </a:r>
            <a:r>
              <a:rPr lang="en-US" dirty="0" smtClean="0"/>
              <a:t>Exchange</a:t>
            </a:r>
            <a:endParaRPr lang="en-US" dirty="0"/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400" cy="696913"/>
          </a:xfrm>
        </p:spPr>
        <p:txBody>
          <a:bodyPr/>
          <a:lstStyle/>
          <a:p>
            <a:r>
              <a:rPr lang="en-US" dirty="0"/>
              <a:t>Exchange data on a mesh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514600" y="19050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419600" y="19050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324600" y="19050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514600" y="3124200"/>
            <a:ext cx="6858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419600" y="3124200"/>
            <a:ext cx="6858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4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24600" y="3124200"/>
            <a:ext cx="685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3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514600" y="43434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419600" y="4343400"/>
            <a:ext cx="685800" cy="457200"/>
          </a:xfrm>
          <a:prstGeom prst="rect">
            <a:avLst/>
          </a:prstGeom>
          <a:solidFill>
            <a:srgbClr val="E29A75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3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324600" y="4343400"/>
            <a:ext cx="6858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2514600" y="55626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419600" y="55626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324600" y="5562600"/>
            <a:ext cx="6858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Done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 bwMode="auto">
          <a:xfrm flipV="1">
            <a:off x="4800600" y="3581400"/>
            <a:ext cx="0" cy="76200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flipH="1">
            <a:off x="5105400" y="32766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89"/>
          <p:cNvCxnSpPr/>
          <p:nvPr/>
        </p:nvCxnSpPr>
        <p:spPr bwMode="auto">
          <a:xfrm flipH="1">
            <a:off x="3200400" y="32766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椭圆 20"/>
          <p:cNvSpPr/>
          <p:nvPr/>
        </p:nvSpPr>
        <p:spPr bwMode="auto">
          <a:xfrm>
            <a:off x="4267200" y="41910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172200" y="2971800"/>
            <a:ext cx="990600" cy="762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Standardizing Message-Passing Models with MPI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5181600"/>
          </a:xfrm>
        </p:spPr>
        <p:txBody>
          <a:bodyPr/>
          <a:lstStyle/>
          <a:p>
            <a:r>
              <a:rPr lang="en-US" sz="2200" dirty="0"/>
              <a:t>Early vendor systems (Intel’s NX, IBM’s EUI, TMC’s CMMD) were not portable (or very capable</a:t>
            </a:r>
            <a:r>
              <a:rPr lang="en-US" sz="2200" dirty="0" smtClean="0"/>
              <a:t>)</a:t>
            </a:r>
            <a:endParaRPr lang="en-US" sz="2200" dirty="0"/>
          </a:p>
          <a:p>
            <a:r>
              <a:rPr lang="en-US" sz="2200" dirty="0"/>
              <a:t>Early portable systems (PVM, p4, TCGMSG, Chameleon) were mainly research </a:t>
            </a:r>
            <a:r>
              <a:rPr lang="en-US" sz="2200" dirty="0" smtClean="0"/>
              <a:t>efforts</a:t>
            </a:r>
            <a:endParaRPr lang="en-US" sz="2200" dirty="0"/>
          </a:p>
          <a:p>
            <a:pPr lvl="1"/>
            <a:r>
              <a:rPr lang="en-US" sz="1900" dirty="0"/>
              <a:t>Did not address the full spectrum of message-passing issues</a:t>
            </a:r>
          </a:p>
          <a:p>
            <a:pPr lvl="1"/>
            <a:r>
              <a:rPr lang="en-US" sz="1900" dirty="0"/>
              <a:t>Lacked vendor support</a:t>
            </a:r>
          </a:p>
          <a:p>
            <a:pPr lvl="1"/>
            <a:r>
              <a:rPr lang="en-US" sz="1900" dirty="0"/>
              <a:t>Were not implemented at the most efficient level</a:t>
            </a:r>
          </a:p>
          <a:p>
            <a:r>
              <a:rPr lang="en-US" sz="2200" dirty="0" smtClean="0"/>
              <a:t>The MPI Forum was a collection of vendors, portability writers and users that wanted to standardize all these efforts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83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</a:t>
            </a:r>
            <a:r>
              <a:rPr lang="en-US" dirty="0" smtClean="0"/>
              <a:t>Exchange</a:t>
            </a:r>
            <a:endParaRPr lang="en-US" dirty="0"/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400" cy="696913"/>
          </a:xfrm>
        </p:spPr>
        <p:txBody>
          <a:bodyPr/>
          <a:lstStyle/>
          <a:p>
            <a:r>
              <a:rPr lang="en-US" dirty="0"/>
              <a:t>Exchange data on a mesh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514600" y="19050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419600" y="19050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324600" y="19050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514600" y="3124200"/>
            <a:ext cx="6858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419600" y="31242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324600" y="31242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Done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2514600" y="43434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419600" y="4343400"/>
            <a:ext cx="6858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Step 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4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324600" y="4343400"/>
            <a:ext cx="6858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2514600" y="55626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419600" y="5562600"/>
            <a:ext cx="685800" cy="457200"/>
          </a:xfrm>
          <a:prstGeom prst="rect">
            <a:avLst/>
          </a:prstGeom>
          <a:solidFill>
            <a:srgbClr val="8EB4E3"/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6324600" y="5562600"/>
            <a:ext cx="6858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151515"/>
                </a:solidFill>
                <a:latin typeface="Calibri" pitchFamily="34" charset="0"/>
              </a:rPr>
              <a:t>D</a:t>
            </a:r>
            <a:r>
              <a:rPr lang="en-US" sz="1400" b="1" dirty="0" smtClean="0">
                <a:solidFill>
                  <a:srgbClr val="151515"/>
                </a:solidFill>
                <a:latin typeface="Calibri" pitchFamily="34" charset="0"/>
              </a:rPr>
              <a:t>one</a:t>
            </a:r>
            <a:endParaRPr lang="en-US" sz="1400" b="1" dirty="0">
              <a:solidFill>
                <a:srgbClr val="151515"/>
              </a:solidFill>
              <a:latin typeface="Calibri" pitchFamily="34" charset="0"/>
            </a:endParaRPr>
          </a:p>
        </p:txBody>
      </p:sp>
      <p:cxnSp>
        <p:nvCxnSpPr>
          <p:cNvPr id="21" name="Straight Arrow Connector 89"/>
          <p:cNvCxnSpPr/>
          <p:nvPr/>
        </p:nvCxnSpPr>
        <p:spPr bwMode="auto">
          <a:xfrm flipH="1">
            <a:off x="3200400" y="4572000"/>
            <a:ext cx="1219200" cy="0"/>
          </a:xfrm>
          <a:prstGeom prst="straightConnector1">
            <a:avLst/>
          </a:prstGeom>
          <a:noFill/>
          <a:ln w="19050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781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from </a:t>
            </a:r>
            <a:r>
              <a:rPr lang="en-US" dirty="0" smtClean="0"/>
              <a:t>IB Cluster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图片 6" descr="blues-mpich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13152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1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 2: Use Isend and Irecv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09600" y="990600"/>
            <a:ext cx="7772400" cy="388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for (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= 0;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&lt;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n_neighbors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++) {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  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MPI_Irecv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(edge,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len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MPI_DOUBLE,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nbr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], tag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requests[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]);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urier New"/>
              <a:cs typeface="Courier New"/>
            </a:endParaRP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for (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= 0;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&lt;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n_neighbors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++) {</a:t>
            </a:r>
            <a:b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  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MPI_Isend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(edge,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len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MPI_DOUBLE,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nbr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], tag,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comm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	requests[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n_neighbors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 +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i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]);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</a:b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}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MPI_Waitall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(2 *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n_neighbors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ourier New"/>
                <a:cs typeface="Courier New"/>
              </a:rPr>
              <a:t>, requests, statuses);</a:t>
            </a:r>
          </a:p>
        </p:txBody>
      </p:sp>
    </p:spTree>
    <p:extLst>
      <p:ext uri="{BB962C8B-B14F-4D97-AF65-F5344CB8AC3E}">
        <p14:creationId xmlns:p14="http://schemas.microsoft.com/office/powerpoint/2010/main" val="5416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from </a:t>
            </a:r>
            <a:r>
              <a:rPr lang="en-US" dirty="0" smtClean="0"/>
              <a:t>IB Cluster</a:t>
            </a:r>
            <a:endParaRPr lang="en-US" dirty="0"/>
          </a:p>
        </p:txBody>
      </p:sp>
      <p:sp>
        <p:nvSpPr>
          <p:cNvPr id="331780" name="Text Box 4"/>
          <p:cNvSpPr txBox="1">
            <a:spLocks noChangeArrowheads="1"/>
          </p:cNvSpPr>
          <p:nvPr/>
        </p:nvSpPr>
        <p:spPr bwMode="auto">
          <a:xfrm>
            <a:off x="533400" y="5562600"/>
            <a:ext cx="822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 eaLnBrk="0" hangingPunct="0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Note processes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4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and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7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are the only interior processors; these perform more communication than the other processors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6" name="图片 5" descr="blues-mpich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4400"/>
            <a:ext cx="8013083" cy="45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6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Lesson: Defer Synchronization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Send-receive accomplishes two things:</a:t>
            </a:r>
          </a:p>
          <a:p>
            <a:pPr lvl="1"/>
            <a:r>
              <a:rPr lang="en-US" dirty="0"/>
              <a:t>Data transfer</a:t>
            </a:r>
          </a:p>
          <a:p>
            <a:pPr lvl="1"/>
            <a:r>
              <a:rPr lang="en-US" dirty="0"/>
              <a:t>Synchronization</a:t>
            </a:r>
          </a:p>
          <a:p>
            <a:r>
              <a:rPr lang="en-US" dirty="0"/>
              <a:t>In many cases, there is more synchronization than required</a:t>
            </a:r>
          </a:p>
          <a:p>
            <a:r>
              <a:rPr lang="en-US" dirty="0"/>
              <a:t>Use </a:t>
            </a:r>
            <a:r>
              <a:rPr lang="en-US" dirty="0" smtClean="0"/>
              <a:t>non-blocking </a:t>
            </a:r>
            <a:r>
              <a:rPr lang="en-US" dirty="0"/>
              <a:t>operations and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MPI_Waitall</a:t>
            </a:r>
            <a:r>
              <a:rPr lang="en-US" dirty="0"/>
              <a:t> to defer </a:t>
            </a:r>
            <a:r>
              <a:rPr lang="en-US" dirty="0" smtClean="0"/>
              <a:t>synchronization</a:t>
            </a:r>
          </a:p>
          <a:p>
            <a:r>
              <a:rPr lang="en-US" dirty="0" smtClean="0"/>
              <a:t>Tools can help out with identifying performance issues</a:t>
            </a:r>
          </a:p>
          <a:p>
            <a:pPr lvl="1"/>
            <a:r>
              <a:rPr lang="en-US" dirty="0" smtClean="0"/>
              <a:t>Tau, </a:t>
            </a:r>
            <a:r>
              <a:rPr lang="en-US" dirty="0" err="1" smtClean="0"/>
              <a:t>HPCToolkit</a:t>
            </a:r>
            <a:r>
              <a:rPr lang="en-US" dirty="0" smtClean="0"/>
              <a:t>, and </a:t>
            </a:r>
            <a:r>
              <a:rPr lang="en-US" dirty="0" err="1" smtClean="0"/>
              <a:t>Scalasca</a:t>
            </a:r>
            <a:r>
              <a:rPr lang="en-US" dirty="0" smtClean="0"/>
              <a:t> are popular profiling tools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9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838200"/>
            <a:ext cx="8229600" cy="2137633"/>
          </a:xfrm>
        </p:spPr>
        <p:txBody>
          <a:bodyPr/>
          <a:lstStyle/>
          <a:p>
            <a:r>
              <a:rPr lang="en-US" i="1" dirty="0" err="1" smtClean="0"/>
              <a:t>stencil_mpi_nonblocking.c</a:t>
            </a:r>
            <a:endParaRPr lang="en-US" i="1" dirty="0" smtClean="0"/>
          </a:p>
          <a:p>
            <a:r>
              <a:rPr lang="en-US" altLang="zh-CN" dirty="0"/>
              <a:t>Non-blocking sends and receives</a:t>
            </a:r>
          </a:p>
          <a:p>
            <a:r>
              <a:rPr lang="en-US" altLang="zh-CN" dirty="0" smtClean="0"/>
              <a:t>Manually packing and unpacking the data</a:t>
            </a:r>
          </a:p>
          <a:p>
            <a:r>
              <a:rPr lang="en-US" altLang="zh-CN" dirty="0" smtClean="0"/>
              <a:t>Additional communication buffers are needed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85</a:t>
            </a:fld>
            <a:endParaRPr lang="en-US" dirty="0"/>
          </a:p>
        </p:txBody>
      </p:sp>
      <p:grpSp>
        <p:nvGrpSpPr>
          <p:cNvPr id="932" name="组 931"/>
          <p:cNvGrpSpPr/>
          <p:nvPr/>
        </p:nvGrpSpPr>
        <p:grpSpPr>
          <a:xfrm>
            <a:off x="1981200" y="2895600"/>
            <a:ext cx="4876800" cy="2590800"/>
            <a:chOff x="1600200" y="1914186"/>
            <a:chExt cx="6070509" cy="4237324"/>
          </a:xfrm>
        </p:grpSpPr>
        <p:grpSp>
          <p:nvGrpSpPr>
            <p:cNvPr id="6" name="Group 1"/>
            <p:cNvGrpSpPr/>
            <p:nvPr/>
          </p:nvGrpSpPr>
          <p:grpSpPr>
            <a:xfrm>
              <a:off x="1997431" y="5068207"/>
              <a:ext cx="5479665" cy="880034"/>
              <a:chOff x="1404435" y="5838152"/>
              <a:chExt cx="5479665" cy="880034"/>
            </a:xfrm>
          </p:grpSpPr>
          <p:grpSp>
            <p:nvGrpSpPr>
              <p:cNvPr id="7" name="Group 20"/>
              <p:cNvGrpSpPr/>
              <p:nvPr/>
            </p:nvGrpSpPr>
            <p:grpSpPr>
              <a:xfrm>
                <a:off x="1404435" y="5838152"/>
                <a:ext cx="1516094" cy="880034"/>
                <a:chOff x="3296951" y="4044939"/>
                <a:chExt cx="1516094" cy="880034"/>
              </a:xfrm>
            </p:grpSpPr>
            <p:sp>
              <p:nvSpPr>
                <p:cNvPr id="20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8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3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Rectangle 126"/>
                <p:cNvSpPr>
                  <a:spLocks noChangeArrowheads="1"/>
                </p:cNvSpPr>
                <p:nvPr/>
              </p:nvSpPr>
              <p:spPr bwMode="auto">
                <a:xfrm>
                  <a:off x="355098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Rectangle 127"/>
                <p:cNvSpPr>
                  <a:spLocks noChangeArrowheads="1"/>
                </p:cNvSpPr>
                <p:nvPr/>
              </p:nvSpPr>
              <p:spPr bwMode="auto">
                <a:xfrm>
                  <a:off x="3676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01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27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Rectangle 130"/>
                <p:cNvSpPr>
                  <a:spLocks noChangeArrowheads="1"/>
                </p:cNvSpPr>
                <p:nvPr/>
              </p:nvSpPr>
              <p:spPr bwMode="auto">
                <a:xfrm>
                  <a:off x="4057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Rectangle 131"/>
                <p:cNvSpPr>
                  <a:spLocks noChangeArrowheads="1"/>
                </p:cNvSpPr>
                <p:nvPr/>
              </p:nvSpPr>
              <p:spPr bwMode="auto">
                <a:xfrm>
                  <a:off x="4182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08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Rectangle 133"/>
                <p:cNvSpPr>
                  <a:spLocks noChangeArrowheads="1"/>
                </p:cNvSpPr>
                <p:nvPr/>
              </p:nvSpPr>
              <p:spPr bwMode="auto">
                <a:xfrm>
                  <a:off x="443363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Rectangle 136"/>
                <p:cNvSpPr>
                  <a:spLocks noChangeArrowheads="1"/>
                </p:cNvSpPr>
                <p:nvPr/>
              </p:nvSpPr>
              <p:spPr bwMode="auto">
                <a:xfrm>
                  <a:off x="355098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76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Rectangle 138"/>
                <p:cNvSpPr>
                  <a:spLocks noChangeArrowheads="1"/>
                </p:cNvSpPr>
                <p:nvPr/>
              </p:nvSpPr>
              <p:spPr bwMode="auto">
                <a:xfrm>
                  <a:off x="3801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927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57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Rectangle 141"/>
                <p:cNvSpPr>
                  <a:spLocks noChangeArrowheads="1"/>
                </p:cNvSpPr>
                <p:nvPr/>
              </p:nvSpPr>
              <p:spPr bwMode="auto">
                <a:xfrm>
                  <a:off x="4182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08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43363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8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3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7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Rectangle 126"/>
                <p:cNvSpPr>
                  <a:spLocks noChangeArrowheads="1"/>
                </p:cNvSpPr>
                <p:nvPr/>
              </p:nvSpPr>
              <p:spPr bwMode="auto">
                <a:xfrm>
                  <a:off x="342397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2397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7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3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Rectangle 133"/>
                <p:cNvSpPr>
                  <a:spLocks noChangeArrowheads="1"/>
                </p:cNvSpPr>
                <p:nvPr/>
              </p:nvSpPr>
              <p:spPr bwMode="auto">
                <a:xfrm>
                  <a:off x="456063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56063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3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64" name="Group 19"/>
                <p:cNvGrpSpPr/>
                <p:nvPr/>
              </p:nvGrpSpPr>
              <p:grpSpPr>
                <a:xfrm>
                  <a:off x="3423962" y="4044945"/>
                  <a:ext cx="1262072" cy="109544"/>
                  <a:chOff x="3423962" y="4044945"/>
                  <a:chExt cx="1262072" cy="109544"/>
                </a:xfrm>
                <a:solidFill>
                  <a:srgbClr val="FFFF00"/>
                </a:solidFill>
              </p:grpSpPr>
              <p:sp>
                <p:nvSpPr>
                  <p:cNvPr id="29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5097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676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801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27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057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182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08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3362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9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42396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0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6062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5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3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Rectangle 133"/>
                <p:cNvSpPr>
                  <a:spLocks noChangeArrowheads="1"/>
                </p:cNvSpPr>
                <p:nvPr/>
              </p:nvSpPr>
              <p:spPr bwMode="auto">
                <a:xfrm>
                  <a:off x="468763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8763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3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6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Rectangle 126"/>
                <p:cNvSpPr>
                  <a:spLocks noChangeArrowheads="1"/>
                </p:cNvSpPr>
                <p:nvPr/>
              </p:nvSpPr>
              <p:spPr bwMode="auto">
                <a:xfrm>
                  <a:off x="329696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Rectangle 136"/>
                <p:cNvSpPr>
                  <a:spLocks noChangeArrowheads="1"/>
                </p:cNvSpPr>
                <p:nvPr/>
              </p:nvSpPr>
              <p:spPr bwMode="auto">
                <a:xfrm>
                  <a:off x="329696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6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791"/>
              <p:cNvGrpSpPr/>
              <p:nvPr/>
            </p:nvGrpSpPr>
            <p:grpSpPr>
              <a:xfrm>
                <a:off x="3386221" y="5838152"/>
                <a:ext cx="1516094" cy="880034"/>
                <a:chOff x="3296951" y="4044939"/>
                <a:chExt cx="1516094" cy="880034"/>
              </a:xfrm>
            </p:grpSpPr>
            <p:sp>
              <p:nvSpPr>
                <p:cNvPr id="10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8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3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Rectangle 126"/>
                <p:cNvSpPr>
                  <a:spLocks noChangeArrowheads="1"/>
                </p:cNvSpPr>
                <p:nvPr/>
              </p:nvSpPr>
              <p:spPr bwMode="auto">
                <a:xfrm>
                  <a:off x="355098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Rectangle 127"/>
                <p:cNvSpPr>
                  <a:spLocks noChangeArrowheads="1"/>
                </p:cNvSpPr>
                <p:nvPr/>
              </p:nvSpPr>
              <p:spPr bwMode="auto">
                <a:xfrm>
                  <a:off x="3676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01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27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Rectangle 130"/>
                <p:cNvSpPr>
                  <a:spLocks noChangeArrowheads="1"/>
                </p:cNvSpPr>
                <p:nvPr/>
              </p:nvSpPr>
              <p:spPr bwMode="auto">
                <a:xfrm>
                  <a:off x="4057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Rectangle 131"/>
                <p:cNvSpPr>
                  <a:spLocks noChangeArrowheads="1"/>
                </p:cNvSpPr>
                <p:nvPr/>
              </p:nvSpPr>
              <p:spPr bwMode="auto">
                <a:xfrm>
                  <a:off x="4182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08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Rectangle 133"/>
                <p:cNvSpPr>
                  <a:spLocks noChangeArrowheads="1"/>
                </p:cNvSpPr>
                <p:nvPr/>
              </p:nvSpPr>
              <p:spPr bwMode="auto">
                <a:xfrm>
                  <a:off x="443363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55098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76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Rectangle 138"/>
                <p:cNvSpPr>
                  <a:spLocks noChangeArrowheads="1"/>
                </p:cNvSpPr>
                <p:nvPr/>
              </p:nvSpPr>
              <p:spPr bwMode="auto">
                <a:xfrm>
                  <a:off x="3801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Rectangle 139"/>
                <p:cNvSpPr>
                  <a:spLocks noChangeArrowheads="1"/>
                </p:cNvSpPr>
                <p:nvPr/>
              </p:nvSpPr>
              <p:spPr bwMode="auto">
                <a:xfrm>
                  <a:off x="3927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57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Rectangle 141"/>
                <p:cNvSpPr>
                  <a:spLocks noChangeArrowheads="1"/>
                </p:cNvSpPr>
                <p:nvPr/>
              </p:nvSpPr>
              <p:spPr bwMode="auto">
                <a:xfrm>
                  <a:off x="4182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08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Rectangle 143"/>
                <p:cNvSpPr>
                  <a:spLocks noChangeArrowheads="1"/>
                </p:cNvSpPr>
                <p:nvPr/>
              </p:nvSpPr>
              <p:spPr bwMode="auto">
                <a:xfrm>
                  <a:off x="443363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8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3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7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126"/>
                <p:cNvSpPr>
                  <a:spLocks noChangeArrowheads="1"/>
                </p:cNvSpPr>
                <p:nvPr/>
              </p:nvSpPr>
              <p:spPr bwMode="auto">
                <a:xfrm>
                  <a:off x="342397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2397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7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3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Rectangle 133"/>
                <p:cNvSpPr>
                  <a:spLocks noChangeArrowheads="1"/>
                </p:cNvSpPr>
                <p:nvPr/>
              </p:nvSpPr>
              <p:spPr bwMode="auto">
                <a:xfrm>
                  <a:off x="456063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Rectangle 143"/>
                <p:cNvSpPr>
                  <a:spLocks noChangeArrowheads="1"/>
                </p:cNvSpPr>
                <p:nvPr/>
              </p:nvSpPr>
              <p:spPr bwMode="auto">
                <a:xfrm>
                  <a:off x="456063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3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67" name="Group 852"/>
                <p:cNvGrpSpPr/>
                <p:nvPr/>
              </p:nvGrpSpPr>
              <p:grpSpPr>
                <a:xfrm>
                  <a:off x="3423962" y="4044945"/>
                  <a:ext cx="1262072" cy="109544"/>
                  <a:chOff x="3423962" y="4044945"/>
                  <a:chExt cx="1262072" cy="109544"/>
                </a:xfrm>
                <a:solidFill>
                  <a:srgbClr val="FFFF00"/>
                </a:solidFill>
              </p:grpSpPr>
              <p:sp>
                <p:nvSpPr>
                  <p:cNvPr id="19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5097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5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676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6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801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7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27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8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057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182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08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1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3362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42396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03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6062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3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Rectangle 133"/>
                <p:cNvSpPr>
                  <a:spLocks noChangeArrowheads="1"/>
                </p:cNvSpPr>
                <p:nvPr/>
              </p:nvSpPr>
              <p:spPr bwMode="auto">
                <a:xfrm>
                  <a:off x="468763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8763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3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6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Rectangle 126"/>
                <p:cNvSpPr>
                  <a:spLocks noChangeArrowheads="1"/>
                </p:cNvSpPr>
                <p:nvPr/>
              </p:nvSpPr>
              <p:spPr bwMode="auto">
                <a:xfrm>
                  <a:off x="329696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Rectangle 136"/>
                <p:cNvSpPr>
                  <a:spLocks noChangeArrowheads="1"/>
                </p:cNvSpPr>
                <p:nvPr/>
              </p:nvSpPr>
              <p:spPr bwMode="auto">
                <a:xfrm>
                  <a:off x="329696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6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89"/>
              <p:cNvGrpSpPr/>
              <p:nvPr/>
            </p:nvGrpSpPr>
            <p:grpSpPr>
              <a:xfrm>
                <a:off x="5368006" y="5838152"/>
                <a:ext cx="1516094" cy="880034"/>
                <a:chOff x="3296951" y="4044939"/>
                <a:chExt cx="1516094" cy="880034"/>
              </a:xfrm>
            </p:grpSpPr>
            <p:sp>
              <p:nvSpPr>
                <p:cNvPr id="1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8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3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26"/>
                <p:cNvSpPr>
                  <a:spLocks noChangeArrowheads="1"/>
                </p:cNvSpPr>
                <p:nvPr/>
              </p:nvSpPr>
              <p:spPr bwMode="auto">
                <a:xfrm>
                  <a:off x="355098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27"/>
                <p:cNvSpPr>
                  <a:spLocks noChangeArrowheads="1"/>
                </p:cNvSpPr>
                <p:nvPr/>
              </p:nvSpPr>
              <p:spPr bwMode="auto">
                <a:xfrm>
                  <a:off x="3676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01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27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30"/>
                <p:cNvSpPr>
                  <a:spLocks noChangeArrowheads="1"/>
                </p:cNvSpPr>
                <p:nvPr/>
              </p:nvSpPr>
              <p:spPr bwMode="auto">
                <a:xfrm>
                  <a:off x="4057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131"/>
                <p:cNvSpPr>
                  <a:spLocks noChangeArrowheads="1"/>
                </p:cNvSpPr>
                <p:nvPr/>
              </p:nvSpPr>
              <p:spPr bwMode="auto">
                <a:xfrm>
                  <a:off x="4182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08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Rectangle 133"/>
                <p:cNvSpPr>
                  <a:spLocks noChangeArrowheads="1"/>
                </p:cNvSpPr>
                <p:nvPr/>
              </p:nvSpPr>
              <p:spPr bwMode="auto">
                <a:xfrm>
                  <a:off x="443363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Rectangle 136"/>
                <p:cNvSpPr>
                  <a:spLocks noChangeArrowheads="1"/>
                </p:cNvSpPr>
                <p:nvPr/>
              </p:nvSpPr>
              <p:spPr bwMode="auto">
                <a:xfrm>
                  <a:off x="355098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76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138"/>
                <p:cNvSpPr>
                  <a:spLocks noChangeArrowheads="1"/>
                </p:cNvSpPr>
                <p:nvPr/>
              </p:nvSpPr>
              <p:spPr bwMode="auto">
                <a:xfrm>
                  <a:off x="3801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Rectangle 139"/>
                <p:cNvSpPr>
                  <a:spLocks noChangeArrowheads="1"/>
                </p:cNvSpPr>
                <p:nvPr/>
              </p:nvSpPr>
              <p:spPr bwMode="auto">
                <a:xfrm>
                  <a:off x="3927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57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141"/>
                <p:cNvSpPr>
                  <a:spLocks noChangeArrowheads="1"/>
                </p:cNvSpPr>
                <p:nvPr/>
              </p:nvSpPr>
              <p:spPr bwMode="auto">
                <a:xfrm>
                  <a:off x="4182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08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143"/>
                <p:cNvSpPr>
                  <a:spLocks noChangeArrowheads="1"/>
                </p:cNvSpPr>
                <p:nvPr/>
              </p:nvSpPr>
              <p:spPr bwMode="auto">
                <a:xfrm>
                  <a:off x="443363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8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3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7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Rectangle 126"/>
                <p:cNvSpPr>
                  <a:spLocks noChangeArrowheads="1"/>
                </p:cNvSpPr>
                <p:nvPr/>
              </p:nvSpPr>
              <p:spPr bwMode="auto">
                <a:xfrm>
                  <a:off x="342397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2397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7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3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Rectangle 133"/>
                <p:cNvSpPr>
                  <a:spLocks noChangeArrowheads="1"/>
                </p:cNvSpPr>
                <p:nvPr/>
              </p:nvSpPr>
              <p:spPr bwMode="auto">
                <a:xfrm>
                  <a:off x="456063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Rectangle 143"/>
                <p:cNvSpPr>
                  <a:spLocks noChangeArrowheads="1"/>
                </p:cNvSpPr>
                <p:nvPr/>
              </p:nvSpPr>
              <p:spPr bwMode="auto">
                <a:xfrm>
                  <a:off x="456063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3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70" name="Group 950"/>
                <p:cNvGrpSpPr/>
                <p:nvPr/>
              </p:nvGrpSpPr>
              <p:grpSpPr>
                <a:xfrm>
                  <a:off x="3423962" y="4044945"/>
                  <a:ext cx="1262072" cy="109544"/>
                  <a:chOff x="3423962" y="4044945"/>
                  <a:chExt cx="1262072" cy="109544"/>
                </a:xfrm>
                <a:solidFill>
                  <a:srgbClr val="FFFF00"/>
                </a:solidFill>
              </p:grpSpPr>
              <p:sp>
                <p:nvSpPr>
                  <p:cNvPr id="97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5097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676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801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27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1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057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182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08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3362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42396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6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6062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1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3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Rectangle 133"/>
                <p:cNvSpPr>
                  <a:spLocks noChangeArrowheads="1"/>
                </p:cNvSpPr>
                <p:nvPr/>
              </p:nvSpPr>
              <p:spPr bwMode="auto">
                <a:xfrm>
                  <a:off x="468763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8763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3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6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Rectangle 126"/>
                <p:cNvSpPr>
                  <a:spLocks noChangeArrowheads="1"/>
                </p:cNvSpPr>
                <p:nvPr/>
              </p:nvSpPr>
              <p:spPr bwMode="auto">
                <a:xfrm>
                  <a:off x="329696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Rectangle 136"/>
                <p:cNvSpPr>
                  <a:spLocks noChangeArrowheads="1"/>
                </p:cNvSpPr>
                <p:nvPr/>
              </p:nvSpPr>
              <p:spPr bwMode="auto">
                <a:xfrm>
                  <a:off x="329696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6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01" name="Group 988"/>
            <p:cNvGrpSpPr/>
            <p:nvPr/>
          </p:nvGrpSpPr>
          <p:grpSpPr>
            <a:xfrm>
              <a:off x="2022972" y="3680904"/>
              <a:ext cx="5479665" cy="880034"/>
              <a:chOff x="1404435" y="5838152"/>
              <a:chExt cx="5479665" cy="880034"/>
            </a:xfrm>
          </p:grpSpPr>
          <p:grpSp>
            <p:nvGrpSpPr>
              <p:cNvPr id="302" name="Group 989"/>
              <p:cNvGrpSpPr/>
              <p:nvPr/>
            </p:nvGrpSpPr>
            <p:grpSpPr>
              <a:xfrm>
                <a:off x="1404435" y="5838152"/>
                <a:ext cx="1516094" cy="880034"/>
                <a:chOff x="3296951" y="4044939"/>
                <a:chExt cx="1516094" cy="880034"/>
              </a:xfrm>
            </p:grpSpPr>
            <p:sp>
              <p:nvSpPr>
                <p:cNvPr id="49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8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3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Rectangle 126"/>
                <p:cNvSpPr>
                  <a:spLocks noChangeArrowheads="1"/>
                </p:cNvSpPr>
                <p:nvPr/>
              </p:nvSpPr>
              <p:spPr bwMode="auto">
                <a:xfrm>
                  <a:off x="355098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Rectangle 127"/>
                <p:cNvSpPr>
                  <a:spLocks noChangeArrowheads="1"/>
                </p:cNvSpPr>
                <p:nvPr/>
              </p:nvSpPr>
              <p:spPr bwMode="auto">
                <a:xfrm>
                  <a:off x="3676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01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27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Rectangle 130"/>
                <p:cNvSpPr>
                  <a:spLocks noChangeArrowheads="1"/>
                </p:cNvSpPr>
                <p:nvPr/>
              </p:nvSpPr>
              <p:spPr bwMode="auto">
                <a:xfrm>
                  <a:off x="4057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Rectangle 131"/>
                <p:cNvSpPr>
                  <a:spLocks noChangeArrowheads="1"/>
                </p:cNvSpPr>
                <p:nvPr/>
              </p:nvSpPr>
              <p:spPr bwMode="auto">
                <a:xfrm>
                  <a:off x="4182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08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Rectangle 133"/>
                <p:cNvSpPr>
                  <a:spLocks noChangeArrowheads="1"/>
                </p:cNvSpPr>
                <p:nvPr/>
              </p:nvSpPr>
              <p:spPr bwMode="auto">
                <a:xfrm>
                  <a:off x="443363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Rectangle 136"/>
                <p:cNvSpPr>
                  <a:spLocks noChangeArrowheads="1"/>
                </p:cNvSpPr>
                <p:nvPr/>
              </p:nvSpPr>
              <p:spPr bwMode="auto">
                <a:xfrm>
                  <a:off x="355098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76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Rectangle 138"/>
                <p:cNvSpPr>
                  <a:spLocks noChangeArrowheads="1"/>
                </p:cNvSpPr>
                <p:nvPr/>
              </p:nvSpPr>
              <p:spPr bwMode="auto">
                <a:xfrm>
                  <a:off x="3801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Rectangle 139"/>
                <p:cNvSpPr>
                  <a:spLocks noChangeArrowheads="1"/>
                </p:cNvSpPr>
                <p:nvPr/>
              </p:nvSpPr>
              <p:spPr bwMode="auto">
                <a:xfrm>
                  <a:off x="3927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57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Rectangle 141"/>
                <p:cNvSpPr>
                  <a:spLocks noChangeArrowheads="1"/>
                </p:cNvSpPr>
                <p:nvPr/>
              </p:nvSpPr>
              <p:spPr bwMode="auto">
                <a:xfrm>
                  <a:off x="4182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08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43363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8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3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7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Rectangle 126"/>
                <p:cNvSpPr>
                  <a:spLocks noChangeArrowheads="1"/>
                </p:cNvSpPr>
                <p:nvPr/>
              </p:nvSpPr>
              <p:spPr bwMode="auto">
                <a:xfrm>
                  <a:off x="342397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2397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7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3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Rectangle 133"/>
                <p:cNvSpPr>
                  <a:spLocks noChangeArrowheads="1"/>
                </p:cNvSpPr>
                <p:nvPr/>
              </p:nvSpPr>
              <p:spPr bwMode="auto">
                <a:xfrm>
                  <a:off x="456063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56063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3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559" name="Group 1611"/>
                <p:cNvGrpSpPr/>
                <p:nvPr/>
              </p:nvGrpSpPr>
              <p:grpSpPr>
                <a:xfrm>
                  <a:off x="3423962" y="4044945"/>
                  <a:ext cx="1262072" cy="109544"/>
                  <a:chOff x="3423962" y="4044945"/>
                  <a:chExt cx="1262072" cy="109544"/>
                </a:xfrm>
                <a:solidFill>
                  <a:srgbClr val="FFFF00"/>
                </a:solidFill>
              </p:grpSpPr>
              <p:sp>
                <p:nvSpPr>
                  <p:cNvPr id="58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5097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676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801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27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0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057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182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2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08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3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3362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42396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5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6062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60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3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Rectangle 133"/>
                <p:cNvSpPr>
                  <a:spLocks noChangeArrowheads="1"/>
                </p:cNvSpPr>
                <p:nvPr/>
              </p:nvSpPr>
              <p:spPr bwMode="auto">
                <a:xfrm>
                  <a:off x="468763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8763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3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6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Rectangle 126"/>
                <p:cNvSpPr>
                  <a:spLocks noChangeArrowheads="1"/>
                </p:cNvSpPr>
                <p:nvPr/>
              </p:nvSpPr>
              <p:spPr bwMode="auto">
                <a:xfrm>
                  <a:off x="329696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Rectangle 136"/>
                <p:cNvSpPr>
                  <a:spLocks noChangeArrowheads="1"/>
                </p:cNvSpPr>
                <p:nvPr/>
              </p:nvSpPr>
              <p:spPr bwMode="auto">
                <a:xfrm>
                  <a:off x="329696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6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3" name="Group 990"/>
              <p:cNvGrpSpPr/>
              <p:nvPr/>
            </p:nvGrpSpPr>
            <p:grpSpPr>
              <a:xfrm>
                <a:off x="3386221" y="5838152"/>
                <a:ext cx="1516094" cy="880034"/>
                <a:chOff x="3296951" y="4044939"/>
                <a:chExt cx="1516094" cy="880034"/>
              </a:xfrm>
            </p:grpSpPr>
            <p:sp>
              <p:nvSpPr>
                <p:cNvPr id="40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8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3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Rectangle 126"/>
                <p:cNvSpPr>
                  <a:spLocks noChangeArrowheads="1"/>
                </p:cNvSpPr>
                <p:nvPr/>
              </p:nvSpPr>
              <p:spPr bwMode="auto">
                <a:xfrm>
                  <a:off x="355098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1" name="Rectangle 127"/>
                <p:cNvSpPr>
                  <a:spLocks noChangeArrowheads="1"/>
                </p:cNvSpPr>
                <p:nvPr/>
              </p:nvSpPr>
              <p:spPr bwMode="auto">
                <a:xfrm>
                  <a:off x="3676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01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27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Rectangle 130"/>
                <p:cNvSpPr>
                  <a:spLocks noChangeArrowheads="1"/>
                </p:cNvSpPr>
                <p:nvPr/>
              </p:nvSpPr>
              <p:spPr bwMode="auto">
                <a:xfrm>
                  <a:off x="4057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Rectangle 131"/>
                <p:cNvSpPr>
                  <a:spLocks noChangeArrowheads="1"/>
                </p:cNvSpPr>
                <p:nvPr/>
              </p:nvSpPr>
              <p:spPr bwMode="auto">
                <a:xfrm>
                  <a:off x="4182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08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Rectangle 133"/>
                <p:cNvSpPr>
                  <a:spLocks noChangeArrowheads="1"/>
                </p:cNvSpPr>
                <p:nvPr/>
              </p:nvSpPr>
              <p:spPr bwMode="auto">
                <a:xfrm>
                  <a:off x="443363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Rectangle 136"/>
                <p:cNvSpPr>
                  <a:spLocks noChangeArrowheads="1"/>
                </p:cNvSpPr>
                <p:nvPr/>
              </p:nvSpPr>
              <p:spPr bwMode="auto">
                <a:xfrm>
                  <a:off x="355098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76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0" name="Rectangle 138"/>
                <p:cNvSpPr>
                  <a:spLocks noChangeArrowheads="1"/>
                </p:cNvSpPr>
                <p:nvPr/>
              </p:nvSpPr>
              <p:spPr bwMode="auto">
                <a:xfrm>
                  <a:off x="3801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Rectangle 139"/>
                <p:cNvSpPr>
                  <a:spLocks noChangeArrowheads="1"/>
                </p:cNvSpPr>
                <p:nvPr/>
              </p:nvSpPr>
              <p:spPr bwMode="auto">
                <a:xfrm>
                  <a:off x="3927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57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3" name="Rectangle 141"/>
                <p:cNvSpPr>
                  <a:spLocks noChangeArrowheads="1"/>
                </p:cNvSpPr>
                <p:nvPr/>
              </p:nvSpPr>
              <p:spPr bwMode="auto">
                <a:xfrm>
                  <a:off x="4182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4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08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Rectangle 143"/>
                <p:cNvSpPr>
                  <a:spLocks noChangeArrowheads="1"/>
                </p:cNvSpPr>
                <p:nvPr/>
              </p:nvSpPr>
              <p:spPr bwMode="auto">
                <a:xfrm>
                  <a:off x="443363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6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8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7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8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9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0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1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2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3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3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7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5" name="Rectangle 126"/>
                <p:cNvSpPr>
                  <a:spLocks noChangeArrowheads="1"/>
                </p:cNvSpPr>
                <p:nvPr/>
              </p:nvSpPr>
              <p:spPr bwMode="auto">
                <a:xfrm>
                  <a:off x="342397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6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2397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7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7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8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3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9" name="Rectangle 133"/>
                <p:cNvSpPr>
                  <a:spLocks noChangeArrowheads="1"/>
                </p:cNvSpPr>
                <p:nvPr/>
              </p:nvSpPr>
              <p:spPr bwMode="auto">
                <a:xfrm>
                  <a:off x="456063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0" name="Rectangle 143"/>
                <p:cNvSpPr>
                  <a:spLocks noChangeArrowheads="1"/>
                </p:cNvSpPr>
                <p:nvPr/>
              </p:nvSpPr>
              <p:spPr bwMode="auto">
                <a:xfrm>
                  <a:off x="456063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3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3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5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6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5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6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7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62" name="Group 1149"/>
                <p:cNvGrpSpPr/>
                <p:nvPr/>
              </p:nvGrpSpPr>
              <p:grpSpPr>
                <a:xfrm>
                  <a:off x="3423962" y="4044945"/>
                  <a:ext cx="1262072" cy="109544"/>
                  <a:chOff x="3423962" y="4044945"/>
                  <a:chExt cx="1262072" cy="109544"/>
                </a:xfrm>
                <a:solidFill>
                  <a:srgbClr val="FFFF00"/>
                </a:solidFill>
              </p:grpSpPr>
              <p:sp>
                <p:nvSpPr>
                  <p:cNvPr id="489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5097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0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676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801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2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27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3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057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4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182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5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08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6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3362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7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42396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8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6062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3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Rectangle 133"/>
                <p:cNvSpPr>
                  <a:spLocks noChangeArrowheads="1"/>
                </p:cNvSpPr>
                <p:nvPr/>
              </p:nvSpPr>
              <p:spPr bwMode="auto">
                <a:xfrm>
                  <a:off x="468763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8763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3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6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Rectangle 126"/>
                <p:cNvSpPr>
                  <a:spLocks noChangeArrowheads="1"/>
                </p:cNvSpPr>
                <p:nvPr/>
              </p:nvSpPr>
              <p:spPr bwMode="auto">
                <a:xfrm>
                  <a:off x="329696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29696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6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4" name="Group 991"/>
              <p:cNvGrpSpPr/>
              <p:nvPr/>
            </p:nvGrpSpPr>
            <p:grpSpPr>
              <a:xfrm>
                <a:off x="5368006" y="5838152"/>
                <a:ext cx="1516094" cy="880034"/>
                <a:chOff x="3296951" y="4044939"/>
                <a:chExt cx="1516094" cy="880034"/>
              </a:xfrm>
            </p:grpSpPr>
            <p:sp>
              <p:nvSpPr>
                <p:cNvPr id="30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8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3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Rectangle 126"/>
                <p:cNvSpPr>
                  <a:spLocks noChangeArrowheads="1"/>
                </p:cNvSpPr>
                <p:nvPr/>
              </p:nvSpPr>
              <p:spPr bwMode="auto">
                <a:xfrm>
                  <a:off x="355098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Rectangle 127"/>
                <p:cNvSpPr>
                  <a:spLocks noChangeArrowheads="1"/>
                </p:cNvSpPr>
                <p:nvPr/>
              </p:nvSpPr>
              <p:spPr bwMode="auto">
                <a:xfrm>
                  <a:off x="3676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01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27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Rectangle 130"/>
                <p:cNvSpPr>
                  <a:spLocks noChangeArrowheads="1"/>
                </p:cNvSpPr>
                <p:nvPr/>
              </p:nvSpPr>
              <p:spPr bwMode="auto">
                <a:xfrm>
                  <a:off x="4057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Rectangle 131"/>
                <p:cNvSpPr>
                  <a:spLocks noChangeArrowheads="1"/>
                </p:cNvSpPr>
                <p:nvPr/>
              </p:nvSpPr>
              <p:spPr bwMode="auto">
                <a:xfrm>
                  <a:off x="4182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08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Rectangle 133"/>
                <p:cNvSpPr>
                  <a:spLocks noChangeArrowheads="1"/>
                </p:cNvSpPr>
                <p:nvPr/>
              </p:nvSpPr>
              <p:spPr bwMode="auto">
                <a:xfrm>
                  <a:off x="443363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Rectangle 136"/>
                <p:cNvSpPr>
                  <a:spLocks noChangeArrowheads="1"/>
                </p:cNvSpPr>
                <p:nvPr/>
              </p:nvSpPr>
              <p:spPr bwMode="auto">
                <a:xfrm>
                  <a:off x="355098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76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Rectangle 138"/>
                <p:cNvSpPr>
                  <a:spLocks noChangeArrowheads="1"/>
                </p:cNvSpPr>
                <p:nvPr/>
              </p:nvSpPr>
              <p:spPr bwMode="auto">
                <a:xfrm>
                  <a:off x="3801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Rectangle 139"/>
                <p:cNvSpPr>
                  <a:spLocks noChangeArrowheads="1"/>
                </p:cNvSpPr>
                <p:nvPr/>
              </p:nvSpPr>
              <p:spPr bwMode="auto">
                <a:xfrm>
                  <a:off x="3927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57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Rectangle 141"/>
                <p:cNvSpPr>
                  <a:spLocks noChangeArrowheads="1"/>
                </p:cNvSpPr>
                <p:nvPr/>
              </p:nvSpPr>
              <p:spPr bwMode="auto">
                <a:xfrm>
                  <a:off x="4182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08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Rectangle 143"/>
                <p:cNvSpPr>
                  <a:spLocks noChangeArrowheads="1"/>
                </p:cNvSpPr>
                <p:nvPr/>
              </p:nvSpPr>
              <p:spPr bwMode="auto">
                <a:xfrm>
                  <a:off x="443363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8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3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7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Rectangle 126"/>
                <p:cNvSpPr>
                  <a:spLocks noChangeArrowheads="1"/>
                </p:cNvSpPr>
                <p:nvPr/>
              </p:nvSpPr>
              <p:spPr bwMode="auto">
                <a:xfrm>
                  <a:off x="342397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2397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7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3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Rectangle 133"/>
                <p:cNvSpPr>
                  <a:spLocks noChangeArrowheads="1"/>
                </p:cNvSpPr>
                <p:nvPr/>
              </p:nvSpPr>
              <p:spPr bwMode="auto">
                <a:xfrm>
                  <a:off x="456063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Rectangle 143"/>
                <p:cNvSpPr>
                  <a:spLocks noChangeArrowheads="1"/>
                </p:cNvSpPr>
                <p:nvPr/>
              </p:nvSpPr>
              <p:spPr bwMode="auto">
                <a:xfrm>
                  <a:off x="456063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3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365" name="Group 1052"/>
                <p:cNvGrpSpPr/>
                <p:nvPr/>
              </p:nvGrpSpPr>
              <p:grpSpPr>
                <a:xfrm>
                  <a:off x="3423962" y="4044945"/>
                  <a:ext cx="1262072" cy="109544"/>
                  <a:chOff x="3423962" y="4044945"/>
                  <a:chExt cx="1262072" cy="109544"/>
                </a:xfrm>
                <a:solidFill>
                  <a:srgbClr val="FFFF00"/>
                </a:solidFill>
              </p:grpSpPr>
              <p:sp>
                <p:nvSpPr>
                  <p:cNvPr id="39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5097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676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801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5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27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057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182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08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9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3362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42396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1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6062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6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3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Rectangle 133"/>
                <p:cNvSpPr>
                  <a:spLocks noChangeArrowheads="1"/>
                </p:cNvSpPr>
                <p:nvPr/>
              </p:nvSpPr>
              <p:spPr bwMode="auto">
                <a:xfrm>
                  <a:off x="468763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8763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3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6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Rectangle 126"/>
                <p:cNvSpPr>
                  <a:spLocks noChangeArrowheads="1"/>
                </p:cNvSpPr>
                <p:nvPr/>
              </p:nvSpPr>
              <p:spPr bwMode="auto">
                <a:xfrm>
                  <a:off x="329696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Rectangle 136"/>
                <p:cNvSpPr>
                  <a:spLocks noChangeArrowheads="1"/>
                </p:cNvSpPr>
                <p:nvPr/>
              </p:nvSpPr>
              <p:spPr bwMode="auto">
                <a:xfrm>
                  <a:off x="329696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6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96" name="Group 1648"/>
            <p:cNvGrpSpPr/>
            <p:nvPr/>
          </p:nvGrpSpPr>
          <p:grpSpPr>
            <a:xfrm>
              <a:off x="2022972" y="2293600"/>
              <a:ext cx="5479665" cy="880034"/>
              <a:chOff x="1404435" y="5838152"/>
              <a:chExt cx="5479665" cy="880034"/>
            </a:xfrm>
          </p:grpSpPr>
          <p:grpSp>
            <p:nvGrpSpPr>
              <p:cNvPr id="597" name="Group 1649"/>
              <p:cNvGrpSpPr/>
              <p:nvPr/>
            </p:nvGrpSpPr>
            <p:grpSpPr>
              <a:xfrm>
                <a:off x="1404435" y="5838152"/>
                <a:ext cx="1516094" cy="880034"/>
                <a:chOff x="3296951" y="4044939"/>
                <a:chExt cx="1516094" cy="880034"/>
              </a:xfrm>
            </p:grpSpPr>
            <p:sp>
              <p:nvSpPr>
                <p:cNvPr id="79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8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3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2" name="Rectangle 126"/>
                <p:cNvSpPr>
                  <a:spLocks noChangeArrowheads="1"/>
                </p:cNvSpPr>
                <p:nvPr/>
              </p:nvSpPr>
              <p:spPr bwMode="auto">
                <a:xfrm>
                  <a:off x="355098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3" name="Rectangle 127"/>
                <p:cNvSpPr>
                  <a:spLocks noChangeArrowheads="1"/>
                </p:cNvSpPr>
                <p:nvPr/>
              </p:nvSpPr>
              <p:spPr bwMode="auto">
                <a:xfrm>
                  <a:off x="3676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4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01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5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27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6" name="Rectangle 130"/>
                <p:cNvSpPr>
                  <a:spLocks noChangeArrowheads="1"/>
                </p:cNvSpPr>
                <p:nvPr/>
              </p:nvSpPr>
              <p:spPr bwMode="auto">
                <a:xfrm>
                  <a:off x="4057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7" name="Rectangle 131"/>
                <p:cNvSpPr>
                  <a:spLocks noChangeArrowheads="1"/>
                </p:cNvSpPr>
                <p:nvPr/>
              </p:nvSpPr>
              <p:spPr bwMode="auto">
                <a:xfrm>
                  <a:off x="4182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8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08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9" name="Rectangle 133"/>
                <p:cNvSpPr>
                  <a:spLocks noChangeArrowheads="1"/>
                </p:cNvSpPr>
                <p:nvPr/>
              </p:nvSpPr>
              <p:spPr bwMode="auto">
                <a:xfrm>
                  <a:off x="443363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0" name="Rectangle 136"/>
                <p:cNvSpPr>
                  <a:spLocks noChangeArrowheads="1"/>
                </p:cNvSpPr>
                <p:nvPr/>
              </p:nvSpPr>
              <p:spPr bwMode="auto">
                <a:xfrm>
                  <a:off x="355098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1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76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2" name="Rectangle 138"/>
                <p:cNvSpPr>
                  <a:spLocks noChangeArrowheads="1"/>
                </p:cNvSpPr>
                <p:nvPr/>
              </p:nvSpPr>
              <p:spPr bwMode="auto">
                <a:xfrm>
                  <a:off x="3801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927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4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57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5" name="Rectangle 141"/>
                <p:cNvSpPr>
                  <a:spLocks noChangeArrowheads="1"/>
                </p:cNvSpPr>
                <p:nvPr/>
              </p:nvSpPr>
              <p:spPr bwMode="auto">
                <a:xfrm>
                  <a:off x="4182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6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08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43363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8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9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0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1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2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3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4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5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3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7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7" name="Rectangle 126"/>
                <p:cNvSpPr>
                  <a:spLocks noChangeArrowheads="1"/>
                </p:cNvSpPr>
                <p:nvPr/>
              </p:nvSpPr>
              <p:spPr bwMode="auto">
                <a:xfrm>
                  <a:off x="342397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8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2397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9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7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0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3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1" name="Rectangle 133"/>
                <p:cNvSpPr>
                  <a:spLocks noChangeArrowheads="1"/>
                </p:cNvSpPr>
                <p:nvPr/>
              </p:nvSpPr>
              <p:spPr bwMode="auto">
                <a:xfrm>
                  <a:off x="456063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56063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3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3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4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5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6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7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8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9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0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1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2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3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5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6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7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8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9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54" name="Group 1906"/>
                <p:cNvGrpSpPr/>
                <p:nvPr/>
              </p:nvGrpSpPr>
              <p:grpSpPr>
                <a:xfrm>
                  <a:off x="3423962" y="4044945"/>
                  <a:ext cx="1262072" cy="109544"/>
                  <a:chOff x="3423962" y="4044945"/>
                  <a:chExt cx="1262072" cy="109544"/>
                </a:xfrm>
                <a:solidFill>
                  <a:srgbClr val="FFFF00"/>
                </a:solidFill>
              </p:grpSpPr>
              <p:sp>
                <p:nvSpPr>
                  <p:cNvPr id="881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5097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2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676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3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801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27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5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057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6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182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08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8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3362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9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42396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0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6062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55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6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7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8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9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0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1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2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4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5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3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6" name="Rectangle 133"/>
                <p:cNvSpPr>
                  <a:spLocks noChangeArrowheads="1"/>
                </p:cNvSpPr>
                <p:nvPr/>
              </p:nvSpPr>
              <p:spPr bwMode="auto">
                <a:xfrm>
                  <a:off x="468763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8763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3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9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0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2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3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6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4" name="Rectangle 126"/>
                <p:cNvSpPr>
                  <a:spLocks noChangeArrowheads="1"/>
                </p:cNvSpPr>
                <p:nvPr/>
              </p:nvSpPr>
              <p:spPr bwMode="auto">
                <a:xfrm>
                  <a:off x="329696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5" name="Rectangle 136"/>
                <p:cNvSpPr>
                  <a:spLocks noChangeArrowheads="1"/>
                </p:cNvSpPr>
                <p:nvPr/>
              </p:nvSpPr>
              <p:spPr bwMode="auto">
                <a:xfrm>
                  <a:off x="329696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6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6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7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0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8" name="Group 1650"/>
              <p:cNvGrpSpPr/>
              <p:nvPr/>
            </p:nvGrpSpPr>
            <p:grpSpPr>
              <a:xfrm>
                <a:off x="3386221" y="5838152"/>
                <a:ext cx="1516094" cy="880034"/>
                <a:chOff x="3296951" y="4044939"/>
                <a:chExt cx="1516094" cy="880034"/>
              </a:xfrm>
            </p:grpSpPr>
            <p:sp>
              <p:nvSpPr>
                <p:cNvPr id="69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8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3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5" name="Rectangle 126"/>
                <p:cNvSpPr>
                  <a:spLocks noChangeArrowheads="1"/>
                </p:cNvSpPr>
                <p:nvPr/>
              </p:nvSpPr>
              <p:spPr bwMode="auto">
                <a:xfrm>
                  <a:off x="355098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6" name="Rectangle 127"/>
                <p:cNvSpPr>
                  <a:spLocks noChangeArrowheads="1"/>
                </p:cNvSpPr>
                <p:nvPr/>
              </p:nvSpPr>
              <p:spPr bwMode="auto">
                <a:xfrm>
                  <a:off x="3676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7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01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8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27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9" name="Rectangle 130"/>
                <p:cNvSpPr>
                  <a:spLocks noChangeArrowheads="1"/>
                </p:cNvSpPr>
                <p:nvPr/>
              </p:nvSpPr>
              <p:spPr bwMode="auto">
                <a:xfrm>
                  <a:off x="4057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0" name="Rectangle 131"/>
                <p:cNvSpPr>
                  <a:spLocks noChangeArrowheads="1"/>
                </p:cNvSpPr>
                <p:nvPr/>
              </p:nvSpPr>
              <p:spPr bwMode="auto">
                <a:xfrm>
                  <a:off x="4182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1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08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2" name="Rectangle 133"/>
                <p:cNvSpPr>
                  <a:spLocks noChangeArrowheads="1"/>
                </p:cNvSpPr>
                <p:nvPr/>
              </p:nvSpPr>
              <p:spPr bwMode="auto">
                <a:xfrm>
                  <a:off x="443363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55098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4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76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5" name="Rectangle 138"/>
                <p:cNvSpPr>
                  <a:spLocks noChangeArrowheads="1"/>
                </p:cNvSpPr>
                <p:nvPr/>
              </p:nvSpPr>
              <p:spPr bwMode="auto">
                <a:xfrm>
                  <a:off x="3801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6" name="Rectangle 139"/>
                <p:cNvSpPr>
                  <a:spLocks noChangeArrowheads="1"/>
                </p:cNvSpPr>
                <p:nvPr/>
              </p:nvSpPr>
              <p:spPr bwMode="auto">
                <a:xfrm>
                  <a:off x="3927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7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57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8" name="Rectangle 141"/>
                <p:cNvSpPr>
                  <a:spLocks noChangeArrowheads="1"/>
                </p:cNvSpPr>
                <p:nvPr/>
              </p:nvSpPr>
              <p:spPr bwMode="auto">
                <a:xfrm>
                  <a:off x="4182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9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08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0" name="Rectangle 143"/>
                <p:cNvSpPr>
                  <a:spLocks noChangeArrowheads="1"/>
                </p:cNvSpPr>
                <p:nvPr/>
              </p:nvSpPr>
              <p:spPr bwMode="auto">
                <a:xfrm>
                  <a:off x="443363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1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8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2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5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6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7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3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7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0" name="Rectangle 126"/>
                <p:cNvSpPr>
                  <a:spLocks noChangeArrowheads="1"/>
                </p:cNvSpPr>
                <p:nvPr/>
              </p:nvSpPr>
              <p:spPr bwMode="auto">
                <a:xfrm>
                  <a:off x="342397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1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2397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2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7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3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4" name="Rectangle 133"/>
                <p:cNvSpPr>
                  <a:spLocks noChangeArrowheads="1"/>
                </p:cNvSpPr>
                <p:nvPr/>
              </p:nvSpPr>
              <p:spPr bwMode="auto">
                <a:xfrm>
                  <a:off x="456063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5" name="Rectangle 143"/>
                <p:cNvSpPr>
                  <a:spLocks noChangeArrowheads="1"/>
                </p:cNvSpPr>
                <p:nvPr/>
              </p:nvSpPr>
              <p:spPr bwMode="auto">
                <a:xfrm>
                  <a:off x="456063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6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3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7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8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9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0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1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2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3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4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5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6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1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2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3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757" name="Group 1809"/>
                <p:cNvGrpSpPr/>
                <p:nvPr/>
              </p:nvGrpSpPr>
              <p:grpSpPr>
                <a:xfrm>
                  <a:off x="3423962" y="4044945"/>
                  <a:ext cx="1262072" cy="109544"/>
                  <a:chOff x="3423962" y="4044945"/>
                  <a:chExt cx="1262072" cy="109544"/>
                </a:xfrm>
                <a:solidFill>
                  <a:srgbClr val="FFFF00"/>
                </a:solidFill>
              </p:grpSpPr>
              <p:sp>
                <p:nvSpPr>
                  <p:cNvPr id="784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5097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5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676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6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801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7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27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8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057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89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182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0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08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1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3362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42396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93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6062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5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9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0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1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2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3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4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5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6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7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8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3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9" name="Rectangle 133"/>
                <p:cNvSpPr>
                  <a:spLocks noChangeArrowheads="1"/>
                </p:cNvSpPr>
                <p:nvPr/>
              </p:nvSpPr>
              <p:spPr bwMode="auto">
                <a:xfrm>
                  <a:off x="468763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0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8763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1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3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2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5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6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6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7" name="Rectangle 126"/>
                <p:cNvSpPr>
                  <a:spLocks noChangeArrowheads="1"/>
                </p:cNvSpPr>
                <p:nvPr/>
              </p:nvSpPr>
              <p:spPr bwMode="auto">
                <a:xfrm>
                  <a:off x="329696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8" name="Rectangle 136"/>
                <p:cNvSpPr>
                  <a:spLocks noChangeArrowheads="1"/>
                </p:cNvSpPr>
                <p:nvPr/>
              </p:nvSpPr>
              <p:spPr bwMode="auto">
                <a:xfrm>
                  <a:off x="329696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9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6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0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1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9" name="Group 1651"/>
              <p:cNvGrpSpPr/>
              <p:nvPr/>
            </p:nvGrpSpPr>
            <p:grpSpPr>
              <a:xfrm>
                <a:off x="5368006" y="5838152"/>
                <a:ext cx="1516094" cy="880034"/>
                <a:chOff x="3296951" y="4044939"/>
                <a:chExt cx="1516094" cy="880034"/>
              </a:xfrm>
            </p:grpSpPr>
            <p:sp>
              <p:nvSpPr>
                <p:cNvPr id="60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8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7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10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22" y="42651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35" y="42651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Rectangle 126"/>
                <p:cNvSpPr>
                  <a:spLocks noChangeArrowheads="1"/>
                </p:cNvSpPr>
                <p:nvPr/>
              </p:nvSpPr>
              <p:spPr bwMode="auto">
                <a:xfrm>
                  <a:off x="355098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Rectangle 127"/>
                <p:cNvSpPr>
                  <a:spLocks noChangeArrowheads="1"/>
                </p:cNvSpPr>
                <p:nvPr/>
              </p:nvSpPr>
              <p:spPr bwMode="auto">
                <a:xfrm>
                  <a:off x="3676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01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27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Rectangle 130"/>
                <p:cNvSpPr>
                  <a:spLocks noChangeArrowheads="1"/>
                </p:cNvSpPr>
                <p:nvPr/>
              </p:nvSpPr>
              <p:spPr bwMode="auto">
                <a:xfrm>
                  <a:off x="4057397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Rectangle 131"/>
                <p:cNvSpPr>
                  <a:spLocks noChangeArrowheads="1"/>
                </p:cNvSpPr>
                <p:nvPr/>
              </p:nvSpPr>
              <p:spPr bwMode="auto">
                <a:xfrm>
                  <a:off x="4182810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Rectangle 132"/>
                <p:cNvSpPr>
                  <a:spLocks noChangeArrowheads="1"/>
                </p:cNvSpPr>
                <p:nvPr/>
              </p:nvSpPr>
              <p:spPr bwMode="auto">
                <a:xfrm>
                  <a:off x="4308222" y="4374643"/>
                  <a:ext cx="125413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Rectangle 133"/>
                <p:cNvSpPr>
                  <a:spLocks noChangeArrowheads="1"/>
                </p:cNvSpPr>
                <p:nvPr/>
              </p:nvSpPr>
              <p:spPr bwMode="auto">
                <a:xfrm>
                  <a:off x="4433635" y="4374643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Rectangle 136"/>
                <p:cNvSpPr>
                  <a:spLocks noChangeArrowheads="1"/>
                </p:cNvSpPr>
                <p:nvPr/>
              </p:nvSpPr>
              <p:spPr bwMode="auto">
                <a:xfrm>
                  <a:off x="355098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76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Rectangle 138"/>
                <p:cNvSpPr>
                  <a:spLocks noChangeArrowheads="1"/>
                </p:cNvSpPr>
                <p:nvPr/>
              </p:nvSpPr>
              <p:spPr bwMode="auto">
                <a:xfrm>
                  <a:off x="3801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Rectangle 139"/>
                <p:cNvSpPr>
                  <a:spLocks noChangeArrowheads="1"/>
                </p:cNvSpPr>
                <p:nvPr/>
              </p:nvSpPr>
              <p:spPr bwMode="auto">
                <a:xfrm>
                  <a:off x="3927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57397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Rectangle 141"/>
                <p:cNvSpPr>
                  <a:spLocks noChangeArrowheads="1"/>
                </p:cNvSpPr>
                <p:nvPr/>
              </p:nvSpPr>
              <p:spPr bwMode="auto">
                <a:xfrm>
                  <a:off x="4182810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Rectangle 142"/>
                <p:cNvSpPr>
                  <a:spLocks noChangeArrowheads="1"/>
                </p:cNvSpPr>
                <p:nvPr/>
              </p:nvSpPr>
              <p:spPr bwMode="auto">
                <a:xfrm>
                  <a:off x="4308222" y="4484180"/>
                  <a:ext cx="125413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Rectangle 143"/>
                <p:cNvSpPr>
                  <a:spLocks noChangeArrowheads="1"/>
                </p:cNvSpPr>
                <p:nvPr/>
              </p:nvSpPr>
              <p:spPr bwMode="auto">
                <a:xfrm>
                  <a:off x="4433635" y="4484180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8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7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8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7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9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10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0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22" y="4595305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1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35" y="4595305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7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3" name="Rectangle 126"/>
                <p:cNvSpPr>
                  <a:spLocks noChangeArrowheads="1"/>
                </p:cNvSpPr>
                <p:nvPr/>
              </p:nvSpPr>
              <p:spPr bwMode="auto">
                <a:xfrm>
                  <a:off x="342397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4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2397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5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7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34" y="42650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7" name="Rectangle 133"/>
                <p:cNvSpPr>
                  <a:spLocks noChangeArrowheads="1"/>
                </p:cNvSpPr>
                <p:nvPr/>
              </p:nvSpPr>
              <p:spPr bwMode="auto">
                <a:xfrm>
                  <a:off x="4560634" y="4374637"/>
                  <a:ext cx="125412" cy="10953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8" name="Rectangle 143"/>
                <p:cNvSpPr>
                  <a:spLocks noChangeArrowheads="1"/>
                </p:cNvSpPr>
                <p:nvPr/>
              </p:nvSpPr>
              <p:spPr bwMode="auto">
                <a:xfrm>
                  <a:off x="4560634" y="4484174"/>
                  <a:ext cx="125412" cy="11112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34" y="459529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4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91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5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804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6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6" y="4705370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7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9" y="4705370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8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9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8" y="4705364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5097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1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76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2" name="Rectangle 118"/>
                <p:cNvSpPr>
                  <a:spLocks noChangeArrowheads="1"/>
                </p:cNvSpPr>
                <p:nvPr/>
              </p:nvSpPr>
              <p:spPr bwMode="auto">
                <a:xfrm>
                  <a:off x="3801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3" name="Rectangle 119"/>
                <p:cNvSpPr>
                  <a:spLocks noChangeArrowheads="1"/>
                </p:cNvSpPr>
                <p:nvPr/>
              </p:nvSpPr>
              <p:spPr bwMode="auto">
                <a:xfrm>
                  <a:off x="3927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4" name="Rectangle 120"/>
                <p:cNvSpPr>
                  <a:spLocks noChangeArrowheads="1"/>
                </p:cNvSpPr>
                <p:nvPr/>
              </p:nvSpPr>
              <p:spPr bwMode="auto">
                <a:xfrm>
                  <a:off x="4057391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5" name="Rectangle 121"/>
                <p:cNvSpPr>
                  <a:spLocks noChangeArrowheads="1"/>
                </p:cNvSpPr>
                <p:nvPr/>
              </p:nvSpPr>
              <p:spPr bwMode="auto">
                <a:xfrm>
                  <a:off x="4182804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6" name="Rectangle 122"/>
                <p:cNvSpPr>
                  <a:spLocks noChangeArrowheads="1"/>
                </p:cNvSpPr>
                <p:nvPr/>
              </p:nvSpPr>
              <p:spPr bwMode="auto">
                <a:xfrm>
                  <a:off x="4308216" y="4155028"/>
                  <a:ext cx="125413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433629" y="4155028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8" name="Rectangle 116"/>
                <p:cNvSpPr>
                  <a:spLocks noChangeArrowheads="1"/>
                </p:cNvSpPr>
                <p:nvPr/>
              </p:nvSpPr>
              <p:spPr bwMode="auto">
                <a:xfrm>
                  <a:off x="342396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9" name="Rectangle 123"/>
                <p:cNvSpPr>
                  <a:spLocks noChangeArrowheads="1"/>
                </p:cNvSpPr>
                <p:nvPr/>
              </p:nvSpPr>
              <p:spPr bwMode="auto">
                <a:xfrm>
                  <a:off x="4560628" y="4155022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660" name="Group 1712"/>
                <p:cNvGrpSpPr/>
                <p:nvPr/>
              </p:nvGrpSpPr>
              <p:grpSpPr>
                <a:xfrm>
                  <a:off x="3423962" y="4044945"/>
                  <a:ext cx="1262072" cy="109544"/>
                  <a:chOff x="3423962" y="4044945"/>
                  <a:chExt cx="1262072" cy="109544"/>
                </a:xfrm>
                <a:solidFill>
                  <a:srgbClr val="FFFF00"/>
                </a:solidFill>
              </p:grpSpPr>
              <p:sp>
                <p:nvSpPr>
                  <p:cNvPr id="687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55097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8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676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8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801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27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1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057385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2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182798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3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08210" y="4044951"/>
                    <a:ext cx="125413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4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433623" y="4044951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5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342396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96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4560622" y="4044945"/>
                    <a:ext cx="125412" cy="109538"/>
                  </a:xfrm>
                  <a:prstGeom prst="rect">
                    <a:avLst/>
                  </a:prstGeom>
                  <a:grp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61" name="Rectangle 146"/>
                <p:cNvSpPr>
                  <a:spLocks noChangeArrowheads="1"/>
                </p:cNvSpPr>
                <p:nvPr/>
              </p:nvSpPr>
              <p:spPr bwMode="auto">
                <a:xfrm>
                  <a:off x="355097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76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01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4" name="Rectangle 149"/>
                <p:cNvSpPr>
                  <a:spLocks noChangeArrowheads="1"/>
                </p:cNvSpPr>
                <p:nvPr/>
              </p:nvSpPr>
              <p:spPr bwMode="auto">
                <a:xfrm>
                  <a:off x="3927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5" name="Rectangle 150"/>
                <p:cNvSpPr>
                  <a:spLocks noChangeArrowheads="1"/>
                </p:cNvSpPr>
                <p:nvPr/>
              </p:nvSpPr>
              <p:spPr bwMode="auto">
                <a:xfrm>
                  <a:off x="4057385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6" name="Rectangle 151"/>
                <p:cNvSpPr>
                  <a:spLocks noChangeArrowheads="1"/>
                </p:cNvSpPr>
                <p:nvPr/>
              </p:nvSpPr>
              <p:spPr bwMode="auto">
                <a:xfrm>
                  <a:off x="4182798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Rectangle 152"/>
                <p:cNvSpPr>
                  <a:spLocks noChangeArrowheads="1"/>
                </p:cNvSpPr>
                <p:nvPr/>
              </p:nvSpPr>
              <p:spPr bwMode="auto">
                <a:xfrm>
                  <a:off x="4308210" y="4815435"/>
                  <a:ext cx="125413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433623" y="4815435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9" name="Rectangle 146"/>
                <p:cNvSpPr>
                  <a:spLocks noChangeArrowheads="1"/>
                </p:cNvSpPr>
                <p:nvPr/>
              </p:nvSpPr>
              <p:spPr bwMode="auto">
                <a:xfrm>
                  <a:off x="342396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0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60622" y="4815429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1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3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2" name="Rectangle 133"/>
                <p:cNvSpPr>
                  <a:spLocks noChangeArrowheads="1"/>
                </p:cNvSpPr>
                <p:nvPr/>
              </p:nvSpPr>
              <p:spPr bwMode="auto">
                <a:xfrm>
                  <a:off x="468763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3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8763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4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3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5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7" name="Rectangle 123"/>
                <p:cNvSpPr>
                  <a:spLocks noChangeArrowheads="1"/>
                </p:cNvSpPr>
                <p:nvPr/>
              </p:nvSpPr>
              <p:spPr bwMode="auto">
                <a:xfrm>
                  <a:off x="468762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8" name="Rectangle 153"/>
                <p:cNvSpPr>
                  <a:spLocks noChangeArrowheads="1"/>
                </p:cNvSpPr>
                <p:nvPr/>
              </p:nvSpPr>
              <p:spPr bwMode="auto">
                <a:xfrm>
                  <a:off x="468762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9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63" y="42650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0" name="Rectangle 126"/>
                <p:cNvSpPr>
                  <a:spLocks noChangeArrowheads="1"/>
                </p:cNvSpPr>
                <p:nvPr/>
              </p:nvSpPr>
              <p:spPr bwMode="auto">
                <a:xfrm>
                  <a:off x="3296963" y="4374631"/>
                  <a:ext cx="125412" cy="10953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1" name="Rectangle 136"/>
                <p:cNvSpPr>
                  <a:spLocks noChangeArrowheads="1"/>
                </p:cNvSpPr>
                <p:nvPr/>
              </p:nvSpPr>
              <p:spPr bwMode="auto">
                <a:xfrm>
                  <a:off x="3296963" y="4484168"/>
                  <a:ext cx="125412" cy="111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2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63" y="4595293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3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7" y="4705358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4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7" y="4155016"/>
                  <a:ext cx="125412" cy="1095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5" name="Rectangle 116"/>
                <p:cNvSpPr>
                  <a:spLocks noChangeArrowheads="1"/>
                </p:cNvSpPr>
                <p:nvPr/>
              </p:nvSpPr>
              <p:spPr bwMode="auto">
                <a:xfrm>
                  <a:off x="3296951" y="4044939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6" name="Rectangle 146"/>
                <p:cNvSpPr>
                  <a:spLocks noChangeArrowheads="1"/>
                </p:cNvSpPr>
                <p:nvPr/>
              </p:nvSpPr>
              <p:spPr bwMode="auto">
                <a:xfrm>
                  <a:off x="3296951" y="4815423"/>
                  <a:ext cx="125412" cy="1095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91" name="Group 1382"/>
            <p:cNvGrpSpPr/>
            <p:nvPr/>
          </p:nvGrpSpPr>
          <p:grpSpPr>
            <a:xfrm>
              <a:off x="1600200" y="1914186"/>
              <a:ext cx="6070509" cy="4237324"/>
              <a:chOff x="966785" y="1914186"/>
              <a:chExt cx="6070509" cy="4237324"/>
            </a:xfrm>
          </p:grpSpPr>
          <p:cxnSp>
            <p:nvCxnSpPr>
              <p:cNvPr id="892" name="Straight Connector 1383"/>
              <p:cNvCxnSpPr/>
              <p:nvPr/>
            </p:nvCxnSpPr>
            <p:spPr>
              <a:xfrm>
                <a:off x="3156136" y="1920536"/>
                <a:ext cx="0" cy="4230974"/>
              </a:xfrm>
              <a:prstGeom prst="line">
                <a:avLst/>
              </a:prstGeom>
              <a:ln>
                <a:solidFill>
                  <a:srgbClr val="06BD0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Connector 1384"/>
              <p:cNvCxnSpPr/>
              <p:nvPr/>
            </p:nvCxnSpPr>
            <p:spPr>
              <a:xfrm>
                <a:off x="5203078" y="1914186"/>
                <a:ext cx="0" cy="4230974"/>
              </a:xfrm>
              <a:prstGeom prst="line">
                <a:avLst/>
              </a:prstGeom>
              <a:ln>
                <a:solidFill>
                  <a:srgbClr val="06BD0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Connector 1385"/>
              <p:cNvCxnSpPr/>
              <p:nvPr/>
            </p:nvCxnSpPr>
            <p:spPr>
              <a:xfrm>
                <a:off x="984328" y="3459420"/>
                <a:ext cx="6052966" cy="0"/>
              </a:xfrm>
              <a:prstGeom prst="line">
                <a:avLst/>
              </a:prstGeom>
              <a:ln>
                <a:solidFill>
                  <a:srgbClr val="06BD0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Connector 1386"/>
              <p:cNvCxnSpPr/>
              <p:nvPr/>
            </p:nvCxnSpPr>
            <p:spPr>
              <a:xfrm>
                <a:off x="966785" y="4705382"/>
                <a:ext cx="6052966" cy="0"/>
              </a:xfrm>
              <a:prstGeom prst="line">
                <a:avLst/>
              </a:prstGeom>
              <a:ln>
                <a:solidFill>
                  <a:srgbClr val="06BD0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6" name="Group 28"/>
            <p:cNvGrpSpPr>
              <a:grpSpLocks/>
            </p:cNvGrpSpPr>
            <p:nvPr/>
          </p:nvGrpSpPr>
          <p:grpSpPr bwMode="auto">
            <a:xfrm>
              <a:off x="4133379" y="3796541"/>
              <a:ext cx="125412" cy="661987"/>
              <a:chOff x="4897" y="2051"/>
              <a:chExt cx="79" cy="417"/>
            </a:xfrm>
          </p:grpSpPr>
          <p:sp>
            <p:nvSpPr>
              <p:cNvPr id="897" name="Rectangle 29"/>
              <p:cNvSpPr>
                <a:spLocks noChangeArrowheads="1"/>
              </p:cNvSpPr>
              <p:nvPr/>
            </p:nvSpPr>
            <p:spPr bwMode="auto">
              <a:xfrm>
                <a:off x="4897" y="2051"/>
                <a:ext cx="79" cy="7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30"/>
              <p:cNvSpPr>
                <a:spLocks noChangeArrowheads="1"/>
              </p:cNvSpPr>
              <p:nvPr/>
            </p:nvSpPr>
            <p:spPr bwMode="auto">
              <a:xfrm>
                <a:off x="4897" y="2121"/>
                <a:ext cx="79" cy="69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Rectangle 31"/>
              <p:cNvSpPr>
                <a:spLocks noChangeArrowheads="1"/>
              </p:cNvSpPr>
              <p:nvPr/>
            </p:nvSpPr>
            <p:spPr bwMode="auto">
              <a:xfrm>
                <a:off x="4897" y="2190"/>
                <a:ext cx="79" cy="69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32"/>
              <p:cNvSpPr>
                <a:spLocks noChangeArrowheads="1"/>
              </p:cNvSpPr>
              <p:nvPr/>
            </p:nvSpPr>
            <p:spPr bwMode="auto">
              <a:xfrm>
                <a:off x="4897" y="2259"/>
                <a:ext cx="79" cy="7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Rectangle 33"/>
              <p:cNvSpPr>
                <a:spLocks noChangeArrowheads="1"/>
              </p:cNvSpPr>
              <p:nvPr/>
            </p:nvSpPr>
            <p:spPr bwMode="auto">
              <a:xfrm>
                <a:off x="4897" y="2329"/>
                <a:ext cx="79" cy="69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Rectangle 34"/>
              <p:cNvSpPr>
                <a:spLocks noChangeArrowheads="1"/>
              </p:cNvSpPr>
              <p:nvPr/>
            </p:nvSpPr>
            <p:spPr bwMode="auto">
              <a:xfrm>
                <a:off x="4897" y="2398"/>
                <a:ext cx="79" cy="7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03" name="Group 2"/>
            <p:cNvGrpSpPr/>
            <p:nvPr/>
          </p:nvGrpSpPr>
          <p:grpSpPr>
            <a:xfrm>
              <a:off x="4130181" y="3796542"/>
              <a:ext cx="1257299" cy="111126"/>
              <a:chOff x="7445555" y="3685416"/>
              <a:chExt cx="1257299" cy="111126"/>
            </a:xfrm>
          </p:grpSpPr>
          <p:sp>
            <p:nvSpPr>
              <p:cNvPr id="904" name="Rectangle 43"/>
              <p:cNvSpPr>
                <a:spLocks noChangeArrowheads="1"/>
              </p:cNvSpPr>
              <p:nvPr/>
            </p:nvSpPr>
            <p:spPr bwMode="auto">
              <a:xfrm>
                <a:off x="8074205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44"/>
              <p:cNvSpPr>
                <a:spLocks noChangeArrowheads="1"/>
              </p:cNvSpPr>
              <p:nvPr/>
            </p:nvSpPr>
            <p:spPr bwMode="auto">
              <a:xfrm>
                <a:off x="7948792" y="3685416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45"/>
              <p:cNvSpPr>
                <a:spLocks noChangeArrowheads="1"/>
              </p:cNvSpPr>
              <p:nvPr/>
            </p:nvSpPr>
            <p:spPr bwMode="auto">
              <a:xfrm>
                <a:off x="7696380" y="3687004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46"/>
              <p:cNvSpPr>
                <a:spLocks noChangeArrowheads="1"/>
              </p:cNvSpPr>
              <p:nvPr/>
            </p:nvSpPr>
            <p:spPr bwMode="auto">
              <a:xfrm>
                <a:off x="7821792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47"/>
              <p:cNvSpPr>
                <a:spLocks noChangeArrowheads="1"/>
              </p:cNvSpPr>
              <p:nvPr/>
            </p:nvSpPr>
            <p:spPr bwMode="auto">
              <a:xfrm>
                <a:off x="7570967" y="3687004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Rectangle 48"/>
              <p:cNvSpPr>
                <a:spLocks noChangeArrowheads="1"/>
              </p:cNvSpPr>
              <p:nvPr/>
            </p:nvSpPr>
            <p:spPr bwMode="auto">
              <a:xfrm>
                <a:off x="7445555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Rectangle 51"/>
              <p:cNvSpPr>
                <a:spLocks noChangeArrowheads="1"/>
              </p:cNvSpPr>
              <p:nvPr/>
            </p:nvSpPr>
            <p:spPr bwMode="auto">
              <a:xfrm>
                <a:off x="8577442" y="3687004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52"/>
              <p:cNvSpPr>
                <a:spLocks noChangeArrowheads="1"/>
              </p:cNvSpPr>
              <p:nvPr/>
            </p:nvSpPr>
            <p:spPr bwMode="auto">
              <a:xfrm>
                <a:off x="8452030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53"/>
              <p:cNvSpPr>
                <a:spLocks noChangeArrowheads="1"/>
              </p:cNvSpPr>
              <p:nvPr/>
            </p:nvSpPr>
            <p:spPr bwMode="auto">
              <a:xfrm>
                <a:off x="8325030" y="3685416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54"/>
              <p:cNvSpPr>
                <a:spLocks noChangeArrowheads="1"/>
              </p:cNvSpPr>
              <p:nvPr/>
            </p:nvSpPr>
            <p:spPr bwMode="auto">
              <a:xfrm>
                <a:off x="8199617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4" name="Group 1407"/>
            <p:cNvGrpSpPr/>
            <p:nvPr/>
          </p:nvGrpSpPr>
          <p:grpSpPr>
            <a:xfrm>
              <a:off x="4138140" y="4347402"/>
              <a:ext cx="1257299" cy="111126"/>
              <a:chOff x="7445555" y="3685416"/>
              <a:chExt cx="1257299" cy="111126"/>
            </a:xfrm>
          </p:grpSpPr>
          <p:sp>
            <p:nvSpPr>
              <p:cNvPr id="915" name="Rectangle 43"/>
              <p:cNvSpPr>
                <a:spLocks noChangeArrowheads="1"/>
              </p:cNvSpPr>
              <p:nvPr/>
            </p:nvSpPr>
            <p:spPr bwMode="auto">
              <a:xfrm>
                <a:off x="8074205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Rectangle 44"/>
              <p:cNvSpPr>
                <a:spLocks noChangeArrowheads="1"/>
              </p:cNvSpPr>
              <p:nvPr/>
            </p:nvSpPr>
            <p:spPr bwMode="auto">
              <a:xfrm>
                <a:off x="7948792" y="3685416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45"/>
              <p:cNvSpPr>
                <a:spLocks noChangeArrowheads="1"/>
              </p:cNvSpPr>
              <p:nvPr/>
            </p:nvSpPr>
            <p:spPr bwMode="auto">
              <a:xfrm>
                <a:off x="7696380" y="3687004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46"/>
              <p:cNvSpPr>
                <a:spLocks noChangeArrowheads="1"/>
              </p:cNvSpPr>
              <p:nvPr/>
            </p:nvSpPr>
            <p:spPr bwMode="auto">
              <a:xfrm>
                <a:off x="7821792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Rectangle 47"/>
              <p:cNvSpPr>
                <a:spLocks noChangeArrowheads="1"/>
              </p:cNvSpPr>
              <p:nvPr/>
            </p:nvSpPr>
            <p:spPr bwMode="auto">
              <a:xfrm>
                <a:off x="7570967" y="3687004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48"/>
              <p:cNvSpPr>
                <a:spLocks noChangeArrowheads="1"/>
              </p:cNvSpPr>
              <p:nvPr/>
            </p:nvSpPr>
            <p:spPr bwMode="auto">
              <a:xfrm>
                <a:off x="7445555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51"/>
              <p:cNvSpPr>
                <a:spLocks noChangeArrowheads="1"/>
              </p:cNvSpPr>
              <p:nvPr/>
            </p:nvSpPr>
            <p:spPr bwMode="auto">
              <a:xfrm>
                <a:off x="8577442" y="3687004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Rectangle 52"/>
              <p:cNvSpPr>
                <a:spLocks noChangeArrowheads="1"/>
              </p:cNvSpPr>
              <p:nvPr/>
            </p:nvSpPr>
            <p:spPr bwMode="auto">
              <a:xfrm>
                <a:off x="8452030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53"/>
              <p:cNvSpPr>
                <a:spLocks noChangeArrowheads="1"/>
              </p:cNvSpPr>
              <p:nvPr/>
            </p:nvSpPr>
            <p:spPr bwMode="auto">
              <a:xfrm>
                <a:off x="8325030" y="3685416"/>
                <a:ext cx="125412" cy="109538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Rectangle 54"/>
              <p:cNvSpPr>
                <a:spLocks noChangeArrowheads="1"/>
              </p:cNvSpPr>
              <p:nvPr/>
            </p:nvSpPr>
            <p:spPr bwMode="auto">
              <a:xfrm>
                <a:off x="8199617" y="3685416"/>
                <a:ext cx="125412" cy="111125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25" name="Group 28"/>
            <p:cNvGrpSpPr>
              <a:grpSpLocks/>
            </p:cNvGrpSpPr>
            <p:nvPr/>
          </p:nvGrpSpPr>
          <p:grpSpPr bwMode="auto">
            <a:xfrm>
              <a:off x="5266841" y="3796541"/>
              <a:ext cx="125412" cy="661987"/>
              <a:chOff x="4897" y="2051"/>
              <a:chExt cx="79" cy="417"/>
            </a:xfrm>
          </p:grpSpPr>
          <p:sp>
            <p:nvSpPr>
              <p:cNvPr id="926" name="Rectangle 29"/>
              <p:cNvSpPr>
                <a:spLocks noChangeArrowheads="1"/>
              </p:cNvSpPr>
              <p:nvPr/>
            </p:nvSpPr>
            <p:spPr bwMode="auto">
              <a:xfrm>
                <a:off x="4897" y="2051"/>
                <a:ext cx="79" cy="7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30"/>
              <p:cNvSpPr>
                <a:spLocks noChangeArrowheads="1"/>
              </p:cNvSpPr>
              <p:nvPr/>
            </p:nvSpPr>
            <p:spPr bwMode="auto">
              <a:xfrm>
                <a:off x="4897" y="2121"/>
                <a:ext cx="79" cy="69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31"/>
              <p:cNvSpPr>
                <a:spLocks noChangeArrowheads="1"/>
              </p:cNvSpPr>
              <p:nvPr/>
            </p:nvSpPr>
            <p:spPr bwMode="auto">
              <a:xfrm>
                <a:off x="4897" y="2190"/>
                <a:ext cx="79" cy="69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32"/>
              <p:cNvSpPr>
                <a:spLocks noChangeArrowheads="1"/>
              </p:cNvSpPr>
              <p:nvPr/>
            </p:nvSpPr>
            <p:spPr bwMode="auto">
              <a:xfrm>
                <a:off x="4897" y="2259"/>
                <a:ext cx="79" cy="7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33"/>
              <p:cNvSpPr>
                <a:spLocks noChangeArrowheads="1"/>
              </p:cNvSpPr>
              <p:nvPr/>
            </p:nvSpPr>
            <p:spPr bwMode="auto">
              <a:xfrm>
                <a:off x="4897" y="2329"/>
                <a:ext cx="79" cy="69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34"/>
              <p:cNvSpPr>
                <a:spLocks noChangeArrowheads="1"/>
              </p:cNvSpPr>
              <p:nvPr/>
            </p:nvSpPr>
            <p:spPr bwMode="auto">
              <a:xfrm>
                <a:off x="4897" y="2398"/>
                <a:ext cx="79" cy="7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01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4828" r="3333"/>
          <a:stretch/>
        </p:blipFill>
        <p:spPr>
          <a:xfrm>
            <a:off x="3076826" y="838200"/>
            <a:ext cx="1190374" cy="80314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4828" r="3333"/>
          <a:stretch/>
        </p:blipFill>
        <p:spPr>
          <a:xfrm>
            <a:off x="5877082" y="843534"/>
            <a:ext cx="1190374" cy="80314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4828" r="3333"/>
          <a:stretch/>
        </p:blipFill>
        <p:spPr>
          <a:xfrm>
            <a:off x="3076826" y="3908361"/>
            <a:ext cx="1190374" cy="80314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4828" r="3333"/>
          <a:stretch/>
        </p:blipFill>
        <p:spPr>
          <a:xfrm>
            <a:off x="5877082" y="3913695"/>
            <a:ext cx="1190374" cy="803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careful of heterogeneity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t="4255" r="24415" b="8511"/>
          <a:stretch/>
        </p:blipFill>
        <p:spPr>
          <a:xfrm>
            <a:off x="838200" y="2362200"/>
            <a:ext cx="1440367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4114800" y="4265676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4114800" y="1371600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6731321" y="1368552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 t="17778" r="18808" b="18889"/>
          <a:stretch/>
        </p:blipFill>
        <p:spPr>
          <a:xfrm>
            <a:off x="6737417" y="4262628"/>
            <a:ext cx="1371600" cy="1371600"/>
          </a:xfrm>
          <a:prstGeom prst="rect">
            <a:avLst/>
          </a:prstGeom>
        </p:spPr>
      </p:pic>
      <p:cxnSp>
        <p:nvCxnSpPr>
          <p:cNvPr id="12" name="Curved Connector 11"/>
          <p:cNvCxnSpPr>
            <a:stCxn id="6" idx="3"/>
            <a:endCxn id="8" idx="2"/>
          </p:cNvCxnSpPr>
          <p:nvPr/>
        </p:nvCxnSpPr>
        <p:spPr bwMode="auto">
          <a:xfrm flipV="1">
            <a:off x="2278567" y="2743200"/>
            <a:ext cx="2522033" cy="800100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Curved Connector 12"/>
          <p:cNvCxnSpPr>
            <a:stCxn id="6" idx="3"/>
            <a:endCxn id="9" idx="2"/>
          </p:cNvCxnSpPr>
          <p:nvPr/>
        </p:nvCxnSpPr>
        <p:spPr bwMode="auto">
          <a:xfrm flipV="1">
            <a:off x="2278567" y="2740152"/>
            <a:ext cx="5138554" cy="803148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Curved Connector 15"/>
          <p:cNvCxnSpPr>
            <a:stCxn id="6" idx="3"/>
            <a:endCxn id="7" idx="0"/>
          </p:cNvCxnSpPr>
          <p:nvPr/>
        </p:nvCxnSpPr>
        <p:spPr bwMode="auto">
          <a:xfrm>
            <a:off x="2278567" y="3543300"/>
            <a:ext cx="2522033" cy="722376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9" name="Curved Connector 18"/>
          <p:cNvCxnSpPr>
            <a:stCxn id="6" idx="3"/>
            <a:endCxn id="10" idx="0"/>
          </p:cNvCxnSpPr>
          <p:nvPr/>
        </p:nvCxnSpPr>
        <p:spPr bwMode="auto">
          <a:xfrm>
            <a:off x="2278567" y="3543300"/>
            <a:ext cx="5144650" cy="719328"/>
          </a:xfrm>
          <a:prstGeom prst="curvedConnector2">
            <a:avLst/>
          </a:prstGeom>
          <a:noFill/>
          <a:ln w="38100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4297680" y="160020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846320" y="1597152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949440" y="159639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498080" y="1593342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297680" y="449580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846320" y="4492752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949440" y="4491990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7498080" y="4488942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3495201" y="1048194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146961" y="1044384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495201" y="3943794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6146961" y="3939984"/>
            <a:ext cx="457200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6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in Heterogeneous Environments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MPI does not mandate that your program run in homogeneous environments</a:t>
            </a:r>
          </a:p>
          <a:p>
            <a:r>
              <a:rPr lang="en-US" dirty="0" smtClean="0"/>
              <a:t>But many common algorithms use a homogeneity assumption, primarily for simplicity</a:t>
            </a:r>
          </a:p>
          <a:p>
            <a:pPr lvl="1"/>
            <a:r>
              <a:rPr lang="en-US" dirty="0" smtClean="0"/>
              <a:t>Assuming that all processors compute at the same speed will result in your algorithm running at the speed of the slowest processor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3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GPUs vs. Intel Xeon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dirty="0" smtClean="0"/>
              <a:t>GPU</a:t>
            </a:r>
          </a:p>
          <a:p>
            <a:pPr lvl="1"/>
            <a:r>
              <a:rPr lang="en-US" dirty="0" smtClean="0"/>
              <a:t>No MPI process on a GPU (since there’s no operating system)</a:t>
            </a:r>
          </a:p>
          <a:p>
            <a:pPr lvl="1"/>
            <a:r>
              <a:rPr lang="en-US" dirty="0" smtClean="0"/>
              <a:t>GPU systems are typically homogeneous</a:t>
            </a:r>
          </a:p>
          <a:p>
            <a:pPr lvl="2"/>
            <a:r>
              <a:rPr lang="en-US" dirty="0" smtClean="0"/>
              <a:t>Each MPI process has one or more CPU cores + one or more GPUs</a:t>
            </a:r>
          </a:p>
          <a:p>
            <a:pPr lvl="2"/>
            <a:r>
              <a:rPr lang="en-US" dirty="0" smtClean="0"/>
              <a:t>All MPI processes are “identical”</a:t>
            </a:r>
          </a:p>
          <a:p>
            <a:r>
              <a:rPr lang="en-US" dirty="0" smtClean="0"/>
              <a:t>Intel Xeon Phi</a:t>
            </a:r>
          </a:p>
          <a:p>
            <a:pPr lvl="1"/>
            <a:r>
              <a:rPr lang="en-US" dirty="0" smtClean="0"/>
              <a:t>GPU-like mode available (“offload mode”)</a:t>
            </a:r>
          </a:p>
          <a:p>
            <a:pPr lvl="1"/>
            <a:r>
              <a:rPr lang="en-US" dirty="0" smtClean="0"/>
              <a:t>Also provides a “native mode” where you can have MPI processes running on the Intel Xeon Phi (since it has an operating system)</a:t>
            </a:r>
          </a:p>
          <a:p>
            <a:pPr lvl="1"/>
            <a:r>
              <a:rPr lang="en-US" dirty="0" smtClean="0"/>
              <a:t>These systems can be heterogeneous</a:t>
            </a:r>
          </a:p>
          <a:p>
            <a:pPr lvl="2"/>
            <a:r>
              <a:rPr lang="en-US" dirty="0" smtClean="0"/>
              <a:t>Some MPI processes run on the Xeon and some run on the Xeon Phi</a:t>
            </a:r>
          </a:p>
          <a:p>
            <a:pPr lvl="2"/>
            <a:r>
              <a:rPr lang="en-US" dirty="0" smtClean="0"/>
              <a:t>Your algorithm might need to take such heterogeneity </a:t>
            </a:r>
            <a:r>
              <a:rPr lang="en-US" smtClean="0"/>
              <a:t>into account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in this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is MPI?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How to write a simple program in MPI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Running your application with MPICH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000" b="1" dirty="0" smtClean="0">
                <a:solidFill>
                  <a:srgbClr val="C00000"/>
                </a:solidFill>
              </a:rPr>
              <a:t>Slightly more advanced topics: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Non-blocking communication in MPI</a:t>
            </a:r>
          </a:p>
          <a:p>
            <a:pPr lvl="1"/>
            <a:r>
              <a:rPr lang="en-US" sz="1800" b="1" dirty="0" smtClean="0">
                <a:solidFill>
                  <a:srgbClr val="C00000"/>
                </a:solidFill>
              </a:rPr>
              <a:t>Group (collective) communication in MPI</a:t>
            </a:r>
          </a:p>
          <a:p>
            <a:pPr lvl="1"/>
            <a:r>
              <a:rPr lang="en-US" sz="1800" dirty="0" smtClean="0"/>
              <a:t>MPI </a:t>
            </a:r>
            <a:r>
              <a:rPr lang="en-US" sz="1800" dirty="0" err="1" smtClean="0"/>
              <a:t>Datatypes</a:t>
            </a:r>
            <a:endParaRPr lang="en-US" sz="1800" dirty="0" smtClean="0"/>
          </a:p>
          <a:p>
            <a:r>
              <a:rPr lang="en-US" sz="2000" dirty="0" smtClean="0"/>
              <a:t>Advanced topics:</a:t>
            </a:r>
          </a:p>
          <a:p>
            <a:pPr lvl="1"/>
            <a:r>
              <a:rPr lang="en-US" sz="1800" dirty="0" err="1" smtClean="0"/>
              <a:t>Nonblocking</a:t>
            </a:r>
            <a:r>
              <a:rPr lang="en-US" sz="1800" dirty="0" smtClean="0"/>
              <a:t> Collectives</a:t>
            </a:r>
          </a:p>
          <a:p>
            <a:pPr lvl="1"/>
            <a:r>
              <a:rPr lang="en-US" sz="1800" dirty="0" smtClean="0"/>
              <a:t>One-sided communication</a:t>
            </a:r>
          </a:p>
          <a:p>
            <a:pPr lvl="1"/>
            <a:r>
              <a:rPr lang="en-US" sz="1800" dirty="0" smtClean="0"/>
              <a:t>Hybrid Programming</a:t>
            </a:r>
          </a:p>
          <a:p>
            <a:pPr lvl="1"/>
            <a:r>
              <a:rPr lang="en-US" sz="1800" dirty="0" smtClean="0"/>
              <a:t>Network locality and Topology</a:t>
            </a:r>
          </a:p>
          <a:p>
            <a:r>
              <a:rPr lang="en-US" sz="2000" dirty="0" smtClean="0"/>
              <a:t>What’s coming in MPI-4</a:t>
            </a:r>
          </a:p>
          <a:p>
            <a:r>
              <a:rPr lang="en-US" sz="2000" dirty="0" smtClean="0"/>
              <a:t>Conclusions and Final Q/A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1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562600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 dirty="0" smtClean="0"/>
              <a:t>MPI: Message Passing Interface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The MPI Forum organized </a:t>
            </a:r>
            <a:r>
              <a:rPr lang="en-US" dirty="0"/>
              <a:t>in 1992 with broad participation by</a:t>
            </a:r>
            <a:r>
              <a:rPr lang="en-US" dirty="0" smtClean="0"/>
              <a:t>: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Vendors: </a:t>
            </a:r>
            <a:r>
              <a:rPr lang="en-US" dirty="0"/>
              <a:t>IBM, Intel, TMC, SGI, Convex, </a:t>
            </a:r>
            <a:r>
              <a:rPr lang="en-US" dirty="0" err="1" smtClean="0"/>
              <a:t>Meiko</a:t>
            </a:r>
            <a:endParaRPr lang="en-US" dirty="0" smtClean="0"/>
          </a:p>
          <a:p>
            <a:pPr lvl="2">
              <a:lnSpc>
                <a:spcPct val="105000"/>
              </a:lnSpc>
            </a:pPr>
            <a:r>
              <a:rPr lang="en-US" dirty="0" smtClean="0"/>
              <a:t>Portability </a:t>
            </a:r>
            <a:r>
              <a:rPr lang="en-US" dirty="0"/>
              <a:t>l</a:t>
            </a:r>
            <a:r>
              <a:rPr lang="en-US" dirty="0" smtClean="0"/>
              <a:t>ibrary writers: </a:t>
            </a:r>
            <a:r>
              <a:rPr lang="en-US" dirty="0"/>
              <a:t>PVM, </a:t>
            </a:r>
            <a:r>
              <a:rPr lang="en-US" dirty="0" smtClean="0"/>
              <a:t>p4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Users: </a:t>
            </a:r>
            <a:r>
              <a:rPr lang="en-US" dirty="0"/>
              <a:t>application scientists and library </a:t>
            </a:r>
            <a:r>
              <a:rPr lang="en-US" dirty="0" smtClean="0"/>
              <a:t>writers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MPI-1 finished in 18 months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Incorporates the best ideas in a “standard” way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Each function takes fixed arguments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Each function has fixed semantics</a:t>
            </a:r>
          </a:p>
          <a:p>
            <a:pPr lvl="3">
              <a:lnSpc>
                <a:spcPct val="105000"/>
              </a:lnSpc>
            </a:pPr>
            <a:r>
              <a:rPr lang="en-US" dirty="0" smtClean="0"/>
              <a:t>Standardizes what the MPI implementation provides and what the application can and cannot expect</a:t>
            </a:r>
          </a:p>
          <a:p>
            <a:pPr lvl="3">
              <a:lnSpc>
                <a:spcPct val="105000"/>
              </a:lnSpc>
            </a:pPr>
            <a:r>
              <a:rPr lang="en-US" dirty="0" smtClean="0"/>
              <a:t>Each system can implement it differently as long as the semantics match</a:t>
            </a:r>
          </a:p>
          <a:p>
            <a:pPr>
              <a:lnSpc>
                <a:spcPct val="105000"/>
              </a:lnSpc>
            </a:pPr>
            <a:r>
              <a:rPr lang="en-US" dirty="0" smtClean="0"/>
              <a:t>MPI is not…</a:t>
            </a:r>
          </a:p>
          <a:p>
            <a:pPr lvl="1">
              <a:lnSpc>
                <a:spcPct val="105000"/>
              </a:lnSpc>
            </a:pPr>
            <a:r>
              <a:rPr lang="en-US" dirty="0"/>
              <a:t>a language or compiler specification</a:t>
            </a:r>
          </a:p>
          <a:p>
            <a:pPr lvl="1">
              <a:lnSpc>
                <a:spcPct val="105000"/>
              </a:lnSpc>
            </a:pPr>
            <a:r>
              <a:rPr lang="en-US" dirty="0"/>
              <a:t>a specific implementation or </a:t>
            </a:r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to Collective Operations in MPI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Collective operations are called by all processes in a communicator.</a:t>
            </a:r>
          </a:p>
          <a:p>
            <a:r>
              <a:rPr lang="en-US" sz="2000" b="1" dirty="0" smtClean="0">
                <a:latin typeface="Courier New" pitchFamily="49" charset="0"/>
              </a:rPr>
              <a:t>MPI_BCAST</a:t>
            </a:r>
            <a:r>
              <a:rPr lang="en-US" dirty="0" smtClean="0"/>
              <a:t> distributes data from one process (the root) to all others in a communicator.</a:t>
            </a:r>
          </a:p>
          <a:p>
            <a:r>
              <a:rPr lang="en-US" sz="2000" b="1" dirty="0" smtClean="0">
                <a:latin typeface="Courier New" pitchFamily="49" charset="0"/>
              </a:rPr>
              <a:t>MPI_REDUCE</a:t>
            </a:r>
            <a:r>
              <a:rPr lang="en-US" dirty="0" smtClean="0"/>
              <a:t> combines data from all processes in the communicator and returns it to one process.</a:t>
            </a:r>
          </a:p>
          <a:p>
            <a:r>
              <a:rPr lang="en-US" dirty="0" smtClean="0"/>
              <a:t>In many numerical algorithms, </a:t>
            </a:r>
            <a:r>
              <a:rPr lang="en-US" sz="2000" b="1" dirty="0" smtClean="0">
                <a:latin typeface="Courier New" pitchFamily="49" charset="0"/>
              </a:rPr>
              <a:t>SEND/RECV</a:t>
            </a:r>
            <a:r>
              <a:rPr lang="en-US" dirty="0" smtClean="0"/>
              <a:t> can be replaced by </a:t>
            </a:r>
            <a:r>
              <a:rPr lang="en-US" sz="2000" b="1" dirty="0" smtClean="0">
                <a:latin typeface="Courier New" pitchFamily="49" charset="0"/>
              </a:rPr>
              <a:t>BCAST/REDUCE</a:t>
            </a:r>
            <a:r>
              <a:rPr lang="en-US" dirty="0" smtClean="0"/>
              <a:t>, improving both simplicity and efficiency.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Collective Communication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and computation is coordinated among a group of processes in a </a:t>
            </a:r>
            <a:r>
              <a:rPr lang="en-US" dirty="0" smtClean="0"/>
              <a:t>communicator</a:t>
            </a:r>
            <a:endParaRPr lang="en-US" dirty="0"/>
          </a:p>
          <a:p>
            <a:r>
              <a:rPr lang="en-US" dirty="0" smtClean="0"/>
              <a:t>Tags </a:t>
            </a:r>
            <a:r>
              <a:rPr lang="en-US" dirty="0"/>
              <a:t>are not used; different communicators deliver similar </a:t>
            </a:r>
            <a:r>
              <a:rPr lang="en-US" dirty="0" smtClean="0"/>
              <a:t>functionality</a:t>
            </a:r>
            <a:endParaRPr lang="en-US" dirty="0"/>
          </a:p>
          <a:p>
            <a:r>
              <a:rPr lang="en-US" dirty="0" smtClean="0"/>
              <a:t>Non-blocking </a:t>
            </a:r>
            <a:r>
              <a:rPr lang="en-US" dirty="0"/>
              <a:t>collective </a:t>
            </a:r>
            <a:r>
              <a:rPr lang="en-US" dirty="0" smtClean="0"/>
              <a:t>operations in MPI-3</a:t>
            </a:r>
            <a:endParaRPr lang="en-US" dirty="0"/>
          </a:p>
          <a:p>
            <a:pPr lvl="1"/>
            <a:r>
              <a:rPr lang="en-US" dirty="0" smtClean="0"/>
              <a:t>Covered in the advanced tutorial (but conceptually simple)</a:t>
            </a:r>
            <a:endParaRPr lang="en-US" dirty="0"/>
          </a:p>
          <a:p>
            <a:r>
              <a:rPr lang="en-US" dirty="0"/>
              <a:t>Three classes of operations: synchronization, data movement, collective </a:t>
            </a:r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Synchronization</a:t>
            </a:r>
            <a:endParaRPr lang="en-US" b="1">
              <a:latin typeface="Courier New" pitchFamily="49" charset="0"/>
            </a:endParaRP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b="1" dirty="0" smtClean="0">
                <a:latin typeface="Courier New" pitchFamily="49" charset="0"/>
              </a:rPr>
              <a:t>MPI_BARRIER(</a:t>
            </a:r>
            <a:r>
              <a:rPr lang="en-US" sz="2000" b="1" dirty="0" err="1" smtClean="0">
                <a:latin typeface="Courier New" pitchFamily="49" charset="0"/>
              </a:rPr>
              <a:t>comm</a:t>
            </a:r>
            <a:r>
              <a:rPr lang="en-US" sz="2000" b="1" dirty="0">
                <a:latin typeface="Courier New" pitchFamily="49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Blocks until all processes in the group of the communicator </a:t>
            </a:r>
            <a:r>
              <a:rPr lang="en-US" b="1" dirty="0" err="1">
                <a:latin typeface="Courier New" pitchFamily="49" charset="0"/>
              </a:rPr>
              <a:t>comm</a:t>
            </a:r>
            <a:r>
              <a:rPr lang="en-US" dirty="0"/>
              <a:t> call </a:t>
            </a:r>
            <a:r>
              <a:rPr lang="en-US" dirty="0" smtClean="0"/>
              <a:t>it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A process cannot get out of the barrier until all other processes have reached </a:t>
            </a:r>
            <a:r>
              <a:rPr lang="en-US" dirty="0" smtClean="0"/>
              <a:t>barrier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11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Collective Data Movement</a:t>
            </a:r>
          </a:p>
        </p:txBody>
      </p:sp>
      <p:sp>
        <p:nvSpPr>
          <p:cNvPr id="339971" name="Rectangle 3"/>
          <p:cNvSpPr>
            <a:spLocks noChangeArrowheads="1"/>
          </p:cNvSpPr>
          <p:nvPr/>
        </p:nvSpPr>
        <p:spPr bwMode="blackWhite">
          <a:xfrm>
            <a:off x="2514600" y="15240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9972" name="Rectangle 4"/>
          <p:cNvSpPr>
            <a:spLocks noChangeArrowheads="1"/>
          </p:cNvSpPr>
          <p:nvPr/>
        </p:nvSpPr>
        <p:spPr bwMode="blackWhite">
          <a:xfrm>
            <a:off x="2819400" y="15240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9973" name="Rectangle 5"/>
          <p:cNvSpPr>
            <a:spLocks noChangeArrowheads="1"/>
          </p:cNvSpPr>
          <p:nvPr/>
        </p:nvSpPr>
        <p:spPr bwMode="blackWhite">
          <a:xfrm>
            <a:off x="3124200" y="15240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39974" name="Group 6"/>
          <p:cNvGrpSpPr>
            <a:grpSpLocks/>
          </p:cNvGrpSpPr>
          <p:nvPr/>
        </p:nvGrpSpPr>
        <p:grpSpPr bwMode="auto">
          <a:xfrm>
            <a:off x="2209800" y="1905000"/>
            <a:ext cx="1219200" cy="304800"/>
            <a:chOff x="1008" y="1344"/>
            <a:chExt cx="768" cy="192"/>
          </a:xfrm>
        </p:grpSpPr>
        <p:sp>
          <p:nvSpPr>
            <p:cNvPr id="339975" name="Rectangle 7"/>
            <p:cNvSpPr>
              <a:spLocks noChangeArrowheads="1"/>
            </p:cNvSpPr>
            <p:nvPr/>
          </p:nvSpPr>
          <p:spPr bwMode="blackWhite">
            <a:xfrm>
              <a:off x="100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76" name="Rectangle 8"/>
            <p:cNvSpPr>
              <a:spLocks noChangeArrowheads="1"/>
            </p:cNvSpPr>
            <p:nvPr/>
          </p:nvSpPr>
          <p:spPr bwMode="blackWhite">
            <a:xfrm>
              <a:off x="120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77" name="Rectangle 9"/>
            <p:cNvSpPr>
              <a:spLocks noChangeArrowheads="1"/>
            </p:cNvSpPr>
            <p:nvPr/>
          </p:nvSpPr>
          <p:spPr bwMode="blackWhite">
            <a:xfrm>
              <a:off x="1392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78" name="Rectangle 10"/>
            <p:cNvSpPr>
              <a:spLocks noChangeArrowheads="1"/>
            </p:cNvSpPr>
            <p:nvPr/>
          </p:nvSpPr>
          <p:spPr bwMode="blackWhite">
            <a:xfrm>
              <a:off x="158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39979" name="Group 11"/>
          <p:cNvGrpSpPr>
            <a:grpSpLocks/>
          </p:cNvGrpSpPr>
          <p:nvPr/>
        </p:nvGrpSpPr>
        <p:grpSpPr bwMode="auto">
          <a:xfrm>
            <a:off x="2209800" y="2667000"/>
            <a:ext cx="1219200" cy="304800"/>
            <a:chOff x="1008" y="1344"/>
            <a:chExt cx="768" cy="192"/>
          </a:xfrm>
        </p:grpSpPr>
        <p:sp>
          <p:nvSpPr>
            <p:cNvPr id="339980" name="Rectangle 12"/>
            <p:cNvSpPr>
              <a:spLocks noChangeArrowheads="1"/>
            </p:cNvSpPr>
            <p:nvPr/>
          </p:nvSpPr>
          <p:spPr bwMode="blackWhite">
            <a:xfrm>
              <a:off x="100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81" name="Rectangle 13"/>
            <p:cNvSpPr>
              <a:spLocks noChangeArrowheads="1"/>
            </p:cNvSpPr>
            <p:nvPr/>
          </p:nvSpPr>
          <p:spPr bwMode="blackWhite">
            <a:xfrm>
              <a:off x="120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82" name="Rectangle 14"/>
            <p:cNvSpPr>
              <a:spLocks noChangeArrowheads="1"/>
            </p:cNvSpPr>
            <p:nvPr/>
          </p:nvSpPr>
          <p:spPr bwMode="blackWhite">
            <a:xfrm>
              <a:off x="1392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83" name="Rectangle 15"/>
            <p:cNvSpPr>
              <a:spLocks noChangeArrowheads="1"/>
            </p:cNvSpPr>
            <p:nvPr/>
          </p:nvSpPr>
          <p:spPr bwMode="blackWhite">
            <a:xfrm>
              <a:off x="158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39984" name="Group 16"/>
          <p:cNvGrpSpPr>
            <a:grpSpLocks/>
          </p:cNvGrpSpPr>
          <p:nvPr/>
        </p:nvGrpSpPr>
        <p:grpSpPr bwMode="auto">
          <a:xfrm>
            <a:off x="2209800" y="2286000"/>
            <a:ext cx="1219200" cy="304800"/>
            <a:chOff x="1008" y="1344"/>
            <a:chExt cx="768" cy="192"/>
          </a:xfrm>
        </p:grpSpPr>
        <p:sp>
          <p:nvSpPr>
            <p:cNvPr id="339985" name="Rectangle 17"/>
            <p:cNvSpPr>
              <a:spLocks noChangeArrowheads="1"/>
            </p:cNvSpPr>
            <p:nvPr/>
          </p:nvSpPr>
          <p:spPr bwMode="blackWhite">
            <a:xfrm>
              <a:off x="100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86" name="Rectangle 18"/>
            <p:cNvSpPr>
              <a:spLocks noChangeArrowheads="1"/>
            </p:cNvSpPr>
            <p:nvPr/>
          </p:nvSpPr>
          <p:spPr bwMode="blackWhite">
            <a:xfrm>
              <a:off x="120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87" name="Rectangle 19"/>
            <p:cNvSpPr>
              <a:spLocks noChangeArrowheads="1"/>
            </p:cNvSpPr>
            <p:nvPr/>
          </p:nvSpPr>
          <p:spPr bwMode="blackWhite">
            <a:xfrm>
              <a:off x="1392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88" name="Rectangle 20"/>
            <p:cNvSpPr>
              <a:spLocks noChangeArrowheads="1"/>
            </p:cNvSpPr>
            <p:nvPr/>
          </p:nvSpPr>
          <p:spPr bwMode="blackWhite">
            <a:xfrm>
              <a:off x="158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39989" name="Group 21"/>
          <p:cNvGrpSpPr>
            <a:grpSpLocks/>
          </p:cNvGrpSpPr>
          <p:nvPr/>
        </p:nvGrpSpPr>
        <p:grpSpPr bwMode="auto">
          <a:xfrm>
            <a:off x="6019800" y="4038600"/>
            <a:ext cx="1219200" cy="1447800"/>
            <a:chOff x="3456" y="2928"/>
            <a:chExt cx="768" cy="912"/>
          </a:xfrm>
        </p:grpSpPr>
        <p:sp>
          <p:nvSpPr>
            <p:cNvPr id="339990" name="Rectangle 22"/>
            <p:cNvSpPr>
              <a:spLocks noChangeArrowheads="1"/>
            </p:cNvSpPr>
            <p:nvPr/>
          </p:nvSpPr>
          <p:spPr bwMode="blackWhite">
            <a:xfrm>
              <a:off x="3456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A</a:t>
              </a:r>
            </a:p>
          </p:txBody>
        </p:sp>
        <p:sp>
          <p:nvSpPr>
            <p:cNvPr id="339991" name="Rectangle 23"/>
            <p:cNvSpPr>
              <a:spLocks noChangeArrowheads="1"/>
            </p:cNvSpPr>
            <p:nvPr/>
          </p:nvSpPr>
          <p:spPr bwMode="blackWhite">
            <a:xfrm>
              <a:off x="3648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92" name="Rectangle 24"/>
            <p:cNvSpPr>
              <a:spLocks noChangeArrowheads="1"/>
            </p:cNvSpPr>
            <p:nvPr/>
          </p:nvSpPr>
          <p:spPr bwMode="blackWhite">
            <a:xfrm>
              <a:off x="3840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93" name="Rectangle 25"/>
            <p:cNvSpPr>
              <a:spLocks noChangeArrowheads="1"/>
            </p:cNvSpPr>
            <p:nvPr/>
          </p:nvSpPr>
          <p:spPr bwMode="blackWhite">
            <a:xfrm>
              <a:off x="4032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94" name="Rectangle 26"/>
            <p:cNvSpPr>
              <a:spLocks noChangeArrowheads="1"/>
            </p:cNvSpPr>
            <p:nvPr/>
          </p:nvSpPr>
          <p:spPr bwMode="blackWhite">
            <a:xfrm>
              <a:off x="3456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B</a:t>
              </a:r>
            </a:p>
          </p:txBody>
        </p:sp>
        <p:sp>
          <p:nvSpPr>
            <p:cNvPr id="339995" name="Rectangle 27"/>
            <p:cNvSpPr>
              <a:spLocks noChangeArrowheads="1"/>
            </p:cNvSpPr>
            <p:nvPr/>
          </p:nvSpPr>
          <p:spPr bwMode="blackWhite">
            <a:xfrm>
              <a:off x="3648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96" name="Rectangle 28"/>
            <p:cNvSpPr>
              <a:spLocks noChangeArrowheads="1"/>
            </p:cNvSpPr>
            <p:nvPr/>
          </p:nvSpPr>
          <p:spPr bwMode="blackWhite">
            <a:xfrm>
              <a:off x="3840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97" name="Rectangle 29"/>
            <p:cNvSpPr>
              <a:spLocks noChangeArrowheads="1"/>
            </p:cNvSpPr>
            <p:nvPr/>
          </p:nvSpPr>
          <p:spPr bwMode="blackWhite">
            <a:xfrm>
              <a:off x="4032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9998" name="Rectangle 30"/>
            <p:cNvSpPr>
              <a:spLocks noChangeArrowheads="1"/>
            </p:cNvSpPr>
            <p:nvPr/>
          </p:nvSpPr>
          <p:spPr bwMode="blackWhite">
            <a:xfrm>
              <a:off x="3456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D</a:t>
              </a:r>
            </a:p>
          </p:txBody>
        </p:sp>
        <p:sp>
          <p:nvSpPr>
            <p:cNvPr id="339999" name="Rectangle 31"/>
            <p:cNvSpPr>
              <a:spLocks noChangeArrowheads="1"/>
            </p:cNvSpPr>
            <p:nvPr/>
          </p:nvSpPr>
          <p:spPr bwMode="blackWhite">
            <a:xfrm>
              <a:off x="3648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00" name="Rectangle 32"/>
            <p:cNvSpPr>
              <a:spLocks noChangeArrowheads="1"/>
            </p:cNvSpPr>
            <p:nvPr/>
          </p:nvSpPr>
          <p:spPr bwMode="blackWhite">
            <a:xfrm>
              <a:off x="3840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01" name="Rectangle 33"/>
            <p:cNvSpPr>
              <a:spLocks noChangeArrowheads="1"/>
            </p:cNvSpPr>
            <p:nvPr/>
          </p:nvSpPr>
          <p:spPr bwMode="blackWhite">
            <a:xfrm>
              <a:off x="4032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02" name="Rectangle 34"/>
            <p:cNvSpPr>
              <a:spLocks noChangeArrowheads="1"/>
            </p:cNvSpPr>
            <p:nvPr/>
          </p:nvSpPr>
          <p:spPr bwMode="blackWhite">
            <a:xfrm>
              <a:off x="3456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C</a:t>
              </a:r>
            </a:p>
          </p:txBody>
        </p:sp>
        <p:sp>
          <p:nvSpPr>
            <p:cNvPr id="340003" name="Rectangle 35"/>
            <p:cNvSpPr>
              <a:spLocks noChangeArrowheads="1"/>
            </p:cNvSpPr>
            <p:nvPr/>
          </p:nvSpPr>
          <p:spPr bwMode="blackWhite">
            <a:xfrm>
              <a:off x="364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04" name="Rectangle 36"/>
            <p:cNvSpPr>
              <a:spLocks noChangeArrowheads="1"/>
            </p:cNvSpPr>
            <p:nvPr/>
          </p:nvSpPr>
          <p:spPr bwMode="blackWhite">
            <a:xfrm>
              <a:off x="384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05" name="Rectangle 37"/>
            <p:cNvSpPr>
              <a:spLocks noChangeArrowheads="1"/>
            </p:cNvSpPr>
            <p:nvPr/>
          </p:nvSpPr>
          <p:spPr bwMode="blackWhite">
            <a:xfrm>
              <a:off x="403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40006" name="Rectangle 38"/>
          <p:cNvSpPr>
            <a:spLocks noChangeArrowheads="1"/>
          </p:cNvSpPr>
          <p:nvPr/>
        </p:nvSpPr>
        <p:spPr bwMode="blackWhite">
          <a:xfrm>
            <a:off x="2514600" y="4038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340007" name="Rectangle 39"/>
          <p:cNvSpPr>
            <a:spLocks noChangeArrowheads="1"/>
          </p:cNvSpPr>
          <p:nvPr/>
        </p:nvSpPr>
        <p:spPr bwMode="blackWhite">
          <a:xfrm>
            <a:off x="2819400" y="4038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340008" name="Rectangle 40"/>
          <p:cNvSpPr>
            <a:spLocks noChangeArrowheads="1"/>
          </p:cNvSpPr>
          <p:nvPr/>
        </p:nvSpPr>
        <p:spPr bwMode="blackWhite">
          <a:xfrm>
            <a:off x="3124200" y="4038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340009" name="Rectangle 41"/>
          <p:cNvSpPr>
            <a:spLocks noChangeArrowheads="1"/>
          </p:cNvSpPr>
          <p:nvPr/>
        </p:nvSpPr>
        <p:spPr bwMode="blackWhite">
          <a:xfrm>
            <a:off x="2514600" y="4419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10" name="Rectangle 42"/>
          <p:cNvSpPr>
            <a:spLocks noChangeArrowheads="1"/>
          </p:cNvSpPr>
          <p:nvPr/>
        </p:nvSpPr>
        <p:spPr bwMode="blackWhite">
          <a:xfrm>
            <a:off x="2819400" y="4419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11" name="Rectangle 43"/>
          <p:cNvSpPr>
            <a:spLocks noChangeArrowheads="1"/>
          </p:cNvSpPr>
          <p:nvPr/>
        </p:nvSpPr>
        <p:spPr bwMode="blackWhite">
          <a:xfrm>
            <a:off x="3124200" y="4419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12" name="Rectangle 44"/>
          <p:cNvSpPr>
            <a:spLocks noChangeArrowheads="1"/>
          </p:cNvSpPr>
          <p:nvPr/>
        </p:nvSpPr>
        <p:spPr bwMode="blackWhite">
          <a:xfrm>
            <a:off x="2514600" y="5181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13" name="Rectangle 45"/>
          <p:cNvSpPr>
            <a:spLocks noChangeArrowheads="1"/>
          </p:cNvSpPr>
          <p:nvPr/>
        </p:nvSpPr>
        <p:spPr bwMode="blackWhite">
          <a:xfrm>
            <a:off x="2819400" y="5181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14" name="Rectangle 46"/>
          <p:cNvSpPr>
            <a:spLocks noChangeArrowheads="1"/>
          </p:cNvSpPr>
          <p:nvPr/>
        </p:nvSpPr>
        <p:spPr bwMode="blackWhite">
          <a:xfrm>
            <a:off x="3124200" y="5181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15" name="Rectangle 47"/>
          <p:cNvSpPr>
            <a:spLocks noChangeArrowheads="1"/>
          </p:cNvSpPr>
          <p:nvPr/>
        </p:nvSpPr>
        <p:spPr bwMode="blackWhite">
          <a:xfrm>
            <a:off x="2514600" y="4800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16" name="Rectangle 48"/>
          <p:cNvSpPr>
            <a:spLocks noChangeArrowheads="1"/>
          </p:cNvSpPr>
          <p:nvPr/>
        </p:nvSpPr>
        <p:spPr bwMode="blackWhite">
          <a:xfrm>
            <a:off x="2819400" y="4800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17" name="Rectangle 49"/>
          <p:cNvSpPr>
            <a:spLocks noChangeArrowheads="1"/>
          </p:cNvSpPr>
          <p:nvPr/>
        </p:nvSpPr>
        <p:spPr bwMode="blackWhite">
          <a:xfrm>
            <a:off x="3124200" y="4800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40018" name="Group 50"/>
          <p:cNvGrpSpPr>
            <a:grpSpLocks/>
          </p:cNvGrpSpPr>
          <p:nvPr/>
        </p:nvGrpSpPr>
        <p:grpSpPr bwMode="auto">
          <a:xfrm>
            <a:off x="6019800" y="1524000"/>
            <a:ext cx="1219200" cy="1447800"/>
            <a:chOff x="3504" y="1344"/>
            <a:chExt cx="768" cy="912"/>
          </a:xfrm>
        </p:grpSpPr>
        <p:sp>
          <p:nvSpPr>
            <p:cNvPr id="340019" name="Rectangle 51"/>
            <p:cNvSpPr>
              <a:spLocks noChangeArrowheads="1"/>
            </p:cNvSpPr>
            <p:nvPr/>
          </p:nvSpPr>
          <p:spPr bwMode="blackWhite">
            <a:xfrm>
              <a:off x="350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A</a:t>
              </a:r>
            </a:p>
          </p:txBody>
        </p:sp>
        <p:sp>
          <p:nvSpPr>
            <p:cNvPr id="340020" name="Rectangle 52"/>
            <p:cNvSpPr>
              <a:spLocks noChangeArrowheads="1"/>
            </p:cNvSpPr>
            <p:nvPr/>
          </p:nvSpPr>
          <p:spPr bwMode="blackWhite">
            <a:xfrm>
              <a:off x="3696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21" name="Rectangle 53"/>
            <p:cNvSpPr>
              <a:spLocks noChangeArrowheads="1"/>
            </p:cNvSpPr>
            <p:nvPr/>
          </p:nvSpPr>
          <p:spPr bwMode="blackWhite">
            <a:xfrm>
              <a:off x="388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22" name="Rectangle 54"/>
            <p:cNvSpPr>
              <a:spLocks noChangeArrowheads="1"/>
            </p:cNvSpPr>
            <p:nvPr/>
          </p:nvSpPr>
          <p:spPr bwMode="blackWhite">
            <a:xfrm>
              <a:off x="408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23" name="Rectangle 55"/>
            <p:cNvSpPr>
              <a:spLocks noChangeArrowheads="1"/>
            </p:cNvSpPr>
            <p:nvPr/>
          </p:nvSpPr>
          <p:spPr bwMode="blackWhite">
            <a:xfrm>
              <a:off x="3504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A</a:t>
              </a:r>
            </a:p>
          </p:txBody>
        </p:sp>
        <p:sp>
          <p:nvSpPr>
            <p:cNvPr id="340024" name="Rectangle 56"/>
            <p:cNvSpPr>
              <a:spLocks noChangeArrowheads="1"/>
            </p:cNvSpPr>
            <p:nvPr/>
          </p:nvSpPr>
          <p:spPr bwMode="blackWhite">
            <a:xfrm>
              <a:off x="3696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25" name="Rectangle 57"/>
            <p:cNvSpPr>
              <a:spLocks noChangeArrowheads="1"/>
            </p:cNvSpPr>
            <p:nvPr/>
          </p:nvSpPr>
          <p:spPr bwMode="blackWhite">
            <a:xfrm>
              <a:off x="3888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26" name="Rectangle 58"/>
            <p:cNvSpPr>
              <a:spLocks noChangeArrowheads="1"/>
            </p:cNvSpPr>
            <p:nvPr/>
          </p:nvSpPr>
          <p:spPr bwMode="blackWhite">
            <a:xfrm>
              <a:off x="4080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27" name="Rectangle 59"/>
            <p:cNvSpPr>
              <a:spLocks noChangeArrowheads="1"/>
            </p:cNvSpPr>
            <p:nvPr/>
          </p:nvSpPr>
          <p:spPr bwMode="blackWhite">
            <a:xfrm>
              <a:off x="3504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A</a:t>
              </a:r>
            </a:p>
          </p:txBody>
        </p:sp>
        <p:sp>
          <p:nvSpPr>
            <p:cNvPr id="340028" name="Rectangle 60"/>
            <p:cNvSpPr>
              <a:spLocks noChangeArrowheads="1"/>
            </p:cNvSpPr>
            <p:nvPr/>
          </p:nvSpPr>
          <p:spPr bwMode="blackWhite">
            <a:xfrm>
              <a:off x="3696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29" name="Rectangle 61"/>
            <p:cNvSpPr>
              <a:spLocks noChangeArrowheads="1"/>
            </p:cNvSpPr>
            <p:nvPr/>
          </p:nvSpPr>
          <p:spPr bwMode="blackWhite">
            <a:xfrm>
              <a:off x="3888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30" name="Rectangle 62"/>
            <p:cNvSpPr>
              <a:spLocks noChangeArrowheads="1"/>
            </p:cNvSpPr>
            <p:nvPr/>
          </p:nvSpPr>
          <p:spPr bwMode="blackWhite">
            <a:xfrm>
              <a:off x="4080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31" name="Rectangle 63"/>
            <p:cNvSpPr>
              <a:spLocks noChangeArrowheads="1"/>
            </p:cNvSpPr>
            <p:nvPr/>
          </p:nvSpPr>
          <p:spPr bwMode="blackWhite">
            <a:xfrm>
              <a:off x="3504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A</a:t>
              </a:r>
            </a:p>
          </p:txBody>
        </p:sp>
        <p:sp>
          <p:nvSpPr>
            <p:cNvPr id="340032" name="Rectangle 64"/>
            <p:cNvSpPr>
              <a:spLocks noChangeArrowheads="1"/>
            </p:cNvSpPr>
            <p:nvPr/>
          </p:nvSpPr>
          <p:spPr bwMode="blackWhite">
            <a:xfrm>
              <a:off x="3696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33" name="Rectangle 65"/>
            <p:cNvSpPr>
              <a:spLocks noChangeArrowheads="1"/>
            </p:cNvSpPr>
            <p:nvPr/>
          </p:nvSpPr>
          <p:spPr bwMode="blackWhite">
            <a:xfrm>
              <a:off x="3888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34" name="Rectangle 66"/>
            <p:cNvSpPr>
              <a:spLocks noChangeArrowheads="1"/>
            </p:cNvSpPr>
            <p:nvPr/>
          </p:nvSpPr>
          <p:spPr bwMode="blackWhite">
            <a:xfrm>
              <a:off x="4080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40035" name="Line 67"/>
          <p:cNvSpPr>
            <a:spLocks noChangeShapeType="1"/>
          </p:cNvSpPr>
          <p:nvPr/>
        </p:nvSpPr>
        <p:spPr bwMode="blackWhite">
          <a:xfrm>
            <a:off x="3962400" y="2133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36" name="Text Box 68"/>
          <p:cNvSpPr txBox="1">
            <a:spLocks noChangeArrowheads="1"/>
          </p:cNvSpPr>
          <p:nvPr/>
        </p:nvSpPr>
        <p:spPr bwMode="blackWhite">
          <a:xfrm>
            <a:off x="4241850" y="1766888"/>
            <a:ext cx="12175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Broadcast</a:t>
            </a:r>
            <a:endParaRPr lang="en-US" sz="2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37" name="Line 69"/>
          <p:cNvSpPr>
            <a:spLocks noChangeShapeType="1"/>
          </p:cNvSpPr>
          <p:nvPr/>
        </p:nvSpPr>
        <p:spPr bwMode="blackWhite">
          <a:xfrm>
            <a:off x="4038600" y="43434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38" name="Line 70"/>
          <p:cNvSpPr>
            <a:spLocks noChangeShapeType="1"/>
          </p:cNvSpPr>
          <p:nvPr/>
        </p:nvSpPr>
        <p:spPr bwMode="blackWhite">
          <a:xfrm>
            <a:off x="4038600" y="5257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39" name="Text Box 71"/>
          <p:cNvSpPr txBox="1">
            <a:spLocks noChangeArrowheads="1"/>
          </p:cNvSpPr>
          <p:nvPr/>
        </p:nvSpPr>
        <p:spPr bwMode="blackWhite">
          <a:xfrm>
            <a:off x="4313254" y="3976688"/>
            <a:ext cx="9159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Scatter</a:t>
            </a:r>
            <a:endParaRPr lang="en-US" sz="2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040" name="Text Box 72"/>
          <p:cNvSpPr txBox="1">
            <a:spLocks noChangeArrowheads="1"/>
          </p:cNvSpPr>
          <p:nvPr/>
        </p:nvSpPr>
        <p:spPr bwMode="blackWhite">
          <a:xfrm>
            <a:off x="4327331" y="4876800"/>
            <a:ext cx="9068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Gather</a:t>
            </a:r>
            <a:endParaRPr lang="en-US" sz="240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40041" name="Group 73"/>
          <p:cNvGrpSpPr>
            <a:grpSpLocks/>
          </p:cNvGrpSpPr>
          <p:nvPr/>
        </p:nvGrpSpPr>
        <p:grpSpPr bwMode="auto">
          <a:xfrm>
            <a:off x="1589088" y="1524000"/>
            <a:ext cx="925513" cy="3962400"/>
            <a:chOff x="713" y="1344"/>
            <a:chExt cx="583" cy="2496"/>
          </a:xfrm>
        </p:grpSpPr>
        <p:sp>
          <p:nvSpPr>
            <p:cNvPr id="340042" name="Rectangle 74"/>
            <p:cNvSpPr>
              <a:spLocks noChangeArrowheads="1"/>
            </p:cNvSpPr>
            <p:nvPr/>
          </p:nvSpPr>
          <p:spPr bwMode="blackWhite">
            <a:xfrm>
              <a:off x="110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</a:rPr>
                <a:t>A</a:t>
              </a:r>
            </a:p>
          </p:txBody>
        </p:sp>
        <p:sp>
          <p:nvSpPr>
            <p:cNvPr id="340043" name="Rectangle 75"/>
            <p:cNvSpPr>
              <a:spLocks noChangeArrowheads="1"/>
            </p:cNvSpPr>
            <p:nvPr/>
          </p:nvSpPr>
          <p:spPr bwMode="blackWhite">
            <a:xfrm>
              <a:off x="1104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A</a:t>
              </a:r>
            </a:p>
          </p:txBody>
        </p:sp>
        <p:sp>
          <p:nvSpPr>
            <p:cNvPr id="340044" name="Rectangle 76"/>
            <p:cNvSpPr>
              <a:spLocks noChangeArrowheads="1"/>
            </p:cNvSpPr>
            <p:nvPr/>
          </p:nvSpPr>
          <p:spPr bwMode="blackWhite">
            <a:xfrm>
              <a:off x="1104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45" name="Rectangle 77"/>
            <p:cNvSpPr>
              <a:spLocks noChangeArrowheads="1"/>
            </p:cNvSpPr>
            <p:nvPr/>
          </p:nvSpPr>
          <p:spPr bwMode="blackWhite">
            <a:xfrm>
              <a:off x="1104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046" name="Rectangle 78"/>
            <p:cNvSpPr>
              <a:spLocks noChangeArrowheads="1"/>
            </p:cNvSpPr>
            <p:nvPr/>
          </p:nvSpPr>
          <p:spPr bwMode="blackWhite">
            <a:xfrm>
              <a:off x="110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340047" name="Group 79"/>
            <p:cNvGrpSpPr>
              <a:grpSpLocks/>
            </p:cNvGrpSpPr>
            <p:nvPr/>
          </p:nvGrpSpPr>
          <p:grpSpPr bwMode="auto">
            <a:xfrm>
              <a:off x="713" y="1344"/>
              <a:ext cx="234" cy="894"/>
              <a:chOff x="583" y="1320"/>
              <a:chExt cx="234" cy="894"/>
            </a:xfrm>
          </p:grpSpPr>
          <p:sp>
            <p:nvSpPr>
              <p:cNvPr id="340048" name="Text Box 80"/>
              <p:cNvSpPr txBox="1">
                <a:spLocks noChangeArrowheads="1"/>
              </p:cNvSpPr>
              <p:nvPr/>
            </p:nvSpPr>
            <p:spPr bwMode="blackWhite">
              <a:xfrm>
                <a:off x="583" y="132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P0</a:t>
                </a:r>
              </a:p>
            </p:txBody>
          </p:sp>
          <p:sp>
            <p:nvSpPr>
              <p:cNvPr id="340049" name="Text Box 81"/>
              <p:cNvSpPr txBox="1">
                <a:spLocks noChangeArrowheads="1"/>
              </p:cNvSpPr>
              <p:nvPr/>
            </p:nvSpPr>
            <p:spPr bwMode="blackWhite">
              <a:xfrm>
                <a:off x="583" y="154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P1</a:t>
                </a:r>
              </a:p>
            </p:txBody>
          </p:sp>
          <p:sp>
            <p:nvSpPr>
              <p:cNvPr id="340050" name="Text Box 82"/>
              <p:cNvSpPr txBox="1">
                <a:spLocks noChangeArrowheads="1"/>
              </p:cNvSpPr>
              <p:nvPr/>
            </p:nvSpPr>
            <p:spPr bwMode="blackWhite">
              <a:xfrm>
                <a:off x="583" y="178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P2</a:t>
                </a:r>
              </a:p>
            </p:txBody>
          </p:sp>
          <p:sp>
            <p:nvSpPr>
              <p:cNvPr id="340051" name="Text Box 83"/>
              <p:cNvSpPr txBox="1">
                <a:spLocks noChangeArrowheads="1"/>
              </p:cNvSpPr>
              <p:nvPr/>
            </p:nvSpPr>
            <p:spPr bwMode="blackWhite">
              <a:xfrm>
                <a:off x="583" y="202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 dirty="0">
                    <a:solidFill>
                      <a:schemeClr val="bg2">
                        <a:lumMod val="10000"/>
                      </a:schemeClr>
                    </a:solidFill>
                  </a:rPr>
                  <a:t>P3</a:t>
                </a:r>
              </a:p>
            </p:txBody>
          </p:sp>
        </p:grpSp>
        <p:grpSp>
          <p:nvGrpSpPr>
            <p:cNvPr id="340052" name="Group 84"/>
            <p:cNvGrpSpPr>
              <a:grpSpLocks/>
            </p:cNvGrpSpPr>
            <p:nvPr/>
          </p:nvGrpSpPr>
          <p:grpSpPr bwMode="auto">
            <a:xfrm>
              <a:off x="713" y="2880"/>
              <a:ext cx="234" cy="894"/>
              <a:chOff x="583" y="1320"/>
              <a:chExt cx="234" cy="894"/>
            </a:xfrm>
          </p:grpSpPr>
          <p:sp>
            <p:nvSpPr>
              <p:cNvPr id="340053" name="Text Box 85"/>
              <p:cNvSpPr txBox="1">
                <a:spLocks noChangeArrowheads="1"/>
              </p:cNvSpPr>
              <p:nvPr/>
            </p:nvSpPr>
            <p:spPr bwMode="blackWhite">
              <a:xfrm>
                <a:off x="583" y="132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 dirty="0">
                    <a:solidFill>
                      <a:schemeClr val="bg2">
                        <a:lumMod val="10000"/>
                      </a:schemeClr>
                    </a:solidFill>
                  </a:rPr>
                  <a:t>P0</a:t>
                </a:r>
              </a:p>
            </p:txBody>
          </p:sp>
          <p:sp>
            <p:nvSpPr>
              <p:cNvPr id="340054" name="Text Box 86"/>
              <p:cNvSpPr txBox="1">
                <a:spLocks noChangeArrowheads="1"/>
              </p:cNvSpPr>
              <p:nvPr/>
            </p:nvSpPr>
            <p:spPr bwMode="blackWhite">
              <a:xfrm>
                <a:off x="583" y="154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P1</a:t>
                </a:r>
              </a:p>
            </p:txBody>
          </p:sp>
          <p:sp>
            <p:nvSpPr>
              <p:cNvPr id="340055" name="Text Box 87"/>
              <p:cNvSpPr txBox="1">
                <a:spLocks noChangeArrowheads="1"/>
              </p:cNvSpPr>
              <p:nvPr/>
            </p:nvSpPr>
            <p:spPr bwMode="blackWhite">
              <a:xfrm>
                <a:off x="583" y="178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P2</a:t>
                </a:r>
              </a:p>
            </p:txBody>
          </p:sp>
          <p:sp>
            <p:nvSpPr>
              <p:cNvPr id="340056" name="Text Box 88"/>
              <p:cNvSpPr txBox="1">
                <a:spLocks noChangeArrowheads="1"/>
              </p:cNvSpPr>
              <p:nvPr/>
            </p:nvSpPr>
            <p:spPr bwMode="blackWhite">
              <a:xfrm>
                <a:off x="583" y="202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P3</a:t>
                </a:r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Collective Data Movement</a:t>
            </a:r>
          </a:p>
        </p:txBody>
      </p:sp>
      <p:grpSp>
        <p:nvGrpSpPr>
          <p:cNvPr id="340995" name="Group 3"/>
          <p:cNvGrpSpPr>
            <a:grpSpLocks/>
          </p:cNvGrpSpPr>
          <p:nvPr/>
        </p:nvGrpSpPr>
        <p:grpSpPr bwMode="auto">
          <a:xfrm>
            <a:off x="2133600" y="1593850"/>
            <a:ext cx="1219200" cy="304800"/>
            <a:chOff x="1104" y="1344"/>
            <a:chExt cx="768" cy="192"/>
          </a:xfrm>
        </p:grpSpPr>
        <p:sp>
          <p:nvSpPr>
            <p:cNvPr id="340996" name="Rectangle 4"/>
            <p:cNvSpPr>
              <a:spLocks noChangeArrowheads="1"/>
            </p:cNvSpPr>
            <p:nvPr/>
          </p:nvSpPr>
          <p:spPr bwMode="blackWhite">
            <a:xfrm>
              <a:off x="110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A</a:t>
              </a:r>
            </a:p>
          </p:txBody>
        </p:sp>
        <p:sp>
          <p:nvSpPr>
            <p:cNvPr id="340997" name="Rectangle 5"/>
            <p:cNvSpPr>
              <a:spLocks noChangeArrowheads="1"/>
            </p:cNvSpPr>
            <p:nvPr/>
          </p:nvSpPr>
          <p:spPr bwMode="blackWhite">
            <a:xfrm>
              <a:off x="1296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998" name="Rectangle 6"/>
            <p:cNvSpPr>
              <a:spLocks noChangeArrowheads="1"/>
            </p:cNvSpPr>
            <p:nvPr/>
          </p:nvSpPr>
          <p:spPr bwMode="blackWhite">
            <a:xfrm>
              <a:off x="148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0999" name="Rectangle 7"/>
            <p:cNvSpPr>
              <a:spLocks noChangeArrowheads="1"/>
            </p:cNvSpPr>
            <p:nvPr/>
          </p:nvSpPr>
          <p:spPr bwMode="blackWhite">
            <a:xfrm>
              <a:off x="168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41000" name="Group 8"/>
          <p:cNvGrpSpPr>
            <a:grpSpLocks/>
          </p:cNvGrpSpPr>
          <p:nvPr/>
        </p:nvGrpSpPr>
        <p:grpSpPr bwMode="auto">
          <a:xfrm>
            <a:off x="2133600" y="1943100"/>
            <a:ext cx="1219200" cy="304800"/>
            <a:chOff x="1104" y="1584"/>
            <a:chExt cx="768" cy="192"/>
          </a:xfrm>
        </p:grpSpPr>
        <p:sp>
          <p:nvSpPr>
            <p:cNvPr id="341001" name="Rectangle 9"/>
            <p:cNvSpPr>
              <a:spLocks noChangeArrowheads="1"/>
            </p:cNvSpPr>
            <p:nvPr/>
          </p:nvSpPr>
          <p:spPr bwMode="blackWhite">
            <a:xfrm>
              <a:off x="1104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B</a:t>
              </a:r>
            </a:p>
          </p:txBody>
        </p:sp>
        <p:sp>
          <p:nvSpPr>
            <p:cNvPr id="341002" name="Rectangle 10"/>
            <p:cNvSpPr>
              <a:spLocks noChangeArrowheads="1"/>
            </p:cNvSpPr>
            <p:nvPr/>
          </p:nvSpPr>
          <p:spPr bwMode="blackWhite">
            <a:xfrm>
              <a:off x="1296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1003" name="Rectangle 11"/>
            <p:cNvSpPr>
              <a:spLocks noChangeArrowheads="1"/>
            </p:cNvSpPr>
            <p:nvPr/>
          </p:nvSpPr>
          <p:spPr bwMode="blackWhite">
            <a:xfrm>
              <a:off x="1488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1004" name="Rectangle 12"/>
            <p:cNvSpPr>
              <a:spLocks noChangeArrowheads="1"/>
            </p:cNvSpPr>
            <p:nvPr/>
          </p:nvSpPr>
          <p:spPr bwMode="blackWhite">
            <a:xfrm>
              <a:off x="1680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41005" name="Group 13"/>
          <p:cNvGrpSpPr>
            <a:grpSpLocks/>
          </p:cNvGrpSpPr>
          <p:nvPr/>
        </p:nvGrpSpPr>
        <p:grpSpPr bwMode="auto">
          <a:xfrm>
            <a:off x="2133600" y="2705100"/>
            <a:ext cx="1219200" cy="304800"/>
            <a:chOff x="1104" y="2064"/>
            <a:chExt cx="768" cy="192"/>
          </a:xfrm>
        </p:grpSpPr>
        <p:sp>
          <p:nvSpPr>
            <p:cNvPr id="341006" name="Rectangle 14"/>
            <p:cNvSpPr>
              <a:spLocks noChangeArrowheads="1"/>
            </p:cNvSpPr>
            <p:nvPr/>
          </p:nvSpPr>
          <p:spPr bwMode="blackWhite">
            <a:xfrm>
              <a:off x="1104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D</a:t>
              </a:r>
            </a:p>
          </p:txBody>
        </p:sp>
        <p:sp>
          <p:nvSpPr>
            <p:cNvPr id="341007" name="Rectangle 15"/>
            <p:cNvSpPr>
              <a:spLocks noChangeArrowheads="1"/>
            </p:cNvSpPr>
            <p:nvPr/>
          </p:nvSpPr>
          <p:spPr bwMode="blackWhite">
            <a:xfrm>
              <a:off x="1296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1008" name="Rectangle 16"/>
            <p:cNvSpPr>
              <a:spLocks noChangeArrowheads="1"/>
            </p:cNvSpPr>
            <p:nvPr/>
          </p:nvSpPr>
          <p:spPr bwMode="blackWhite">
            <a:xfrm>
              <a:off x="1488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1009" name="Rectangle 17"/>
            <p:cNvSpPr>
              <a:spLocks noChangeArrowheads="1"/>
            </p:cNvSpPr>
            <p:nvPr/>
          </p:nvSpPr>
          <p:spPr bwMode="blackWhite">
            <a:xfrm>
              <a:off x="1680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41010" name="Group 18"/>
          <p:cNvGrpSpPr>
            <a:grpSpLocks/>
          </p:cNvGrpSpPr>
          <p:nvPr/>
        </p:nvGrpSpPr>
        <p:grpSpPr bwMode="auto">
          <a:xfrm>
            <a:off x="2133600" y="2324100"/>
            <a:ext cx="1219200" cy="304800"/>
            <a:chOff x="1104" y="1824"/>
            <a:chExt cx="768" cy="192"/>
          </a:xfrm>
        </p:grpSpPr>
        <p:sp>
          <p:nvSpPr>
            <p:cNvPr id="341011" name="Rectangle 19"/>
            <p:cNvSpPr>
              <a:spLocks noChangeArrowheads="1"/>
            </p:cNvSpPr>
            <p:nvPr/>
          </p:nvSpPr>
          <p:spPr bwMode="blackWhite">
            <a:xfrm>
              <a:off x="1104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C</a:t>
              </a:r>
            </a:p>
          </p:txBody>
        </p:sp>
        <p:sp>
          <p:nvSpPr>
            <p:cNvPr id="341012" name="Rectangle 20"/>
            <p:cNvSpPr>
              <a:spLocks noChangeArrowheads="1"/>
            </p:cNvSpPr>
            <p:nvPr/>
          </p:nvSpPr>
          <p:spPr bwMode="blackWhite">
            <a:xfrm>
              <a:off x="1296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1013" name="Rectangle 21"/>
            <p:cNvSpPr>
              <a:spLocks noChangeArrowheads="1"/>
            </p:cNvSpPr>
            <p:nvPr/>
          </p:nvSpPr>
          <p:spPr bwMode="blackWhite">
            <a:xfrm>
              <a:off x="1488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1014" name="Rectangle 22"/>
            <p:cNvSpPr>
              <a:spLocks noChangeArrowheads="1"/>
            </p:cNvSpPr>
            <p:nvPr/>
          </p:nvSpPr>
          <p:spPr bwMode="blackWhite">
            <a:xfrm>
              <a:off x="1680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41015" name="Rectangle 23"/>
          <p:cNvSpPr>
            <a:spLocks noChangeArrowheads="1"/>
          </p:cNvSpPr>
          <p:nvPr/>
        </p:nvSpPr>
        <p:spPr bwMode="blackWhite">
          <a:xfrm>
            <a:off x="5943600" y="4114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A0</a:t>
            </a:r>
          </a:p>
        </p:txBody>
      </p:sp>
      <p:sp>
        <p:nvSpPr>
          <p:cNvPr id="341016" name="Rectangle 24"/>
          <p:cNvSpPr>
            <a:spLocks noChangeArrowheads="1"/>
          </p:cNvSpPr>
          <p:nvPr/>
        </p:nvSpPr>
        <p:spPr bwMode="blackWhite">
          <a:xfrm>
            <a:off x="6248400" y="4114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B0</a:t>
            </a:r>
          </a:p>
        </p:txBody>
      </p:sp>
      <p:sp>
        <p:nvSpPr>
          <p:cNvPr id="341017" name="Rectangle 25"/>
          <p:cNvSpPr>
            <a:spLocks noChangeArrowheads="1"/>
          </p:cNvSpPr>
          <p:nvPr/>
        </p:nvSpPr>
        <p:spPr bwMode="blackWhite">
          <a:xfrm>
            <a:off x="6553200" y="4114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C0</a:t>
            </a:r>
          </a:p>
        </p:txBody>
      </p:sp>
      <p:sp>
        <p:nvSpPr>
          <p:cNvPr id="341018" name="Rectangle 26"/>
          <p:cNvSpPr>
            <a:spLocks noChangeArrowheads="1"/>
          </p:cNvSpPr>
          <p:nvPr/>
        </p:nvSpPr>
        <p:spPr bwMode="blackWhite">
          <a:xfrm>
            <a:off x="6858000" y="4114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D0</a:t>
            </a:r>
          </a:p>
        </p:txBody>
      </p:sp>
      <p:sp>
        <p:nvSpPr>
          <p:cNvPr id="341019" name="Rectangle 27"/>
          <p:cNvSpPr>
            <a:spLocks noChangeArrowheads="1"/>
          </p:cNvSpPr>
          <p:nvPr/>
        </p:nvSpPr>
        <p:spPr bwMode="blackWhite">
          <a:xfrm>
            <a:off x="5943600" y="4495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A1</a:t>
            </a:r>
          </a:p>
        </p:txBody>
      </p:sp>
      <p:sp>
        <p:nvSpPr>
          <p:cNvPr id="341020" name="Rectangle 28"/>
          <p:cNvSpPr>
            <a:spLocks noChangeArrowheads="1"/>
          </p:cNvSpPr>
          <p:nvPr/>
        </p:nvSpPr>
        <p:spPr bwMode="blackWhite">
          <a:xfrm>
            <a:off x="6248400" y="4495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B1</a:t>
            </a:r>
          </a:p>
        </p:txBody>
      </p:sp>
      <p:sp>
        <p:nvSpPr>
          <p:cNvPr id="341021" name="Rectangle 29"/>
          <p:cNvSpPr>
            <a:spLocks noChangeArrowheads="1"/>
          </p:cNvSpPr>
          <p:nvPr/>
        </p:nvSpPr>
        <p:spPr bwMode="blackWhite">
          <a:xfrm>
            <a:off x="6553200" y="4495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C1</a:t>
            </a:r>
          </a:p>
        </p:txBody>
      </p:sp>
      <p:sp>
        <p:nvSpPr>
          <p:cNvPr id="341022" name="Rectangle 30"/>
          <p:cNvSpPr>
            <a:spLocks noChangeArrowheads="1"/>
          </p:cNvSpPr>
          <p:nvPr/>
        </p:nvSpPr>
        <p:spPr bwMode="blackWhite">
          <a:xfrm>
            <a:off x="6858000" y="4495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D1</a:t>
            </a:r>
          </a:p>
        </p:txBody>
      </p:sp>
      <p:sp>
        <p:nvSpPr>
          <p:cNvPr id="341023" name="Rectangle 31"/>
          <p:cNvSpPr>
            <a:spLocks noChangeArrowheads="1"/>
          </p:cNvSpPr>
          <p:nvPr/>
        </p:nvSpPr>
        <p:spPr bwMode="blackWhite">
          <a:xfrm>
            <a:off x="5943600" y="5257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A3</a:t>
            </a:r>
          </a:p>
        </p:txBody>
      </p:sp>
      <p:sp>
        <p:nvSpPr>
          <p:cNvPr id="341024" name="Rectangle 32"/>
          <p:cNvSpPr>
            <a:spLocks noChangeArrowheads="1"/>
          </p:cNvSpPr>
          <p:nvPr/>
        </p:nvSpPr>
        <p:spPr bwMode="blackWhite">
          <a:xfrm>
            <a:off x="6248400" y="5257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B3</a:t>
            </a:r>
          </a:p>
        </p:txBody>
      </p:sp>
      <p:sp>
        <p:nvSpPr>
          <p:cNvPr id="341025" name="Rectangle 33"/>
          <p:cNvSpPr>
            <a:spLocks noChangeArrowheads="1"/>
          </p:cNvSpPr>
          <p:nvPr/>
        </p:nvSpPr>
        <p:spPr bwMode="blackWhite">
          <a:xfrm>
            <a:off x="6553200" y="5257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C3</a:t>
            </a:r>
          </a:p>
        </p:txBody>
      </p:sp>
      <p:sp>
        <p:nvSpPr>
          <p:cNvPr id="341026" name="Rectangle 34"/>
          <p:cNvSpPr>
            <a:spLocks noChangeArrowheads="1"/>
          </p:cNvSpPr>
          <p:nvPr/>
        </p:nvSpPr>
        <p:spPr bwMode="blackWhite">
          <a:xfrm>
            <a:off x="6858000" y="5257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D3</a:t>
            </a:r>
          </a:p>
        </p:txBody>
      </p:sp>
      <p:sp>
        <p:nvSpPr>
          <p:cNvPr id="341027" name="Rectangle 35"/>
          <p:cNvSpPr>
            <a:spLocks noChangeArrowheads="1"/>
          </p:cNvSpPr>
          <p:nvPr/>
        </p:nvSpPr>
        <p:spPr bwMode="blackWhite">
          <a:xfrm>
            <a:off x="5943600" y="4876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A2</a:t>
            </a:r>
          </a:p>
        </p:txBody>
      </p:sp>
      <p:sp>
        <p:nvSpPr>
          <p:cNvPr id="341028" name="Rectangle 36"/>
          <p:cNvSpPr>
            <a:spLocks noChangeArrowheads="1"/>
          </p:cNvSpPr>
          <p:nvPr/>
        </p:nvSpPr>
        <p:spPr bwMode="blackWhite">
          <a:xfrm>
            <a:off x="6248400" y="4876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B2</a:t>
            </a:r>
          </a:p>
        </p:txBody>
      </p:sp>
      <p:sp>
        <p:nvSpPr>
          <p:cNvPr id="341029" name="Rectangle 37"/>
          <p:cNvSpPr>
            <a:spLocks noChangeArrowheads="1"/>
          </p:cNvSpPr>
          <p:nvPr/>
        </p:nvSpPr>
        <p:spPr bwMode="blackWhite">
          <a:xfrm>
            <a:off x="6553200" y="4876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C2</a:t>
            </a:r>
          </a:p>
        </p:txBody>
      </p:sp>
      <p:sp>
        <p:nvSpPr>
          <p:cNvPr id="341030" name="Rectangle 38"/>
          <p:cNvSpPr>
            <a:spLocks noChangeArrowheads="1"/>
          </p:cNvSpPr>
          <p:nvPr/>
        </p:nvSpPr>
        <p:spPr bwMode="blackWhite">
          <a:xfrm>
            <a:off x="6858000" y="4876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D2</a:t>
            </a:r>
          </a:p>
        </p:txBody>
      </p:sp>
      <p:sp>
        <p:nvSpPr>
          <p:cNvPr id="341031" name="Rectangle 39"/>
          <p:cNvSpPr>
            <a:spLocks noChangeArrowheads="1"/>
          </p:cNvSpPr>
          <p:nvPr/>
        </p:nvSpPr>
        <p:spPr bwMode="blackWhite">
          <a:xfrm>
            <a:off x="2133600" y="4114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A0</a:t>
            </a:r>
            <a:endParaRPr lang="en-US" sz="1600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1032" name="Rectangle 40"/>
          <p:cNvSpPr>
            <a:spLocks noChangeArrowheads="1"/>
          </p:cNvSpPr>
          <p:nvPr/>
        </p:nvSpPr>
        <p:spPr bwMode="blackWhite">
          <a:xfrm>
            <a:off x="2438400" y="4114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A1</a:t>
            </a:r>
            <a:endParaRPr lang="en-US" sz="1600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1033" name="Rectangle 41"/>
          <p:cNvSpPr>
            <a:spLocks noChangeArrowheads="1"/>
          </p:cNvSpPr>
          <p:nvPr/>
        </p:nvSpPr>
        <p:spPr bwMode="blackWhite">
          <a:xfrm>
            <a:off x="2743200" y="4114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A2</a:t>
            </a:r>
          </a:p>
        </p:txBody>
      </p:sp>
      <p:sp>
        <p:nvSpPr>
          <p:cNvPr id="341034" name="Rectangle 42"/>
          <p:cNvSpPr>
            <a:spLocks noChangeArrowheads="1"/>
          </p:cNvSpPr>
          <p:nvPr/>
        </p:nvSpPr>
        <p:spPr bwMode="blackWhite">
          <a:xfrm>
            <a:off x="3048000" y="4114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A3</a:t>
            </a:r>
            <a:endParaRPr lang="en-US" sz="1600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1035" name="Rectangle 43"/>
          <p:cNvSpPr>
            <a:spLocks noChangeArrowheads="1"/>
          </p:cNvSpPr>
          <p:nvPr/>
        </p:nvSpPr>
        <p:spPr bwMode="blackWhite">
          <a:xfrm>
            <a:off x="2133600" y="4495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B0</a:t>
            </a:r>
            <a:endParaRPr lang="en-US" sz="1100" b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1036" name="Rectangle 44"/>
          <p:cNvSpPr>
            <a:spLocks noChangeArrowheads="1"/>
          </p:cNvSpPr>
          <p:nvPr/>
        </p:nvSpPr>
        <p:spPr bwMode="blackWhite">
          <a:xfrm>
            <a:off x="2438400" y="4495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B1</a:t>
            </a:r>
          </a:p>
        </p:txBody>
      </p:sp>
      <p:sp>
        <p:nvSpPr>
          <p:cNvPr id="341037" name="Rectangle 45"/>
          <p:cNvSpPr>
            <a:spLocks noChangeArrowheads="1"/>
          </p:cNvSpPr>
          <p:nvPr/>
        </p:nvSpPr>
        <p:spPr bwMode="blackWhite">
          <a:xfrm>
            <a:off x="2743200" y="4495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B2</a:t>
            </a:r>
          </a:p>
        </p:txBody>
      </p:sp>
      <p:sp>
        <p:nvSpPr>
          <p:cNvPr id="341038" name="Rectangle 46"/>
          <p:cNvSpPr>
            <a:spLocks noChangeArrowheads="1"/>
          </p:cNvSpPr>
          <p:nvPr/>
        </p:nvSpPr>
        <p:spPr bwMode="blackWhite">
          <a:xfrm>
            <a:off x="3048000" y="4495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B3</a:t>
            </a:r>
          </a:p>
        </p:txBody>
      </p:sp>
      <p:sp>
        <p:nvSpPr>
          <p:cNvPr id="341039" name="Rectangle 47"/>
          <p:cNvSpPr>
            <a:spLocks noChangeArrowheads="1"/>
          </p:cNvSpPr>
          <p:nvPr/>
        </p:nvSpPr>
        <p:spPr bwMode="blackWhite">
          <a:xfrm>
            <a:off x="2133600" y="5257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D0</a:t>
            </a:r>
          </a:p>
        </p:txBody>
      </p:sp>
      <p:sp>
        <p:nvSpPr>
          <p:cNvPr id="341040" name="Rectangle 48"/>
          <p:cNvSpPr>
            <a:spLocks noChangeArrowheads="1"/>
          </p:cNvSpPr>
          <p:nvPr/>
        </p:nvSpPr>
        <p:spPr bwMode="blackWhite">
          <a:xfrm>
            <a:off x="2438400" y="5257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D1</a:t>
            </a:r>
          </a:p>
        </p:txBody>
      </p:sp>
      <p:sp>
        <p:nvSpPr>
          <p:cNvPr id="341041" name="Rectangle 49"/>
          <p:cNvSpPr>
            <a:spLocks noChangeArrowheads="1"/>
          </p:cNvSpPr>
          <p:nvPr/>
        </p:nvSpPr>
        <p:spPr bwMode="blackWhite">
          <a:xfrm>
            <a:off x="2743200" y="5257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D2</a:t>
            </a:r>
          </a:p>
        </p:txBody>
      </p:sp>
      <p:sp>
        <p:nvSpPr>
          <p:cNvPr id="341042" name="Rectangle 50"/>
          <p:cNvSpPr>
            <a:spLocks noChangeArrowheads="1"/>
          </p:cNvSpPr>
          <p:nvPr/>
        </p:nvSpPr>
        <p:spPr bwMode="blackWhite">
          <a:xfrm>
            <a:off x="3048000" y="5257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D3</a:t>
            </a:r>
          </a:p>
        </p:txBody>
      </p:sp>
      <p:sp>
        <p:nvSpPr>
          <p:cNvPr id="341043" name="Rectangle 51"/>
          <p:cNvSpPr>
            <a:spLocks noChangeArrowheads="1"/>
          </p:cNvSpPr>
          <p:nvPr/>
        </p:nvSpPr>
        <p:spPr bwMode="blackWhite">
          <a:xfrm>
            <a:off x="2133600" y="4876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C0</a:t>
            </a:r>
          </a:p>
        </p:txBody>
      </p:sp>
      <p:sp>
        <p:nvSpPr>
          <p:cNvPr id="341044" name="Rectangle 52"/>
          <p:cNvSpPr>
            <a:spLocks noChangeArrowheads="1"/>
          </p:cNvSpPr>
          <p:nvPr/>
        </p:nvSpPr>
        <p:spPr bwMode="blackWhite">
          <a:xfrm>
            <a:off x="2438400" y="4876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C1</a:t>
            </a:r>
          </a:p>
        </p:txBody>
      </p:sp>
      <p:sp>
        <p:nvSpPr>
          <p:cNvPr id="341045" name="Rectangle 53"/>
          <p:cNvSpPr>
            <a:spLocks noChangeArrowheads="1"/>
          </p:cNvSpPr>
          <p:nvPr/>
        </p:nvSpPr>
        <p:spPr bwMode="blackWhite">
          <a:xfrm>
            <a:off x="2743200" y="4876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C2</a:t>
            </a:r>
          </a:p>
        </p:txBody>
      </p:sp>
      <p:sp>
        <p:nvSpPr>
          <p:cNvPr id="341046" name="Rectangle 54"/>
          <p:cNvSpPr>
            <a:spLocks noChangeArrowheads="1"/>
          </p:cNvSpPr>
          <p:nvPr/>
        </p:nvSpPr>
        <p:spPr bwMode="blackWhite">
          <a:xfrm>
            <a:off x="3048000" y="48768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chemeClr val="bg2">
                    <a:lumMod val="10000"/>
                  </a:schemeClr>
                </a:solidFill>
              </a:rPr>
              <a:t>C3</a:t>
            </a:r>
          </a:p>
        </p:txBody>
      </p:sp>
      <p:sp>
        <p:nvSpPr>
          <p:cNvPr id="341047" name="Rectangle 55"/>
          <p:cNvSpPr>
            <a:spLocks noChangeArrowheads="1"/>
          </p:cNvSpPr>
          <p:nvPr/>
        </p:nvSpPr>
        <p:spPr bwMode="blackWhite">
          <a:xfrm>
            <a:off x="5943600" y="1600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341048" name="Rectangle 56"/>
          <p:cNvSpPr>
            <a:spLocks noChangeArrowheads="1"/>
          </p:cNvSpPr>
          <p:nvPr/>
        </p:nvSpPr>
        <p:spPr bwMode="blackWhite">
          <a:xfrm>
            <a:off x="6248400" y="1600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341049" name="Rectangle 57"/>
          <p:cNvSpPr>
            <a:spLocks noChangeArrowheads="1"/>
          </p:cNvSpPr>
          <p:nvPr/>
        </p:nvSpPr>
        <p:spPr bwMode="blackWhite">
          <a:xfrm>
            <a:off x="6553200" y="1600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341050" name="Rectangle 58"/>
          <p:cNvSpPr>
            <a:spLocks noChangeArrowheads="1"/>
          </p:cNvSpPr>
          <p:nvPr/>
        </p:nvSpPr>
        <p:spPr bwMode="blackWhite">
          <a:xfrm>
            <a:off x="6858000" y="1600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341051" name="Rectangle 59"/>
          <p:cNvSpPr>
            <a:spLocks noChangeArrowheads="1"/>
          </p:cNvSpPr>
          <p:nvPr/>
        </p:nvSpPr>
        <p:spPr bwMode="blackWhite">
          <a:xfrm>
            <a:off x="5943600" y="1981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341052" name="Rectangle 60"/>
          <p:cNvSpPr>
            <a:spLocks noChangeArrowheads="1"/>
          </p:cNvSpPr>
          <p:nvPr/>
        </p:nvSpPr>
        <p:spPr bwMode="blackWhite">
          <a:xfrm>
            <a:off x="6248400" y="1981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341053" name="Rectangle 61"/>
          <p:cNvSpPr>
            <a:spLocks noChangeArrowheads="1"/>
          </p:cNvSpPr>
          <p:nvPr/>
        </p:nvSpPr>
        <p:spPr bwMode="blackWhite">
          <a:xfrm>
            <a:off x="6553200" y="1981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341054" name="Rectangle 62"/>
          <p:cNvSpPr>
            <a:spLocks noChangeArrowheads="1"/>
          </p:cNvSpPr>
          <p:nvPr/>
        </p:nvSpPr>
        <p:spPr bwMode="blackWhite">
          <a:xfrm>
            <a:off x="6858000" y="1981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341055" name="Rectangle 63"/>
          <p:cNvSpPr>
            <a:spLocks noChangeArrowheads="1"/>
          </p:cNvSpPr>
          <p:nvPr/>
        </p:nvSpPr>
        <p:spPr bwMode="blackWhite">
          <a:xfrm>
            <a:off x="5943600" y="2743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341056" name="Rectangle 64"/>
          <p:cNvSpPr>
            <a:spLocks noChangeArrowheads="1"/>
          </p:cNvSpPr>
          <p:nvPr/>
        </p:nvSpPr>
        <p:spPr bwMode="blackWhite">
          <a:xfrm>
            <a:off x="6248400" y="2743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341057" name="Rectangle 65"/>
          <p:cNvSpPr>
            <a:spLocks noChangeArrowheads="1"/>
          </p:cNvSpPr>
          <p:nvPr/>
        </p:nvSpPr>
        <p:spPr bwMode="blackWhite">
          <a:xfrm>
            <a:off x="6553200" y="2743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341058" name="Rectangle 66"/>
          <p:cNvSpPr>
            <a:spLocks noChangeArrowheads="1"/>
          </p:cNvSpPr>
          <p:nvPr/>
        </p:nvSpPr>
        <p:spPr bwMode="blackWhite">
          <a:xfrm>
            <a:off x="6858000" y="2743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341059" name="Rectangle 67"/>
          <p:cNvSpPr>
            <a:spLocks noChangeArrowheads="1"/>
          </p:cNvSpPr>
          <p:nvPr/>
        </p:nvSpPr>
        <p:spPr bwMode="blackWhite">
          <a:xfrm>
            <a:off x="5943600" y="2362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341060" name="Rectangle 68"/>
          <p:cNvSpPr>
            <a:spLocks noChangeArrowheads="1"/>
          </p:cNvSpPr>
          <p:nvPr/>
        </p:nvSpPr>
        <p:spPr bwMode="blackWhite">
          <a:xfrm>
            <a:off x="6248400" y="2362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341061" name="Rectangle 69"/>
          <p:cNvSpPr>
            <a:spLocks noChangeArrowheads="1"/>
          </p:cNvSpPr>
          <p:nvPr/>
        </p:nvSpPr>
        <p:spPr bwMode="blackWhite">
          <a:xfrm>
            <a:off x="6553200" y="2362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341062" name="Rectangle 70"/>
          <p:cNvSpPr>
            <a:spLocks noChangeArrowheads="1"/>
          </p:cNvSpPr>
          <p:nvPr/>
        </p:nvSpPr>
        <p:spPr bwMode="blackWhite">
          <a:xfrm>
            <a:off x="6858000" y="23622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341063" name="Line 71"/>
          <p:cNvSpPr>
            <a:spLocks noChangeShapeType="1"/>
          </p:cNvSpPr>
          <p:nvPr/>
        </p:nvSpPr>
        <p:spPr bwMode="blackWhite">
          <a:xfrm>
            <a:off x="3886200" y="22098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1064" name="Text Box 72"/>
          <p:cNvSpPr txBox="1">
            <a:spLocks noChangeArrowheads="1"/>
          </p:cNvSpPr>
          <p:nvPr/>
        </p:nvSpPr>
        <p:spPr bwMode="blackWhite">
          <a:xfrm>
            <a:off x="4175125" y="1843088"/>
            <a:ext cx="1141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Allgather</a:t>
            </a:r>
            <a:endParaRPr lang="en-US" sz="240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41065" name="Group 73"/>
          <p:cNvGrpSpPr>
            <a:grpSpLocks/>
          </p:cNvGrpSpPr>
          <p:nvPr/>
        </p:nvGrpSpPr>
        <p:grpSpPr bwMode="auto">
          <a:xfrm>
            <a:off x="3962400" y="4419600"/>
            <a:ext cx="1600200" cy="400050"/>
            <a:chOff x="2256" y="2889"/>
            <a:chExt cx="1008" cy="252"/>
          </a:xfrm>
        </p:grpSpPr>
        <p:sp>
          <p:nvSpPr>
            <p:cNvPr id="341066" name="Line 74"/>
            <p:cNvSpPr>
              <a:spLocks noChangeShapeType="1"/>
            </p:cNvSpPr>
            <p:nvPr/>
          </p:nvSpPr>
          <p:spPr bwMode="blackWhite">
            <a:xfrm>
              <a:off x="2256" y="3120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1067" name="Text Box 75"/>
            <p:cNvSpPr txBox="1">
              <a:spLocks noChangeArrowheads="1"/>
            </p:cNvSpPr>
            <p:nvPr/>
          </p:nvSpPr>
          <p:spPr bwMode="blackWhite">
            <a:xfrm>
              <a:off x="2438" y="2889"/>
              <a:ext cx="57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>
                  <a:solidFill>
                    <a:schemeClr val="bg2">
                      <a:lumMod val="10000"/>
                    </a:schemeClr>
                  </a:solidFill>
                </a:rPr>
                <a:t>Alltoall</a:t>
              </a:r>
              <a:endParaRPr lang="en-US" sz="24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41068" name="Group 76"/>
          <p:cNvGrpSpPr>
            <a:grpSpLocks/>
          </p:cNvGrpSpPr>
          <p:nvPr/>
        </p:nvGrpSpPr>
        <p:grpSpPr bwMode="auto">
          <a:xfrm>
            <a:off x="1514475" y="1600200"/>
            <a:ext cx="371475" cy="3857625"/>
            <a:chOff x="714" y="1344"/>
            <a:chExt cx="234" cy="2430"/>
          </a:xfrm>
        </p:grpSpPr>
        <p:grpSp>
          <p:nvGrpSpPr>
            <p:cNvPr id="341069" name="Group 77"/>
            <p:cNvGrpSpPr>
              <a:grpSpLocks/>
            </p:cNvGrpSpPr>
            <p:nvPr/>
          </p:nvGrpSpPr>
          <p:grpSpPr bwMode="auto">
            <a:xfrm>
              <a:off x="714" y="1344"/>
              <a:ext cx="234" cy="894"/>
              <a:chOff x="584" y="1320"/>
              <a:chExt cx="234" cy="894"/>
            </a:xfrm>
          </p:grpSpPr>
          <p:sp>
            <p:nvSpPr>
              <p:cNvPr id="341070" name="Text Box 78"/>
              <p:cNvSpPr txBox="1">
                <a:spLocks noChangeArrowheads="1"/>
              </p:cNvSpPr>
              <p:nvPr/>
            </p:nvSpPr>
            <p:spPr bwMode="auto">
              <a:xfrm>
                <a:off x="584" y="132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 dirty="0">
                    <a:solidFill>
                      <a:schemeClr val="bg2">
                        <a:lumMod val="10000"/>
                      </a:schemeClr>
                    </a:solidFill>
                  </a:rPr>
                  <a:t>P0</a:t>
                </a:r>
              </a:p>
            </p:txBody>
          </p:sp>
          <p:sp>
            <p:nvSpPr>
              <p:cNvPr id="341071" name="Text Box 79"/>
              <p:cNvSpPr txBox="1">
                <a:spLocks noChangeArrowheads="1"/>
              </p:cNvSpPr>
              <p:nvPr/>
            </p:nvSpPr>
            <p:spPr bwMode="auto">
              <a:xfrm>
                <a:off x="584" y="154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P1</a:t>
                </a:r>
              </a:p>
            </p:txBody>
          </p:sp>
          <p:sp>
            <p:nvSpPr>
              <p:cNvPr id="341072" name="Text Box 80"/>
              <p:cNvSpPr txBox="1">
                <a:spLocks noChangeArrowheads="1"/>
              </p:cNvSpPr>
              <p:nvPr/>
            </p:nvSpPr>
            <p:spPr bwMode="auto">
              <a:xfrm>
                <a:off x="584" y="178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P2</a:t>
                </a:r>
              </a:p>
            </p:txBody>
          </p:sp>
          <p:sp>
            <p:nvSpPr>
              <p:cNvPr id="341073" name="Text Box 81"/>
              <p:cNvSpPr txBox="1">
                <a:spLocks noChangeArrowheads="1"/>
              </p:cNvSpPr>
              <p:nvPr/>
            </p:nvSpPr>
            <p:spPr bwMode="auto">
              <a:xfrm>
                <a:off x="584" y="202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P3</a:t>
                </a:r>
              </a:p>
            </p:txBody>
          </p:sp>
        </p:grpSp>
        <p:grpSp>
          <p:nvGrpSpPr>
            <p:cNvPr id="341074" name="Group 82"/>
            <p:cNvGrpSpPr>
              <a:grpSpLocks/>
            </p:cNvGrpSpPr>
            <p:nvPr/>
          </p:nvGrpSpPr>
          <p:grpSpPr bwMode="auto">
            <a:xfrm>
              <a:off x="714" y="2880"/>
              <a:ext cx="234" cy="894"/>
              <a:chOff x="584" y="1320"/>
              <a:chExt cx="234" cy="894"/>
            </a:xfrm>
          </p:grpSpPr>
          <p:sp>
            <p:nvSpPr>
              <p:cNvPr id="341075" name="Text Box 83"/>
              <p:cNvSpPr txBox="1">
                <a:spLocks noChangeArrowheads="1"/>
              </p:cNvSpPr>
              <p:nvPr/>
            </p:nvSpPr>
            <p:spPr bwMode="auto">
              <a:xfrm>
                <a:off x="584" y="132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P0</a:t>
                </a:r>
              </a:p>
            </p:txBody>
          </p:sp>
          <p:sp>
            <p:nvSpPr>
              <p:cNvPr id="341076" name="Text Box 84"/>
              <p:cNvSpPr txBox="1">
                <a:spLocks noChangeArrowheads="1"/>
              </p:cNvSpPr>
              <p:nvPr/>
            </p:nvSpPr>
            <p:spPr bwMode="auto">
              <a:xfrm>
                <a:off x="584" y="154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P1</a:t>
                </a:r>
              </a:p>
            </p:txBody>
          </p:sp>
          <p:sp>
            <p:nvSpPr>
              <p:cNvPr id="341077" name="Text Box 85"/>
              <p:cNvSpPr txBox="1">
                <a:spLocks noChangeArrowheads="1"/>
              </p:cNvSpPr>
              <p:nvPr/>
            </p:nvSpPr>
            <p:spPr bwMode="auto">
              <a:xfrm>
                <a:off x="584" y="178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P2</a:t>
                </a:r>
              </a:p>
            </p:txBody>
          </p:sp>
          <p:sp>
            <p:nvSpPr>
              <p:cNvPr id="341078" name="Text Box 86"/>
              <p:cNvSpPr txBox="1">
                <a:spLocks noChangeArrowheads="1"/>
              </p:cNvSpPr>
              <p:nvPr/>
            </p:nvSpPr>
            <p:spPr bwMode="auto">
              <a:xfrm>
                <a:off x="584" y="2020"/>
                <a:ext cx="2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chemeClr val="bg2">
                        <a:lumMod val="10000"/>
                      </a:schemeClr>
                    </a:solidFill>
                  </a:rPr>
                  <a:t>P3</a:t>
                </a:r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Collective Computation</a:t>
            </a:r>
          </a:p>
        </p:txBody>
      </p:sp>
      <p:grpSp>
        <p:nvGrpSpPr>
          <p:cNvPr id="342019" name="Group 3"/>
          <p:cNvGrpSpPr>
            <a:grpSpLocks/>
          </p:cNvGrpSpPr>
          <p:nvPr/>
        </p:nvGrpSpPr>
        <p:grpSpPr bwMode="auto">
          <a:xfrm>
            <a:off x="1676400" y="1371600"/>
            <a:ext cx="5676900" cy="4038600"/>
            <a:chOff x="696" y="1344"/>
            <a:chExt cx="3576" cy="2544"/>
          </a:xfrm>
        </p:grpSpPr>
        <p:grpSp>
          <p:nvGrpSpPr>
            <p:cNvPr id="342020" name="Group 4"/>
            <p:cNvGrpSpPr>
              <a:grpSpLocks/>
            </p:cNvGrpSpPr>
            <p:nvPr/>
          </p:nvGrpSpPr>
          <p:grpSpPr bwMode="auto">
            <a:xfrm>
              <a:off x="696" y="1344"/>
              <a:ext cx="268" cy="931"/>
              <a:chOff x="566" y="1320"/>
              <a:chExt cx="268" cy="931"/>
            </a:xfrm>
          </p:grpSpPr>
          <p:sp>
            <p:nvSpPr>
              <p:cNvPr id="342021" name="Text Box 5"/>
              <p:cNvSpPr txBox="1">
                <a:spLocks noChangeArrowheads="1"/>
              </p:cNvSpPr>
              <p:nvPr/>
            </p:nvSpPr>
            <p:spPr bwMode="blackWhite">
              <a:xfrm>
                <a:off x="566" y="13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>
                    <a:solidFill>
                      <a:schemeClr val="bg2">
                        <a:lumMod val="10000"/>
                      </a:schemeClr>
                    </a:solidFill>
                  </a:rPr>
                  <a:t>P0</a:t>
                </a:r>
              </a:p>
            </p:txBody>
          </p:sp>
          <p:sp>
            <p:nvSpPr>
              <p:cNvPr id="342022" name="Text Box 6"/>
              <p:cNvSpPr txBox="1">
                <a:spLocks noChangeArrowheads="1"/>
              </p:cNvSpPr>
              <p:nvPr/>
            </p:nvSpPr>
            <p:spPr bwMode="blackWhite">
              <a:xfrm>
                <a:off x="566" y="154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>
                    <a:solidFill>
                      <a:schemeClr val="bg2">
                        <a:lumMod val="10000"/>
                      </a:schemeClr>
                    </a:solidFill>
                  </a:rPr>
                  <a:t>P1</a:t>
                </a:r>
              </a:p>
            </p:txBody>
          </p:sp>
          <p:sp>
            <p:nvSpPr>
              <p:cNvPr id="342023" name="Text Box 7"/>
              <p:cNvSpPr txBox="1">
                <a:spLocks noChangeArrowheads="1"/>
              </p:cNvSpPr>
              <p:nvPr/>
            </p:nvSpPr>
            <p:spPr bwMode="blackWhite">
              <a:xfrm>
                <a:off x="566" y="178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>
                    <a:solidFill>
                      <a:schemeClr val="bg2">
                        <a:lumMod val="10000"/>
                      </a:schemeClr>
                    </a:solidFill>
                  </a:rPr>
                  <a:t>P2</a:t>
                </a:r>
              </a:p>
            </p:txBody>
          </p:sp>
          <p:sp>
            <p:nvSpPr>
              <p:cNvPr id="342024" name="Text Box 8"/>
              <p:cNvSpPr txBox="1">
                <a:spLocks noChangeArrowheads="1"/>
              </p:cNvSpPr>
              <p:nvPr/>
            </p:nvSpPr>
            <p:spPr bwMode="blackWhite">
              <a:xfrm>
                <a:off x="566" y="20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>
                    <a:solidFill>
                      <a:schemeClr val="bg2">
                        <a:lumMod val="10000"/>
                      </a:schemeClr>
                    </a:solidFill>
                  </a:rPr>
                  <a:t>P3</a:t>
                </a:r>
              </a:p>
            </p:txBody>
          </p:sp>
        </p:grpSp>
        <p:grpSp>
          <p:nvGrpSpPr>
            <p:cNvPr id="342025" name="Group 9"/>
            <p:cNvGrpSpPr>
              <a:grpSpLocks/>
            </p:cNvGrpSpPr>
            <p:nvPr/>
          </p:nvGrpSpPr>
          <p:grpSpPr bwMode="auto">
            <a:xfrm>
              <a:off x="696" y="2928"/>
              <a:ext cx="268" cy="960"/>
              <a:chOff x="566" y="1368"/>
              <a:chExt cx="268" cy="960"/>
            </a:xfrm>
          </p:grpSpPr>
          <p:sp>
            <p:nvSpPr>
              <p:cNvPr id="342026" name="Text Box 10"/>
              <p:cNvSpPr txBox="1">
                <a:spLocks noChangeArrowheads="1"/>
              </p:cNvSpPr>
              <p:nvPr/>
            </p:nvSpPr>
            <p:spPr bwMode="blackWhite">
              <a:xfrm>
                <a:off x="566" y="1368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P0</a:t>
                </a:r>
              </a:p>
            </p:txBody>
          </p:sp>
          <p:sp>
            <p:nvSpPr>
              <p:cNvPr id="342027" name="Text Box 11"/>
              <p:cNvSpPr txBox="1">
                <a:spLocks noChangeArrowheads="1"/>
              </p:cNvSpPr>
              <p:nvPr/>
            </p:nvSpPr>
            <p:spPr bwMode="blackWhite">
              <a:xfrm>
                <a:off x="566" y="1617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P1</a:t>
                </a:r>
              </a:p>
            </p:txBody>
          </p:sp>
          <p:sp>
            <p:nvSpPr>
              <p:cNvPr id="342028" name="Text Box 12"/>
              <p:cNvSpPr txBox="1">
                <a:spLocks noChangeArrowheads="1"/>
              </p:cNvSpPr>
              <p:nvPr/>
            </p:nvSpPr>
            <p:spPr bwMode="blackWhite">
              <a:xfrm>
                <a:off x="566" y="1857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>
                    <a:solidFill>
                      <a:schemeClr val="bg2">
                        <a:lumMod val="10000"/>
                      </a:schemeClr>
                    </a:solidFill>
                  </a:rPr>
                  <a:t>P2</a:t>
                </a:r>
              </a:p>
            </p:txBody>
          </p:sp>
          <p:sp>
            <p:nvSpPr>
              <p:cNvPr id="342029" name="Text Box 13"/>
              <p:cNvSpPr txBox="1">
                <a:spLocks noChangeArrowheads="1"/>
              </p:cNvSpPr>
              <p:nvPr/>
            </p:nvSpPr>
            <p:spPr bwMode="blackWhite">
              <a:xfrm>
                <a:off x="566" y="2097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>
                    <a:solidFill>
                      <a:schemeClr val="bg2">
                        <a:lumMod val="10000"/>
                      </a:schemeClr>
                    </a:solidFill>
                  </a:rPr>
                  <a:t>P3</a:t>
                </a:r>
              </a:p>
            </p:txBody>
          </p:sp>
        </p:grpSp>
        <p:grpSp>
          <p:nvGrpSpPr>
            <p:cNvPr id="342030" name="Group 14"/>
            <p:cNvGrpSpPr>
              <a:grpSpLocks/>
            </p:cNvGrpSpPr>
            <p:nvPr/>
          </p:nvGrpSpPr>
          <p:grpSpPr bwMode="auto">
            <a:xfrm>
              <a:off x="1080" y="2928"/>
              <a:ext cx="192" cy="912"/>
              <a:chOff x="1104" y="2928"/>
              <a:chExt cx="192" cy="912"/>
            </a:xfrm>
          </p:grpSpPr>
          <p:sp>
            <p:nvSpPr>
              <p:cNvPr id="342031" name="Rectangle 15"/>
              <p:cNvSpPr>
                <a:spLocks noChangeArrowheads="1"/>
              </p:cNvSpPr>
              <p:nvPr/>
            </p:nvSpPr>
            <p:spPr bwMode="blackWhite">
              <a:xfrm>
                <a:off x="1104" y="2928"/>
                <a:ext cx="19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b="1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342032" name="Rectangle 16"/>
              <p:cNvSpPr>
                <a:spLocks noChangeArrowheads="1"/>
              </p:cNvSpPr>
              <p:nvPr/>
            </p:nvSpPr>
            <p:spPr bwMode="blackWhite">
              <a:xfrm>
                <a:off x="1104" y="3168"/>
                <a:ext cx="19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b="1">
                    <a:solidFill>
                      <a:schemeClr val="bg2">
                        <a:lumMod val="1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342033" name="Rectangle 17"/>
              <p:cNvSpPr>
                <a:spLocks noChangeArrowheads="1"/>
              </p:cNvSpPr>
              <p:nvPr/>
            </p:nvSpPr>
            <p:spPr bwMode="blackWhite">
              <a:xfrm>
                <a:off x="1104" y="3648"/>
                <a:ext cx="19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b="1">
                    <a:solidFill>
                      <a:schemeClr val="bg2">
                        <a:lumMod val="10000"/>
                      </a:schemeClr>
                    </a:solidFill>
                  </a:rPr>
                  <a:t>D</a:t>
                </a:r>
              </a:p>
            </p:txBody>
          </p:sp>
          <p:sp>
            <p:nvSpPr>
              <p:cNvPr id="342034" name="Rectangle 18"/>
              <p:cNvSpPr>
                <a:spLocks noChangeArrowheads="1"/>
              </p:cNvSpPr>
              <p:nvPr/>
            </p:nvSpPr>
            <p:spPr bwMode="blackWhite">
              <a:xfrm>
                <a:off x="1104" y="3408"/>
                <a:ext cx="19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b="1">
                    <a:solidFill>
                      <a:schemeClr val="bg2">
                        <a:lumMod val="10000"/>
                      </a:schemeClr>
                    </a:solidFill>
                  </a:rPr>
                  <a:t>C</a:t>
                </a:r>
              </a:p>
            </p:txBody>
          </p:sp>
        </p:grpSp>
        <p:sp>
          <p:nvSpPr>
            <p:cNvPr id="342035" name="Rectangle 19"/>
            <p:cNvSpPr>
              <a:spLocks noChangeArrowheads="1"/>
            </p:cNvSpPr>
            <p:nvPr/>
          </p:nvSpPr>
          <p:spPr bwMode="blackWhite">
            <a:xfrm>
              <a:off x="108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A</a:t>
              </a:r>
            </a:p>
          </p:txBody>
        </p:sp>
        <p:sp>
          <p:nvSpPr>
            <p:cNvPr id="342036" name="Rectangle 20"/>
            <p:cNvSpPr>
              <a:spLocks noChangeArrowheads="1"/>
            </p:cNvSpPr>
            <p:nvPr/>
          </p:nvSpPr>
          <p:spPr bwMode="blackWhite">
            <a:xfrm>
              <a:off x="1080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B</a:t>
              </a:r>
            </a:p>
          </p:txBody>
        </p:sp>
        <p:sp>
          <p:nvSpPr>
            <p:cNvPr id="342037" name="Rectangle 21"/>
            <p:cNvSpPr>
              <a:spLocks noChangeArrowheads="1"/>
            </p:cNvSpPr>
            <p:nvPr/>
          </p:nvSpPr>
          <p:spPr bwMode="blackWhite">
            <a:xfrm>
              <a:off x="1080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D</a:t>
              </a:r>
            </a:p>
          </p:txBody>
        </p:sp>
        <p:sp>
          <p:nvSpPr>
            <p:cNvPr id="342038" name="Rectangle 22"/>
            <p:cNvSpPr>
              <a:spLocks noChangeArrowheads="1"/>
            </p:cNvSpPr>
            <p:nvPr/>
          </p:nvSpPr>
          <p:spPr bwMode="blackWhite">
            <a:xfrm>
              <a:off x="1080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>
                  <a:solidFill>
                    <a:schemeClr val="bg2">
                      <a:lumMod val="10000"/>
                    </a:schemeClr>
                  </a:solidFill>
                </a:rPr>
                <a:t>C</a:t>
              </a:r>
            </a:p>
          </p:txBody>
        </p:sp>
        <p:grpSp>
          <p:nvGrpSpPr>
            <p:cNvPr id="342039" name="Group 23"/>
            <p:cNvGrpSpPr>
              <a:grpSpLocks/>
            </p:cNvGrpSpPr>
            <p:nvPr/>
          </p:nvGrpSpPr>
          <p:grpSpPr bwMode="auto">
            <a:xfrm>
              <a:off x="3600" y="1344"/>
              <a:ext cx="672" cy="912"/>
              <a:chOff x="3600" y="1344"/>
              <a:chExt cx="672" cy="912"/>
            </a:xfrm>
          </p:grpSpPr>
          <p:sp>
            <p:nvSpPr>
              <p:cNvPr id="342040" name="Rectangle 24"/>
              <p:cNvSpPr>
                <a:spLocks noChangeArrowheads="1"/>
              </p:cNvSpPr>
              <p:nvPr/>
            </p:nvSpPr>
            <p:spPr bwMode="blackWhite">
              <a:xfrm>
                <a:off x="3600" y="1344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US" b="1" dirty="0">
                    <a:solidFill>
                      <a:schemeClr val="bg2">
                        <a:lumMod val="10000"/>
                      </a:schemeClr>
                    </a:solidFill>
                  </a:rPr>
                  <a:t>f</a:t>
                </a:r>
                <a:r>
                  <a:rPr lang="en-US" b="1" dirty="0" smtClean="0">
                    <a:solidFill>
                      <a:schemeClr val="bg2">
                        <a:lumMod val="10000"/>
                      </a:schemeClr>
                    </a:solidFill>
                  </a:rPr>
                  <a:t>(ABCD)</a:t>
                </a:r>
                <a:endParaRPr 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2041" name="Rectangle 25"/>
              <p:cNvSpPr>
                <a:spLocks noChangeArrowheads="1"/>
              </p:cNvSpPr>
              <p:nvPr/>
            </p:nvSpPr>
            <p:spPr bwMode="blackWhite">
              <a:xfrm>
                <a:off x="3600" y="1584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2042" name="Rectangle 26"/>
              <p:cNvSpPr>
                <a:spLocks noChangeArrowheads="1"/>
              </p:cNvSpPr>
              <p:nvPr/>
            </p:nvSpPr>
            <p:spPr bwMode="blackWhite">
              <a:xfrm>
                <a:off x="3600" y="2064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2043" name="Rectangle 27"/>
              <p:cNvSpPr>
                <a:spLocks noChangeArrowheads="1"/>
              </p:cNvSpPr>
              <p:nvPr/>
            </p:nvSpPr>
            <p:spPr bwMode="blackWhite">
              <a:xfrm>
                <a:off x="3600" y="1824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342044" name="Rectangle 28"/>
            <p:cNvSpPr>
              <a:spLocks noChangeArrowheads="1"/>
            </p:cNvSpPr>
            <p:nvPr/>
          </p:nvSpPr>
          <p:spPr bwMode="blackWhite">
            <a:xfrm>
              <a:off x="3600" y="2928"/>
              <a:ext cx="67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en-US" b="1" dirty="0" smtClean="0">
                  <a:solidFill>
                    <a:schemeClr val="bg2">
                      <a:lumMod val="10000"/>
                    </a:schemeClr>
                  </a:solidFill>
                </a:rPr>
                <a:t>(A)</a:t>
              </a:r>
              <a:endParaRPr 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2045" name="Rectangle 29"/>
            <p:cNvSpPr>
              <a:spLocks noChangeArrowheads="1"/>
            </p:cNvSpPr>
            <p:nvPr/>
          </p:nvSpPr>
          <p:spPr bwMode="blackWhite">
            <a:xfrm>
              <a:off x="3600" y="3168"/>
              <a:ext cx="67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en-US" b="1" dirty="0" smtClean="0">
                  <a:solidFill>
                    <a:schemeClr val="bg2">
                      <a:lumMod val="10000"/>
                    </a:schemeClr>
                  </a:solidFill>
                </a:rPr>
                <a:t>(AB)</a:t>
              </a:r>
              <a:endParaRPr 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2046" name="Text Box 30"/>
            <p:cNvSpPr txBox="1">
              <a:spLocks noChangeArrowheads="1"/>
            </p:cNvSpPr>
            <p:nvPr/>
          </p:nvSpPr>
          <p:spPr bwMode="blackWhite">
            <a:xfrm>
              <a:off x="3878" y="314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2049" name="Rectangle 33"/>
            <p:cNvSpPr>
              <a:spLocks noChangeArrowheads="1"/>
            </p:cNvSpPr>
            <p:nvPr/>
          </p:nvSpPr>
          <p:spPr bwMode="blackWhite">
            <a:xfrm>
              <a:off x="3600" y="3407"/>
              <a:ext cx="67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en-US" b="1" dirty="0" smtClean="0">
                  <a:solidFill>
                    <a:schemeClr val="bg2">
                      <a:lumMod val="10000"/>
                    </a:schemeClr>
                  </a:solidFill>
                </a:rPr>
                <a:t>(ABC)</a:t>
              </a:r>
              <a:endParaRPr 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2052" name="Rectangle 36"/>
            <p:cNvSpPr>
              <a:spLocks noChangeArrowheads="1"/>
            </p:cNvSpPr>
            <p:nvPr/>
          </p:nvSpPr>
          <p:spPr bwMode="blackWhite">
            <a:xfrm>
              <a:off x="3600" y="3648"/>
              <a:ext cx="67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 smtClean="0">
                  <a:solidFill>
                    <a:schemeClr val="bg2">
                      <a:lumMod val="10000"/>
                    </a:schemeClr>
                  </a:solidFill>
                </a:rPr>
                <a:t>f(ABCD)</a:t>
              </a:r>
              <a:endParaRPr 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342054" name="Group 38"/>
            <p:cNvGrpSpPr>
              <a:grpSpLocks/>
            </p:cNvGrpSpPr>
            <p:nvPr/>
          </p:nvGrpSpPr>
          <p:grpSpPr bwMode="auto">
            <a:xfrm>
              <a:off x="1896" y="1497"/>
              <a:ext cx="1296" cy="279"/>
              <a:chOff x="1872" y="1497"/>
              <a:chExt cx="1296" cy="279"/>
            </a:xfrm>
          </p:grpSpPr>
          <p:sp>
            <p:nvSpPr>
              <p:cNvPr id="342055" name="Line 39"/>
              <p:cNvSpPr>
                <a:spLocks noChangeShapeType="1"/>
              </p:cNvSpPr>
              <p:nvPr/>
            </p:nvSpPr>
            <p:spPr bwMode="blackWhite">
              <a:xfrm>
                <a:off x="1872" y="1776"/>
                <a:ext cx="12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2056" name="Text Box 40"/>
              <p:cNvSpPr txBox="1">
                <a:spLocks noChangeArrowheads="1"/>
              </p:cNvSpPr>
              <p:nvPr/>
            </p:nvSpPr>
            <p:spPr bwMode="blackWhite">
              <a:xfrm>
                <a:off x="2222" y="1497"/>
                <a:ext cx="5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solidFill>
                      <a:schemeClr val="bg2">
                        <a:lumMod val="10000"/>
                      </a:schemeClr>
                    </a:solidFill>
                  </a:rPr>
                  <a:t>Reduce</a:t>
                </a:r>
                <a:endParaRPr lang="en-US" sz="24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342057" name="Line 41"/>
            <p:cNvSpPr>
              <a:spLocks noChangeShapeType="1"/>
            </p:cNvSpPr>
            <p:nvPr/>
          </p:nvSpPr>
          <p:spPr bwMode="blackWhite">
            <a:xfrm>
              <a:off x="1896" y="3495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2058" name="Text Box 42"/>
            <p:cNvSpPr txBox="1">
              <a:spLocks noChangeArrowheads="1"/>
            </p:cNvSpPr>
            <p:nvPr/>
          </p:nvSpPr>
          <p:spPr bwMode="blackWhite">
            <a:xfrm>
              <a:off x="2330" y="3216"/>
              <a:ext cx="4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>
                  <a:solidFill>
                    <a:schemeClr val="bg2">
                      <a:lumMod val="10000"/>
                    </a:schemeClr>
                  </a:solidFill>
                </a:rPr>
                <a:t>Scan</a:t>
              </a:r>
              <a:endParaRPr lang="en-US" sz="24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Collective Routines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Many Routines:  </a:t>
            </a:r>
            <a:r>
              <a:rPr lang="en-US" sz="2000" b="1" dirty="0" smtClean="0">
                <a:latin typeface="Courier New" pitchFamily="49" charset="0"/>
              </a:rPr>
              <a:t>MPI_ALLGATHER, MPI_ALLGATHERV, MPI_ALLREDUCE, MPI_ALLTOALL, MPI_ALLTOALLV, MPI_BCAST, MPI_GATHER, MPI_GATHERV, MPI_REDUCE, MPI_REDUCESCATTER, MPI_SCAN, MPI_SCATTER, MPI_SCATTERV</a:t>
            </a:r>
            <a:endParaRPr lang="en-US" sz="2000" b="1" dirty="0">
              <a:latin typeface="Courier New" pitchFamily="49" charset="0"/>
            </a:endParaRPr>
          </a:p>
          <a:p>
            <a:r>
              <a:rPr lang="en-US" sz="2200" b="1" dirty="0" smtClean="0">
                <a:latin typeface="Courier New" pitchFamily="49" charset="0"/>
              </a:rPr>
              <a:t>“All”</a:t>
            </a:r>
            <a:r>
              <a:rPr lang="en-US" sz="2200" dirty="0" smtClean="0">
                <a:latin typeface="Courier New" pitchFamily="49" charset="0"/>
              </a:rPr>
              <a:t> </a:t>
            </a:r>
            <a:r>
              <a:rPr lang="en-US" sz="2200" dirty="0"/>
              <a:t>versions deliver results to all participating </a:t>
            </a:r>
            <a:r>
              <a:rPr lang="en-US" sz="2200" dirty="0" smtClean="0"/>
              <a:t>processes</a:t>
            </a:r>
            <a:endParaRPr lang="en-US" sz="2200" dirty="0"/>
          </a:p>
          <a:p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“V”</a:t>
            </a:r>
            <a:r>
              <a:rPr lang="en-US" sz="2200" dirty="0" smtClean="0"/>
              <a:t> versions (stands for vector) </a:t>
            </a:r>
            <a:r>
              <a:rPr lang="en-US" sz="2200" dirty="0"/>
              <a:t>allow the </a:t>
            </a:r>
            <a:r>
              <a:rPr lang="en-US" sz="2200" dirty="0" smtClean="0"/>
              <a:t>chunks </a:t>
            </a:r>
            <a:r>
              <a:rPr lang="en-US" sz="2200" dirty="0"/>
              <a:t>to have different </a:t>
            </a:r>
            <a:r>
              <a:rPr lang="en-US" sz="2200" dirty="0" smtClean="0"/>
              <a:t>sizes</a:t>
            </a:r>
            <a:endParaRPr lang="en-US" sz="2200" dirty="0"/>
          </a:p>
          <a:p>
            <a:r>
              <a:rPr lang="en-US" sz="2000" b="1" dirty="0" smtClean="0">
                <a:latin typeface="Courier New" pitchFamily="49" charset="0"/>
              </a:rPr>
              <a:t>MPI_ALLREDUCE</a:t>
            </a:r>
            <a:r>
              <a:rPr lang="en-US" sz="2000" dirty="0" smtClean="0"/>
              <a:t>, </a:t>
            </a:r>
            <a:r>
              <a:rPr lang="en-US" sz="2000" b="1" dirty="0" smtClean="0">
                <a:latin typeface="Courier New" pitchFamily="49" charset="0"/>
              </a:rPr>
              <a:t>MPI_REDUCE</a:t>
            </a:r>
            <a:r>
              <a:rPr lang="en-US" sz="2000" dirty="0" smtClean="0"/>
              <a:t>, </a:t>
            </a:r>
            <a:r>
              <a:rPr lang="en-US" sz="2000" b="1" dirty="0" smtClean="0">
                <a:latin typeface="Courier New" pitchFamily="49" charset="0"/>
              </a:rPr>
              <a:t>MPI_REDUCESCATTER</a:t>
            </a:r>
            <a:r>
              <a:rPr lang="en-US" sz="2200" dirty="0" smtClean="0"/>
              <a:t>, </a:t>
            </a:r>
            <a:r>
              <a:rPr lang="en-US" sz="2200" dirty="0"/>
              <a:t>and </a:t>
            </a:r>
            <a:r>
              <a:rPr lang="en-US" sz="2000" b="1" dirty="0" smtClean="0">
                <a:latin typeface="Courier New" pitchFamily="49" charset="0"/>
              </a:rPr>
              <a:t>MPI_SCAN</a:t>
            </a:r>
            <a:r>
              <a:rPr lang="en-US" sz="2200" dirty="0" smtClean="0"/>
              <a:t> </a:t>
            </a:r>
            <a:r>
              <a:rPr lang="en-US" sz="2200" dirty="0"/>
              <a:t>take both built-in and user-defined combiner </a:t>
            </a:r>
            <a:r>
              <a:rPr lang="en-US" sz="2200" dirty="0" smtClean="0"/>
              <a:t>functions</a:t>
            </a:r>
            <a:endParaRPr lang="en-US" sz="2200" dirty="0">
              <a:latin typeface="Courier New" pitchFamily="49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Built-in Collective Computation Operations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371600"/>
            <a:ext cx="357505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MPI_MAX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MPI_MIN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MPI_PROD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MPI_SUM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MPI_LAND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MPI_LOR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MPI_LXOR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MPI_BAND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MPI_BOR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MPI_BXOR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MPI_MAXLOC</a:t>
            </a:r>
            <a:endParaRPr lang="en-US" sz="22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smtClean="0">
                <a:latin typeface="Courier New" pitchFamily="49" charset="0"/>
              </a:rPr>
              <a:t>MPI_MINLOC</a:t>
            </a:r>
            <a:endParaRPr lang="en-US" sz="2200" b="1" dirty="0">
              <a:latin typeface="Courier New" pitchFamily="49" charset="0"/>
            </a:endParaRPr>
          </a:p>
          <a:p>
            <a:endParaRPr lang="en-US" sz="2000" b="1" dirty="0">
              <a:latin typeface="Courier New" pitchFamily="49" charset="0"/>
            </a:endParaRPr>
          </a:p>
        </p:txBody>
      </p:sp>
      <p:sp>
        <p:nvSpPr>
          <p:cNvPr id="34406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371600"/>
            <a:ext cx="3575050" cy="4800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200" dirty="0"/>
              <a:t>Maximum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/>
              <a:t>Minimum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/>
              <a:t>Product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/>
              <a:t>Sum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/>
              <a:t>Logical and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/>
              <a:t>Logical or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/>
              <a:t>Logical exclusive or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 smtClean="0"/>
              <a:t>Bitwise </a:t>
            </a:r>
            <a:r>
              <a:rPr lang="en-US" sz="2200" dirty="0"/>
              <a:t>and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 smtClean="0"/>
              <a:t>Bitwise </a:t>
            </a:r>
            <a:r>
              <a:rPr lang="en-US" sz="2200" dirty="0"/>
              <a:t>or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 smtClean="0"/>
              <a:t>Bitwise </a:t>
            </a:r>
            <a:r>
              <a:rPr lang="en-US" sz="2200" dirty="0"/>
              <a:t>exclusive or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/>
              <a:t>Maximum and location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/>
              <a:t>Minimum and location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your own Collective Operations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153400" cy="4876800"/>
          </a:xfrm>
        </p:spPr>
        <p:txBody>
          <a:bodyPr/>
          <a:lstStyle/>
          <a:p>
            <a:r>
              <a:rPr lang="en-US" dirty="0"/>
              <a:t>Create your own collective computations with:</a:t>
            </a:r>
            <a:br>
              <a:rPr lang="en-US" dirty="0"/>
            </a:br>
            <a:r>
              <a:rPr lang="en-US" sz="1800" b="1" dirty="0" smtClean="0">
                <a:latin typeface="Courier New" pitchFamily="49" charset="0"/>
              </a:rPr>
              <a:t>MPI_OP_CREATE(</a:t>
            </a:r>
            <a:r>
              <a:rPr lang="en-US" sz="1800" b="1" dirty="0" err="1" smtClean="0">
                <a:latin typeface="Courier New" pitchFamily="49" charset="0"/>
              </a:rPr>
              <a:t>user_fn</a:t>
            </a:r>
            <a:r>
              <a:rPr lang="en-US" sz="1800" b="1" dirty="0">
                <a:latin typeface="Courier New" pitchFamily="49" charset="0"/>
              </a:rPr>
              <a:t>, commutes, &amp;</a:t>
            </a:r>
            <a:r>
              <a:rPr lang="en-US" sz="1800" b="1" dirty="0" smtClean="0">
                <a:latin typeface="Courier New" pitchFamily="49" charset="0"/>
              </a:rPr>
              <a:t>op);</a:t>
            </a:r>
            <a:r>
              <a:rPr lang="en-US" sz="1800" b="1" dirty="0">
                <a:latin typeface="Courier New" pitchFamily="49" charset="0"/>
              </a:rPr>
              <a:t/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</a:rPr>
              <a:t>MPI_OP_FREE(&amp;op);</a:t>
            </a:r>
          </a:p>
          <a:p>
            <a:pPr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000" b="1" dirty="0" err="1" smtClean="0">
                <a:latin typeface="Courier New" pitchFamily="49" charset="0"/>
              </a:rPr>
              <a:t>user_fn</a:t>
            </a:r>
            <a:r>
              <a:rPr lang="en-US" sz="2000" b="1" dirty="0" smtClean="0">
                <a:latin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</a:rPr>
              <a:t>invec</a:t>
            </a:r>
            <a:r>
              <a:rPr lang="en-US" sz="2000" b="1" dirty="0">
                <a:latin typeface="Courier New" pitchFamily="49" charset="0"/>
              </a:rPr>
              <a:t>, </a:t>
            </a:r>
            <a:r>
              <a:rPr lang="en-US" sz="2000" b="1" dirty="0" err="1">
                <a:latin typeface="Courier New" pitchFamily="49" charset="0"/>
              </a:rPr>
              <a:t>inoutvec</a:t>
            </a:r>
            <a:r>
              <a:rPr lang="en-US" sz="2000" b="1" dirty="0">
                <a:latin typeface="Courier New" pitchFamily="49" charset="0"/>
              </a:rPr>
              <a:t>, </a:t>
            </a:r>
            <a:r>
              <a:rPr lang="en-US" sz="2000" b="1" dirty="0" err="1">
                <a:latin typeface="Courier New" pitchFamily="49" charset="0"/>
              </a:rPr>
              <a:t>len</a:t>
            </a:r>
            <a:r>
              <a:rPr lang="en-US" sz="2000" b="1" dirty="0">
                <a:latin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</a:rPr>
              <a:t>datatype</a:t>
            </a:r>
            <a:r>
              <a:rPr lang="en-US" sz="2000" b="1" dirty="0" smtClean="0">
                <a:latin typeface="Courier New" pitchFamily="49" charset="0"/>
              </a:rPr>
              <a:t>);</a:t>
            </a:r>
          </a:p>
          <a:p>
            <a:pPr>
              <a:buNone/>
            </a:pPr>
            <a:endParaRPr lang="en-US" sz="1200" dirty="0"/>
          </a:p>
          <a:p>
            <a:r>
              <a:rPr lang="en-US" dirty="0" smtClean="0"/>
              <a:t>The </a:t>
            </a:r>
            <a:r>
              <a:rPr lang="en-US" dirty="0"/>
              <a:t>user function should perform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sz="2000" b="1" dirty="0" err="1" smtClean="0">
                <a:latin typeface="Courier New" pitchFamily="49" charset="0"/>
              </a:rPr>
              <a:t>inoutvec</a:t>
            </a:r>
            <a:r>
              <a:rPr lang="en-US" sz="2000" b="1" dirty="0" smtClean="0">
                <a:latin typeface="Courier New" pitchFamily="49" charset="0"/>
              </a:rPr>
              <a:t>[</a:t>
            </a:r>
            <a:r>
              <a:rPr lang="en-US" sz="2000" b="1" dirty="0" err="1" smtClean="0">
                <a:latin typeface="Courier New" pitchFamily="49" charset="0"/>
              </a:rPr>
              <a:t>i</a:t>
            </a:r>
            <a:r>
              <a:rPr lang="en-US" sz="2000" b="1" dirty="0">
                <a:latin typeface="Courier New" pitchFamily="49" charset="0"/>
              </a:rPr>
              <a:t>]  =  </a:t>
            </a:r>
            <a:r>
              <a:rPr lang="en-US" sz="2000" b="1" dirty="0" err="1">
                <a:latin typeface="Courier New" pitchFamily="49" charset="0"/>
              </a:rPr>
              <a:t>invec</a:t>
            </a:r>
            <a:r>
              <a:rPr lang="en-US" sz="2000" b="1" dirty="0">
                <a:latin typeface="Courier New" pitchFamily="49" charset="0"/>
              </a:rPr>
              <a:t>[</a:t>
            </a:r>
            <a:r>
              <a:rPr lang="en-US" sz="2000" b="1" dirty="0" err="1">
                <a:latin typeface="Courier New" pitchFamily="49" charset="0"/>
              </a:rPr>
              <a:t>i</a:t>
            </a:r>
            <a:r>
              <a:rPr lang="en-US" sz="2000" b="1" dirty="0">
                <a:latin typeface="Courier New" pitchFamily="49" charset="0"/>
              </a:rPr>
              <a:t>]  op  </a:t>
            </a:r>
            <a:r>
              <a:rPr lang="en-US" sz="2000" b="1" dirty="0" err="1">
                <a:latin typeface="Courier New" pitchFamily="49" charset="0"/>
              </a:rPr>
              <a:t>inoutvec</a:t>
            </a:r>
            <a:r>
              <a:rPr lang="en-US" sz="2000" b="1" dirty="0">
                <a:latin typeface="Courier New" pitchFamily="49" charset="0"/>
              </a:rPr>
              <a:t>[</a:t>
            </a:r>
            <a:r>
              <a:rPr lang="en-US" sz="2000" b="1" dirty="0" err="1">
                <a:latin typeface="Courier New" pitchFamily="49" charset="0"/>
              </a:rPr>
              <a:t>i</a:t>
            </a:r>
            <a:r>
              <a:rPr lang="en-US" sz="2000" b="1" dirty="0">
                <a:latin typeface="Courier New" pitchFamily="49" charset="0"/>
              </a:rPr>
              <a:t>];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for </a:t>
            </a:r>
            <a:r>
              <a:rPr lang="en-US" sz="2000" dirty="0" err="1"/>
              <a:t>i</a:t>
            </a:r>
            <a:r>
              <a:rPr lang="en-US" sz="2000" dirty="0"/>
              <a:t> from 0 to </a:t>
            </a:r>
            <a:r>
              <a:rPr lang="en-US" sz="2000" dirty="0" smtClean="0"/>
              <a:t>len-1</a:t>
            </a:r>
            <a:endParaRPr lang="en-US" dirty="0" smtClean="0"/>
          </a:p>
          <a:p>
            <a:pPr>
              <a:buNone/>
            </a:pPr>
            <a:endParaRPr lang="en-US" sz="2000" dirty="0"/>
          </a:p>
          <a:p>
            <a:r>
              <a:rPr lang="en-US" dirty="0"/>
              <a:t>The user function can be non-commutative, but must be </a:t>
            </a:r>
            <a:r>
              <a:rPr lang="en-US" dirty="0" smtClean="0"/>
              <a:t>associative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5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609600" y="5257800"/>
            <a:ext cx="8382000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334000" y="1066800"/>
            <a:ext cx="3657600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Calculating Pi</a:t>
            </a:r>
            <a:endParaRPr lang="el-GR" sz="5900">
              <a:cs typeface="Times New Roman" pitchFamily="18" charset="0"/>
            </a:endParaRP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5461000" y="1295400"/>
            <a:ext cx="3530600" cy="3168650"/>
            <a:chOff x="3372" y="986"/>
            <a:chExt cx="2224" cy="1996"/>
          </a:xfrm>
        </p:grpSpPr>
        <p:sp>
          <p:nvSpPr>
            <p:cNvPr id="157699" name="Arc 3"/>
            <p:cNvSpPr>
              <a:spLocks/>
            </p:cNvSpPr>
            <p:nvPr/>
          </p:nvSpPr>
          <p:spPr bwMode="auto">
            <a:xfrm>
              <a:off x="3623" y="1276"/>
              <a:ext cx="1578" cy="145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700" name="Line 4"/>
            <p:cNvSpPr>
              <a:spLocks noChangeShapeType="1"/>
            </p:cNvSpPr>
            <p:nvPr/>
          </p:nvSpPr>
          <p:spPr bwMode="auto">
            <a:xfrm>
              <a:off x="3623" y="986"/>
              <a:ext cx="0" cy="19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arrow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01" name="Line 5"/>
            <p:cNvSpPr>
              <a:spLocks noChangeShapeType="1"/>
            </p:cNvSpPr>
            <p:nvPr/>
          </p:nvSpPr>
          <p:spPr bwMode="auto">
            <a:xfrm>
              <a:off x="3372" y="2728"/>
              <a:ext cx="222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arrow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02" name="Line 6"/>
            <p:cNvSpPr>
              <a:spLocks noChangeShapeType="1"/>
            </p:cNvSpPr>
            <p:nvPr/>
          </p:nvSpPr>
          <p:spPr bwMode="auto">
            <a:xfrm>
              <a:off x="3731" y="1276"/>
              <a:ext cx="0" cy="1452"/>
            </a:xfrm>
            <a:prstGeom prst="line">
              <a:avLst/>
            </a:prstGeom>
            <a:noFill/>
            <a:ln w="12700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03" name="Line 7"/>
            <p:cNvSpPr>
              <a:spLocks noChangeShapeType="1"/>
            </p:cNvSpPr>
            <p:nvPr/>
          </p:nvSpPr>
          <p:spPr bwMode="auto">
            <a:xfrm>
              <a:off x="3838" y="1313"/>
              <a:ext cx="0" cy="1415"/>
            </a:xfrm>
            <a:prstGeom prst="line">
              <a:avLst/>
            </a:prstGeom>
            <a:noFill/>
            <a:ln w="12700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04" name="Line 8"/>
            <p:cNvSpPr>
              <a:spLocks noChangeShapeType="1"/>
            </p:cNvSpPr>
            <p:nvPr/>
          </p:nvSpPr>
          <p:spPr bwMode="auto">
            <a:xfrm>
              <a:off x="3946" y="1313"/>
              <a:ext cx="0" cy="1415"/>
            </a:xfrm>
            <a:prstGeom prst="line">
              <a:avLst/>
            </a:prstGeom>
            <a:noFill/>
            <a:ln w="12700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05" name="Line 9"/>
            <p:cNvSpPr>
              <a:spLocks noChangeShapeType="1"/>
            </p:cNvSpPr>
            <p:nvPr/>
          </p:nvSpPr>
          <p:spPr bwMode="auto">
            <a:xfrm>
              <a:off x="4627" y="1603"/>
              <a:ext cx="0" cy="1125"/>
            </a:xfrm>
            <a:prstGeom prst="line">
              <a:avLst/>
            </a:prstGeom>
            <a:noFill/>
            <a:ln w="12700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06" name="Line 10"/>
            <p:cNvSpPr>
              <a:spLocks noChangeShapeType="1"/>
            </p:cNvSpPr>
            <p:nvPr/>
          </p:nvSpPr>
          <p:spPr bwMode="auto">
            <a:xfrm>
              <a:off x="4735" y="1712"/>
              <a:ext cx="0" cy="1016"/>
            </a:xfrm>
            <a:prstGeom prst="line">
              <a:avLst/>
            </a:prstGeom>
            <a:noFill/>
            <a:ln w="12700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07" name="Line 11"/>
            <p:cNvSpPr>
              <a:spLocks noChangeShapeType="1"/>
            </p:cNvSpPr>
            <p:nvPr/>
          </p:nvSpPr>
          <p:spPr bwMode="auto">
            <a:xfrm>
              <a:off x="4843" y="1821"/>
              <a:ext cx="0" cy="907"/>
            </a:xfrm>
            <a:prstGeom prst="line">
              <a:avLst/>
            </a:prstGeom>
            <a:noFill/>
            <a:ln w="12700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08" name="Line 12"/>
            <p:cNvSpPr>
              <a:spLocks noChangeShapeType="1"/>
            </p:cNvSpPr>
            <p:nvPr/>
          </p:nvSpPr>
          <p:spPr bwMode="auto">
            <a:xfrm>
              <a:off x="4950" y="1930"/>
              <a:ext cx="0" cy="798"/>
            </a:xfrm>
            <a:prstGeom prst="line">
              <a:avLst/>
            </a:prstGeom>
            <a:noFill/>
            <a:ln w="12700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09" name="Line 13"/>
            <p:cNvSpPr>
              <a:spLocks noChangeShapeType="1"/>
            </p:cNvSpPr>
            <p:nvPr/>
          </p:nvSpPr>
          <p:spPr bwMode="auto">
            <a:xfrm>
              <a:off x="5058" y="2111"/>
              <a:ext cx="0" cy="617"/>
            </a:xfrm>
            <a:prstGeom prst="line">
              <a:avLst/>
            </a:prstGeom>
            <a:noFill/>
            <a:ln w="12700" cap="sq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10" name="Line 14"/>
            <p:cNvSpPr>
              <a:spLocks noChangeShapeType="1"/>
            </p:cNvSpPr>
            <p:nvPr/>
          </p:nvSpPr>
          <p:spPr bwMode="auto">
            <a:xfrm>
              <a:off x="3982" y="2038"/>
              <a:ext cx="61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Dot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711" name="Text Box 15"/>
            <p:cNvSpPr txBox="1">
              <a:spLocks noChangeArrowheads="1"/>
            </p:cNvSpPr>
            <p:nvPr/>
          </p:nvSpPr>
          <p:spPr bwMode="auto">
            <a:xfrm>
              <a:off x="5102" y="2717"/>
              <a:ext cx="203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</a:p>
          </p:txBody>
        </p:sp>
        <p:sp>
          <p:nvSpPr>
            <p:cNvPr id="157712" name="Text Box 16"/>
            <p:cNvSpPr txBox="1">
              <a:spLocks noChangeArrowheads="1"/>
            </p:cNvSpPr>
            <p:nvPr/>
          </p:nvSpPr>
          <p:spPr bwMode="auto">
            <a:xfrm>
              <a:off x="3455" y="1159"/>
              <a:ext cx="203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157714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1"/>
            <a:ext cx="4953000" cy="3124199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Calculating pi via numerical integration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Divide interval up into subintervals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Assign subintervals to processes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process calculates partial sum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 all the partial sums together to get </a:t>
            </a:r>
            <a:r>
              <a:rPr lang="en-US" dirty="0" smtClean="0"/>
              <a:t>pi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5859463" y="4724400"/>
            <a:ext cx="2505075" cy="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325700" y="4774278"/>
            <a:ext cx="150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“n” segments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257800"/>
            <a:ext cx="669778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Width of each segment (w) will be 1/n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Distance (d(i))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of segment “i” from the origin will be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“i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* w”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Height of segment “i” will be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sqrt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(1 –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[d(i)]^2)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Parallel Programming with MPI, IT4 Innovations (12/14/2015)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8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 \usepackage{amsmath} \pagestyle{empty} \begin{document}  $\Theta(\log(P))$  \end{document}"/>
  <p:tag name="IGUANATEXSIZE" val="20"/>
</p:tagLst>
</file>

<file path=ppt/theme/theme1.xml><?xml version="1.0" encoding="utf-8"?>
<a:theme xmlns:a="http://schemas.openxmlformats.org/drawingml/2006/main" name="argonne.updates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151515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5237</TotalTime>
  <Words>22156</Words>
  <Application>Microsoft Macintosh PowerPoint</Application>
  <PresentationFormat>On-screen Show (4:3)</PresentationFormat>
  <Paragraphs>4530</Paragraphs>
  <Slides>320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320</vt:i4>
      </vt:variant>
    </vt:vector>
  </HeadingPairs>
  <TitlesOfParts>
    <vt:vector size="336" baseType="lpstr">
      <vt:lpstr>Calibri</vt:lpstr>
      <vt:lpstr>Consolas</vt:lpstr>
      <vt:lpstr>Courier</vt:lpstr>
      <vt:lpstr>Courier New</vt:lpstr>
      <vt:lpstr>Monotype Sorts</vt:lpstr>
      <vt:lpstr>MS PGothic</vt:lpstr>
      <vt:lpstr>ＭＳ Ｐゴシック</vt:lpstr>
      <vt:lpstr>Symbol</vt:lpstr>
      <vt:lpstr>Times New Roman</vt:lpstr>
      <vt:lpstr>Trebuchet MS</vt:lpstr>
      <vt:lpstr>Wingdings</vt:lpstr>
      <vt:lpstr>Zapf Dingbats</vt:lpstr>
      <vt:lpstr>굴림</vt:lpstr>
      <vt:lpstr>宋体</vt:lpstr>
      <vt:lpstr>Arial</vt:lpstr>
      <vt:lpstr>argonne.updates</vt:lpstr>
      <vt:lpstr>Parallel Programming with MPI</vt:lpstr>
      <vt:lpstr>General principles in this tutorial</vt:lpstr>
      <vt:lpstr>What we will cover in this tutorial</vt:lpstr>
      <vt:lpstr>The switch from sequential to parallel computing</vt:lpstr>
      <vt:lpstr>Sample Parallel Programming Models</vt:lpstr>
      <vt:lpstr>The Message-Passing Model</vt:lpstr>
      <vt:lpstr>The Message-Passing Model (an example)</vt:lpstr>
      <vt:lpstr>Standardizing Message-Passing Models with MPI</vt:lpstr>
      <vt:lpstr>What is MPI?</vt:lpstr>
      <vt:lpstr>MPI-1</vt:lpstr>
      <vt:lpstr>Following MPI Standards</vt:lpstr>
      <vt:lpstr>MPI-2</vt:lpstr>
      <vt:lpstr>Overview of New Features in MPI-3</vt:lpstr>
      <vt:lpstr>Status of MPI-3.1 Implementations</vt:lpstr>
      <vt:lpstr>Web Pointers</vt:lpstr>
      <vt:lpstr>MPI 3.0 Standard in Book Form</vt:lpstr>
      <vt:lpstr>New Tutorial Books on MPI</vt:lpstr>
      <vt:lpstr>New Book on Parallel Programming Models</vt:lpstr>
      <vt:lpstr>Applications (Science and Engineering)</vt:lpstr>
      <vt:lpstr>PowerPoint Presentation</vt:lpstr>
      <vt:lpstr>Reasons for Using MPI</vt:lpstr>
      <vt:lpstr>Important considerations while using MPI</vt:lpstr>
      <vt:lpstr>Approach in this Tutorial</vt:lpstr>
      <vt:lpstr>What we will cover in this tutorial</vt:lpstr>
      <vt:lpstr>How does MPI work?  (1/2)</vt:lpstr>
      <vt:lpstr>How does MPI work?  Multicore Systems.  (2/2)</vt:lpstr>
      <vt:lpstr>MPI Basic Send/Receive</vt:lpstr>
      <vt:lpstr>Compiling and Running MPI applications (more details later)</vt:lpstr>
      <vt:lpstr>Process Identification</vt:lpstr>
      <vt:lpstr>Communicators</vt:lpstr>
      <vt:lpstr>Simple MPI Program Identifying Processes</vt:lpstr>
      <vt:lpstr>Code Example</vt:lpstr>
      <vt:lpstr>Data Communication</vt:lpstr>
      <vt:lpstr>More Details on Describing Data for Communication</vt:lpstr>
      <vt:lpstr>MPI Basic (Blocking) Send</vt:lpstr>
      <vt:lpstr>MPI Basic (Blocking) Receive</vt:lpstr>
      <vt:lpstr>Simple Communication in MPI</vt:lpstr>
      <vt:lpstr>Code Example</vt:lpstr>
      <vt:lpstr>Parallel Sort using MPI Send/Recv</vt:lpstr>
      <vt:lpstr>Parallel Sort using MPI Send/Recv (contd.)</vt:lpstr>
      <vt:lpstr>Status Object</vt:lpstr>
      <vt:lpstr>Using the “status” field</vt:lpstr>
      <vt:lpstr>Using the “status” field (contd.)</vt:lpstr>
      <vt:lpstr>MPI is Simple</vt:lpstr>
      <vt:lpstr>What we will cover in this tutorial</vt:lpstr>
      <vt:lpstr>What is MPICH</vt:lpstr>
      <vt:lpstr>Getting Started with MPICH</vt:lpstr>
      <vt:lpstr>Compiling MPI programs with MPICH</vt:lpstr>
      <vt:lpstr>Running MPI programs with MPICH</vt:lpstr>
      <vt:lpstr>Trying some example programs</vt:lpstr>
      <vt:lpstr>Interaction with Resource Managers</vt:lpstr>
      <vt:lpstr>Debugging MPI programs</vt:lpstr>
      <vt:lpstr>What we will cover in this tutorial</vt:lpstr>
      <vt:lpstr>Blocking vs. Non-blocking Communication</vt:lpstr>
      <vt:lpstr>Blocking Communication</vt:lpstr>
      <vt:lpstr>PowerPoint Presentation</vt:lpstr>
      <vt:lpstr>Non-Blocking Communication</vt:lpstr>
      <vt:lpstr>Multiple Completions</vt:lpstr>
      <vt:lpstr>Non-Blocking Send-Receive Diagram </vt:lpstr>
      <vt:lpstr>Message Completion and Buffering </vt:lpstr>
      <vt:lpstr>A Non-Blocking communication example</vt:lpstr>
      <vt:lpstr>A Non-Blocking communication example</vt:lpstr>
      <vt:lpstr>Regular Mesh Algorithms</vt:lpstr>
      <vt:lpstr>The Global Data Structure</vt:lpstr>
      <vt:lpstr>The Global Data Structure</vt:lpstr>
      <vt:lpstr>Necessary Data Transfers</vt:lpstr>
      <vt:lpstr>Necessary Data Transfers</vt:lpstr>
      <vt:lpstr>The Local Data Structure</vt:lpstr>
      <vt:lpstr>Necessary Data Transfers</vt:lpstr>
      <vt:lpstr>Understanding Performance: Unexpected Hot Spots</vt:lpstr>
      <vt:lpstr>Mesh Exchange</vt:lpstr>
      <vt:lpstr>Sample Code</vt:lpstr>
      <vt:lpstr>Deadlocks!</vt:lpstr>
      <vt:lpstr>Fix 1: Use Irecv</vt:lpstr>
      <vt:lpstr>Mesh Exchange</vt:lpstr>
      <vt:lpstr>Mesh Exchange</vt:lpstr>
      <vt:lpstr>Mesh Exchange</vt:lpstr>
      <vt:lpstr>Mesh Exchange</vt:lpstr>
      <vt:lpstr>Mesh Exchange</vt:lpstr>
      <vt:lpstr>Mesh Exchange</vt:lpstr>
      <vt:lpstr>Timeline from IB Cluster</vt:lpstr>
      <vt:lpstr>Fix 2: Use Isend and Irecv</vt:lpstr>
      <vt:lpstr>Timeline from IB Cluster</vt:lpstr>
      <vt:lpstr>Lesson: Defer Synchronization</vt:lpstr>
      <vt:lpstr>Code Example</vt:lpstr>
      <vt:lpstr>Be careful of heterogeneity</vt:lpstr>
      <vt:lpstr>MPI in Heterogeneous Environments</vt:lpstr>
      <vt:lpstr>GPUs vs. Intel Xeon Phi</vt:lpstr>
      <vt:lpstr>What we will cover in this tutorial</vt:lpstr>
      <vt:lpstr>Introduction to Collective Operations in MPI</vt:lpstr>
      <vt:lpstr>MPI Collective Communication</vt:lpstr>
      <vt:lpstr>Synchronization</vt:lpstr>
      <vt:lpstr>Collective Data Movement</vt:lpstr>
      <vt:lpstr>More Collective Data Movement</vt:lpstr>
      <vt:lpstr>Collective Computation</vt:lpstr>
      <vt:lpstr>MPI Collective Routines</vt:lpstr>
      <vt:lpstr>MPI Built-in Collective Computation Operations</vt:lpstr>
      <vt:lpstr>Defining your own Collective Operations</vt:lpstr>
      <vt:lpstr>Example: Calculating Pi</vt:lpstr>
      <vt:lpstr>Example:  PI in C </vt:lpstr>
      <vt:lpstr>What we will cover in this tutorial</vt:lpstr>
      <vt:lpstr>Necessary Data Transfers</vt:lpstr>
      <vt:lpstr>The Local Data Structure</vt:lpstr>
      <vt:lpstr>Introduction to Datatypes in MPI</vt:lpstr>
      <vt:lpstr>Simple/Predefined Datatypes</vt:lpstr>
      <vt:lpstr>Derived Datatype Example</vt:lpstr>
      <vt:lpstr>MPI_Type_contiguous</vt:lpstr>
      <vt:lpstr>MPI_Type_vector</vt:lpstr>
      <vt:lpstr>Use Datatype in Halo Exchange</vt:lpstr>
      <vt:lpstr>MPI_Type_create_hvector</vt:lpstr>
      <vt:lpstr>MPI_Type_create_indexed_block</vt:lpstr>
      <vt:lpstr>MPI_Type_indexed</vt:lpstr>
      <vt:lpstr>MPI_Type_create_struct</vt:lpstr>
      <vt:lpstr>MPI_Type_create_subarray</vt:lpstr>
      <vt:lpstr>MPI_BOTTOM and MPI_Get_address</vt:lpstr>
      <vt:lpstr>Commit, Free, and Dup</vt:lpstr>
      <vt:lpstr>Other DDT Functions</vt:lpstr>
      <vt:lpstr>Datatype Selection Order</vt:lpstr>
      <vt:lpstr>Code Example</vt:lpstr>
      <vt:lpstr>What we will cover in this tutorial</vt:lpstr>
      <vt:lpstr>Nonblocking Collective Communication</vt:lpstr>
      <vt:lpstr>Nonblocking Collective Communication</vt:lpstr>
      <vt:lpstr>Nonblocking Collective Communication</vt:lpstr>
      <vt:lpstr>Nonblocking Collectives Overlap</vt:lpstr>
      <vt:lpstr>A Semantics Example: DSDE</vt:lpstr>
      <vt:lpstr>MPI_Ibarrier (NBX)</vt:lpstr>
      <vt:lpstr>Parallel Breadth First Search</vt:lpstr>
      <vt:lpstr>Parallel Fast Fourier Transform</vt:lpstr>
      <vt:lpstr>A Complex Example: FFT</vt:lpstr>
      <vt:lpstr>Parallel Fast Fourier Transform</vt:lpstr>
      <vt:lpstr>Parallel Fast Fourier Transform</vt:lpstr>
      <vt:lpstr>Parallel Fast Fourier Transform</vt:lpstr>
      <vt:lpstr>Parallel Fast Fourier Transform</vt:lpstr>
      <vt:lpstr>Parallel Fast Fourier Transform</vt:lpstr>
      <vt:lpstr>Parallel Fast Fourier Transform</vt:lpstr>
      <vt:lpstr>Parallel Fast Fourier Transform</vt:lpstr>
      <vt:lpstr>Parallel Fast Fourier Transform</vt:lpstr>
      <vt:lpstr>FFT Software Pipelining</vt:lpstr>
      <vt:lpstr>Nonblocking And Collective Summary</vt:lpstr>
      <vt:lpstr>What we will cover in this tutorial</vt:lpstr>
      <vt:lpstr>One-sided Communication</vt:lpstr>
      <vt:lpstr>Two-sided Communication Example</vt:lpstr>
      <vt:lpstr>One-sided Communication Example</vt:lpstr>
      <vt:lpstr>Comparing One-sided and Two-sided Programming</vt:lpstr>
      <vt:lpstr>What we need to know in MPI RMA</vt:lpstr>
      <vt:lpstr>Creating Public Memory</vt:lpstr>
      <vt:lpstr>Window creation models</vt:lpstr>
      <vt:lpstr>MPI_WIN_ALLOCATE</vt:lpstr>
      <vt:lpstr>Example with MPI_WIN_ALLOCATE</vt:lpstr>
      <vt:lpstr>MPI_WIN_CREATE</vt:lpstr>
      <vt:lpstr>Example with MPI_WIN_CREATE</vt:lpstr>
      <vt:lpstr>MPI_WIN_CREATE_DYNAMIC</vt:lpstr>
      <vt:lpstr>Example with MPI_WIN_CREATE_DYNAMIC</vt:lpstr>
      <vt:lpstr>Data movement</vt:lpstr>
      <vt:lpstr>Data movement: Put</vt:lpstr>
      <vt:lpstr>Data movement: Get</vt:lpstr>
      <vt:lpstr>Atomic Data Aggregation: Accumulate</vt:lpstr>
      <vt:lpstr>Atomic Data Aggregation: Get Accumulate</vt:lpstr>
      <vt:lpstr>Atomic Data Aggregation: CAS and FOP</vt:lpstr>
      <vt:lpstr>Ordering of Operations in MPI RMA</vt:lpstr>
      <vt:lpstr>Examples with operation ordering</vt:lpstr>
      <vt:lpstr>RMA Synchronization Models</vt:lpstr>
      <vt:lpstr>Fence: Active Target Synchronization</vt:lpstr>
      <vt:lpstr>Implementing Stencil Computation with RMA Fence</vt:lpstr>
      <vt:lpstr>Code Example</vt:lpstr>
      <vt:lpstr>PSCW: Generalized Active Target Synchronization</vt:lpstr>
      <vt:lpstr>Lock/Unlock: Passive Target Synchronization</vt:lpstr>
      <vt:lpstr>Passive Target Synchronization</vt:lpstr>
      <vt:lpstr>Advanced Passive Target Synchronization</vt:lpstr>
      <vt:lpstr>NWChem [1]</vt:lpstr>
      <vt:lpstr>NWChem Communication Runtime</vt:lpstr>
      <vt:lpstr>Get-Compute-Update</vt:lpstr>
      <vt:lpstr>Code Example</vt:lpstr>
      <vt:lpstr>Which synchronization mode should I use, when?</vt:lpstr>
      <vt:lpstr>MPI RMA Memory Model</vt:lpstr>
      <vt:lpstr>MPI RMA Memory Model (separate windows)</vt:lpstr>
      <vt:lpstr>MPI RMA Memory Model (unified windows)</vt:lpstr>
      <vt:lpstr>MPI RMA Operation Compatibility (Separate)</vt:lpstr>
      <vt:lpstr>MPI RMA Operation Compatibility (Unified)</vt:lpstr>
      <vt:lpstr>What we will cover in this tutorial</vt:lpstr>
      <vt:lpstr>MPI and Threads</vt:lpstr>
      <vt:lpstr>Programming for Multicore</vt:lpstr>
      <vt:lpstr>Hybrid Programming with MPI+Threads</vt:lpstr>
      <vt:lpstr>MPI’s Four Levels of Thread Safety</vt:lpstr>
      <vt:lpstr>MPI_THREAD_SINGLE</vt:lpstr>
      <vt:lpstr>MPI_THREAD_FUNNELED</vt:lpstr>
      <vt:lpstr>MPI_THREAD_SERIALIZED</vt:lpstr>
      <vt:lpstr>MPI_THREAD_MULTIPLE</vt:lpstr>
      <vt:lpstr>Threads and MPI</vt:lpstr>
      <vt:lpstr>Implementing Stencil Computation using MPI_THREAD_FUNNELED</vt:lpstr>
      <vt:lpstr>Code Examples</vt:lpstr>
      <vt:lpstr>Specification of MPI_THREAD_MULTIPLE</vt:lpstr>
      <vt:lpstr>Ordering in MPI_THREAD_MULTIPLE: Incorrect Example with Collectives</vt:lpstr>
      <vt:lpstr>Ordering in MPI_THREAD_MULTIPLE: Incorrect Example with RMA</vt:lpstr>
      <vt:lpstr>Ordering in MPI_THREAD_MULTIPLE: Incorrect Example with Object Management</vt:lpstr>
      <vt:lpstr>Blocking Calls in MPI_THREAD_MULTIPLE: Correct Example</vt:lpstr>
      <vt:lpstr>Implementing Stencil Computation using MPI_THREAD_MULTIPLE</vt:lpstr>
      <vt:lpstr>Code Examples</vt:lpstr>
      <vt:lpstr>The Current Situation</vt:lpstr>
      <vt:lpstr>Performance with MPI_THREAD_MULTIPLE</vt:lpstr>
      <vt:lpstr>Message Rate Results on BG/P </vt:lpstr>
      <vt:lpstr>Why is it hard to optimize MPI_THREAD_MULTIPLE</vt:lpstr>
      <vt:lpstr>Hybrid Programming: Correctness Requirements</vt:lpstr>
      <vt:lpstr>An Example we encountered</vt:lpstr>
      <vt:lpstr>2 Proceses, 2 Threads, Each Thread Executes this Code</vt:lpstr>
      <vt:lpstr>Intended Ordering of Operations</vt:lpstr>
      <vt:lpstr>Possible Ordering of Operations in Practice</vt:lpstr>
      <vt:lpstr>Some Things to Watch for in OpenMP</vt:lpstr>
      <vt:lpstr>Some Things to Watch for in MPI + OpenMP</vt:lpstr>
      <vt:lpstr>Where Does the MPI + OpenMP Hybrid Model Work Well?</vt:lpstr>
      <vt:lpstr>Compute-Bound Loops</vt:lpstr>
      <vt:lpstr>Fine-Grain Parallelism</vt:lpstr>
      <vt:lpstr>Load Balancing</vt:lpstr>
      <vt:lpstr>Memory-Bound Loops</vt:lpstr>
      <vt:lpstr>Where is Pure MPI Better?</vt:lpstr>
      <vt:lpstr>Hybrid Programming with Shared Memory</vt:lpstr>
      <vt:lpstr>Creating Shared Memory Regions in MPI</vt:lpstr>
      <vt:lpstr>Regular RMA windows vs. Shared memory windows</vt:lpstr>
      <vt:lpstr>MPI_COMM_SPLIT_TYPE</vt:lpstr>
      <vt:lpstr>MPI_WIN_ALLOCATE_SHARED</vt:lpstr>
      <vt:lpstr>Shared Arrays with Shared memory windows</vt:lpstr>
      <vt:lpstr>Memory allocation and placement</vt:lpstr>
      <vt:lpstr>Example Computation: Stencil</vt:lpstr>
      <vt:lpstr>Walkthrough of 2D Stencil Code with Shared Memory Windows</vt:lpstr>
      <vt:lpstr>Communication/Synchronization Performance</vt:lpstr>
      <vt:lpstr>Pitfall: Computation Time</vt:lpstr>
      <vt:lpstr>Overhead Analysis and Solutions</vt:lpstr>
      <vt:lpstr>Performance Comparison (single process)</vt:lpstr>
      <vt:lpstr>Problem 1: Compiler Interference</vt:lpstr>
      <vt:lpstr>Overhead Analysis and Solutions</vt:lpstr>
      <vt:lpstr>Performance Comparison (single process)</vt:lpstr>
      <vt:lpstr>Performance Comparison (multiple processes): Memory Assignment</vt:lpstr>
      <vt:lpstr>Problem 2: OS Page Assignment Interference</vt:lpstr>
      <vt:lpstr>OS Page Assignment Analysis (Memory Assignment)</vt:lpstr>
      <vt:lpstr>Overhead Analysis and Solutions</vt:lpstr>
      <vt:lpstr>Performance Comparison (multiple processes): Memory Assignment</vt:lpstr>
      <vt:lpstr>Accelerators in Parallel Computing</vt:lpstr>
      <vt:lpstr>Hybrid Programming with Accelerators</vt:lpstr>
      <vt:lpstr>Current Model for MPI+Accelerator Applications</vt:lpstr>
      <vt:lpstr>Alternate MPI+Accelerator models being studied</vt:lpstr>
      <vt:lpstr>What we will cover in this tutorial</vt:lpstr>
      <vt:lpstr>Topology Mapping and Neighborhood Collectives</vt:lpstr>
      <vt:lpstr>Topology Mapping Basics</vt:lpstr>
      <vt:lpstr>Example: On-Node Reordering</vt:lpstr>
      <vt:lpstr>Off-Node (Network) Reordering</vt:lpstr>
      <vt:lpstr>MPI Topology Intro</vt:lpstr>
      <vt:lpstr>MPI_Cart_create</vt:lpstr>
      <vt:lpstr>MPI_Cart_create Example</vt:lpstr>
      <vt:lpstr>MPI_Dims_create</vt:lpstr>
      <vt:lpstr>MPI_Dims_create Example</vt:lpstr>
      <vt:lpstr>Cartesian Query Functions</vt:lpstr>
      <vt:lpstr>Cartesian Communication Helpers</vt:lpstr>
      <vt:lpstr>Code Example</vt:lpstr>
      <vt:lpstr>MPI_Graph_create</vt:lpstr>
      <vt:lpstr>Distributed graph constructor</vt:lpstr>
      <vt:lpstr>MPI_Dist_graph_create_adjacent</vt:lpstr>
      <vt:lpstr>MPI_Dist_graph_create_adjacent</vt:lpstr>
      <vt:lpstr>MPI_Dist_graph_create</vt:lpstr>
      <vt:lpstr>MPI_Dist_graph_create</vt:lpstr>
      <vt:lpstr>Distributed Graph Neighbor Queries</vt:lpstr>
      <vt:lpstr>Further Graph Queries</vt:lpstr>
      <vt:lpstr>Neighborhood Collectives </vt:lpstr>
      <vt:lpstr>Cartesian Neighborhood Collectives</vt:lpstr>
      <vt:lpstr>Cartesian Neighborhood Collectives</vt:lpstr>
      <vt:lpstr>Graph Neighborhood Collectives</vt:lpstr>
      <vt:lpstr>MPI_Neighbor_allgather</vt:lpstr>
      <vt:lpstr>MPI_Neighbor_alltoall</vt:lpstr>
      <vt:lpstr>Nonblocking Neighborhood Collectives</vt:lpstr>
      <vt:lpstr>Code Example</vt:lpstr>
      <vt:lpstr>What we will cover in this tutorial</vt:lpstr>
      <vt:lpstr>Introduction</vt:lpstr>
      <vt:lpstr>MPI Working Groups</vt:lpstr>
      <vt:lpstr>Point-to-Point Working Group</vt:lpstr>
      <vt:lpstr>Current Topics</vt:lpstr>
      <vt:lpstr>What is an MPI Stream?</vt:lpstr>
      <vt:lpstr>Discussion issues with MPI streams</vt:lpstr>
      <vt:lpstr>Genome Assembly</vt:lpstr>
      <vt:lpstr>Massive Data Movement in SWAP-Assembly</vt:lpstr>
      <vt:lpstr>Issues with Traditional MPI_Isend/MPI_Irecv</vt:lpstr>
      <vt:lpstr>Batched Communication Operations</vt:lpstr>
      <vt:lpstr>Allocate Receive</vt:lpstr>
      <vt:lpstr>Receive reduce/accumulate</vt:lpstr>
      <vt:lpstr>Communication Relaxation Hints</vt:lpstr>
      <vt:lpstr>Meeting Details</vt:lpstr>
      <vt:lpstr>Fault Tolerance Working Group</vt:lpstr>
      <vt:lpstr>Improved Support for Fault Tolerance</vt:lpstr>
      <vt:lpstr>What is the working group doing?</vt:lpstr>
      <vt:lpstr>Noncatastrophic Errors</vt:lpstr>
      <vt:lpstr>User Level Failure Mitigation Main Ideas</vt:lpstr>
      <vt:lpstr>Is ULFM the only way?</vt:lpstr>
      <vt:lpstr>How Can I Participate?</vt:lpstr>
      <vt:lpstr>Hybrid Programming Working Group</vt:lpstr>
      <vt:lpstr>MPI Forum Hybrid WG Goals</vt:lpstr>
      <vt:lpstr>MPI-3.1 Performance/Interoperability Concerns</vt:lpstr>
      <vt:lpstr>Single view of MPI objects</vt:lpstr>
      <vt:lpstr>Interoperability with High-level Languages</vt:lpstr>
      <vt:lpstr>MPI Endpoints: Proposal for MPI-4</vt:lpstr>
      <vt:lpstr>MPI Endpoints Semantics</vt:lpstr>
      <vt:lpstr>MPI Endpoints Relax the 1-to-1 mapping of ranks to threads/processes</vt:lpstr>
      <vt:lpstr>Hybrid MPI+OpenMP Example With Endpoints</vt:lpstr>
      <vt:lpstr>Additional Notes</vt:lpstr>
      <vt:lpstr>More Info</vt:lpstr>
      <vt:lpstr>Persistence Working Group</vt:lpstr>
      <vt:lpstr>Persistent Collective Operations</vt:lpstr>
      <vt:lpstr>Basics</vt:lpstr>
      <vt:lpstr>Init/Start</vt:lpstr>
      <vt:lpstr>Ordering of Inits and Starts</vt:lpstr>
      <vt:lpstr>Example</vt:lpstr>
      <vt:lpstr>Tools Working Group</vt:lpstr>
      <vt:lpstr>Active Proposals (1/2)</vt:lpstr>
      <vt:lpstr>Active Proposals (2/2)</vt:lpstr>
      <vt:lpstr>Can I Join?</vt:lpstr>
      <vt:lpstr>Large Count Working Group</vt:lpstr>
      <vt:lpstr>Problem with Large Counts</vt:lpstr>
      <vt:lpstr>New C11 Bindings</vt:lpstr>
      <vt:lpstr>What we will cover in this tutorial</vt:lpstr>
      <vt:lpstr>Conclusions</vt:lpstr>
      <vt:lpstr>Web Pointers</vt:lpstr>
      <vt:lpstr>New Tutorial Books on MPI</vt:lpstr>
      <vt:lpstr>New Book on Parallel Programming Models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Balaji</dc:creator>
  <cp:lastModifiedBy>Pavan Balaji</cp:lastModifiedBy>
  <cp:revision>1820</cp:revision>
  <dcterms:created xsi:type="dcterms:W3CDTF">2006-08-16T00:00:00Z</dcterms:created>
  <dcterms:modified xsi:type="dcterms:W3CDTF">2015-12-14T23:56:27Z</dcterms:modified>
</cp:coreProperties>
</file>